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tags/tag20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sldIdLst>
    <p:sldId id="256" r:id="rId2"/>
    <p:sldId id="262" r:id="rId3"/>
    <p:sldId id="274" r:id="rId4"/>
    <p:sldId id="273" r:id="rId5"/>
    <p:sldId id="275" r:id="rId6"/>
    <p:sldId id="276" r:id="rId7"/>
    <p:sldId id="299" r:id="rId8"/>
    <p:sldId id="277" r:id="rId9"/>
    <p:sldId id="302" r:id="rId10"/>
    <p:sldId id="278" r:id="rId11"/>
    <p:sldId id="279" r:id="rId12"/>
    <p:sldId id="280" r:id="rId13"/>
    <p:sldId id="281" r:id="rId14"/>
    <p:sldId id="282" r:id="rId15"/>
    <p:sldId id="301" r:id="rId16"/>
    <p:sldId id="373" r:id="rId17"/>
    <p:sldId id="374" r:id="rId18"/>
    <p:sldId id="261" r:id="rId19"/>
    <p:sldId id="257" r:id="rId20"/>
    <p:sldId id="259" r:id="rId21"/>
    <p:sldId id="260" r:id="rId22"/>
    <p:sldId id="376" r:id="rId23"/>
    <p:sldId id="283" r:id="rId24"/>
    <p:sldId id="284" r:id="rId25"/>
    <p:sldId id="285" r:id="rId26"/>
    <p:sldId id="287" r:id="rId27"/>
    <p:sldId id="288" r:id="rId28"/>
    <p:sldId id="289" r:id="rId29"/>
    <p:sldId id="290" r:id="rId30"/>
    <p:sldId id="291" r:id="rId31"/>
    <p:sldId id="292" r:id="rId32"/>
    <p:sldId id="293" r:id="rId33"/>
    <p:sldId id="294" r:id="rId34"/>
    <p:sldId id="295" r:id="rId35"/>
    <p:sldId id="296" r:id="rId36"/>
    <p:sldId id="378" r:id="rId37"/>
    <p:sldId id="300" r:id="rId38"/>
    <p:sldId id="298" r:id="rId39"/>
    <p:sldId id="264" r:id="rId40"/>
    <p:sldId id="265" r:id="rId41"/>
    <p:sldId id="266" r:id="rId42"/>
    <p:sldId id="267" r:id="rId43"/>
    <p:sldId id="268" r:id="rId44"/>
    <p:sldId id="269" r:id="rId45"/>
    <p:sldId id="270" r:id="rId46"/>
    <p:sldId id="271" r:id="rId47"/>
    <p:sldId id="272" r:id="rId48"/>
    <p:sldId id="326" r:id="rId49"/>
    <p:sldId id="319" r:id="rId50"/>
    <p:sldId id="320" r:id="rId51"/>
    <p:sldId id="321" r:id="rId52"/>
    <p:sldId id="322" r:id="rId53"/>
    <p:sldId id="323" r:id="rId54"/>
    <p:sldId id="330" r:id="rId55"/>
    <p:sldId id="331" r:id="rId56"/>
    <p:sldId id="332" r:id="rId57"/>
    <p:sldId id="324" r:id="rId58"/>
    <p:sldId id="333" r:id="rId59"/>
    <p:sldId id="334" r:id="rId60"/>
    <p:sldId id="335" r:id="rId61"/>
    <p:sldId id="337" r:id="rId62"/>
    <p:sldId id="380" r:id="rId63"/>
    <p:sldId id="304" r:id="rId64"/>
    <p:sldId id="305" r:id="rId65"/>
    <p:sldId id="306" r:id="rId66"/>
    <p:sldId id="307" r:id="rId67"/>
    <p:sldId id="308" r:id="rId68"/>
    <p:sldId id="317" r:id="rId69"/>
    <p:sldId id="309" r:id="rId70"/>
    <p:sldId id="310" r:id="rId71"/>
    <p:sldId id="311" r:id="rId72"/>
    <p:sldId id="312" r:id="rId73"/>
    <p:sldId id="313" r:id="rId74"/>
    <p:sldId id="314" r:id="rId75"/>
    <p:sldId id="315" r:id="rId76"/>
    <p:sldId id="318" r:id="rId77"/>
    <p:sldId id="327" r:id="rId78"/>
    <p:sldId id="329" r:id="rId79"/>
    <p:sldId id="375" r:id="rId80"/>
    <p:sldId id="348" r:id="rId81"/>
    <p:sldId id="338" r:id="rId82"/>
    <p:sldId id="339" r:id="rId83"/>
    <p:sldId id="340" r:id="rId84"/>
    <p:sldId id="341" r:id="rId85"/>
    <p:sldId id="342" r:id="rId86"/>
    <p:sldId id="343" r:id="rId87"/>
    <p:sldId id="344" r:id="rId88"/>
    <p:sldId id="350" r:id="rId89"/>
    <p:sldId id="377" r:id="rId90"/>
    <p:sldId id="346" r:id="rId91"/>
    <p:sldId id="379" r:id="rId92"/>
    <p:sldId id="363" r:id="rId93"/>
    <p:sldId id="364" r:id="rId94"/>
    <p:sldId id="365" r:id="rId95"/>
    <p:sldId id="362" r:id="rId96"/>
    <p:sldId id="361" r:id="rId97"/>
    <p:sldId id="359" r:id="rId98"/>
    <p:sldId id="351" r:id="rId99"/>
    <p:sldId id="352" r:id="rId100"/>
    <p:sldId id="353" r:id="rId101"/>
    <p:sldId id="355" r:id="rId102"/>
    <p:sldId id="356" r:id="rId103"/>
    <p:sldId id="357" r:id="rId104"/>
    <p:sldId id="358" r:id="rId105"/>
    <p:sldId id="360" r:id="rId106"/>
    <p:sldId id="381" r:id="rId107"/>
    <p:sldId id="382" r:id="rId108"/>
    <p:sldId id="366" r:id="rId109"/>
    <p:sldId id="367" r:id="rId11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78" autoAdjust="0"/>
    <p:restoredTop sz="92906" autoAdjust="0"/>
  </p:normalViewPr>
  <p:slideViewPr>
    <p:cSldViewPr>
      <p:cViewPr varScale="1">
        <p:scale>
          <a:sx n="156" d="100"/>
          <a:sy n="156" d="100"/>
        </p:scale>
        <p:origin x="272" y="17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weisi\OneDrive\1_2018%20Spring%20Teaching\&#23439;&#35266;&#32463;&#27982;&#23398;\&#21152;&#36895;&#25968;.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weisi\OneDrive\1_2018%20Spring%20Teaching\&#23439;&#35266;&#32463;&#27982;&#23398;\&#21152;&#36895;&#25968;.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weisi\OneDrive\1_2018%20Spring%20Teaching\&#23439;&#35266;&#32463;&#27982;&#23398;\&#21152;&#36895;&#25968;.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weisi\OneDrive\1_2018%20Spring%20Teaching\&#23439;&#35266;&#32463;&#27982;&#23398;\&#21152;&#36895;&#25968;.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marker>
            <c:symbol val="none"/>
          </c:marker>
          <c:val>
            <c:numRef>
              <c:f>scenario1!$B$2:$B$11</c:f>
              <c:numCache>
                <c:formatCode>General</c:formatCode>
                <c:ptCount val="10"/>
                <c:pt idx="0">
                  <c:v>1</c:v>
                </c:pt>
                <c:pt idx="1">
                  <c:v>1.5</c:v>
                </c:pt>
                <c:pt idx="2">
                  <c:v>1.75</c:v>
                </c:pt>
                <c:pt idx="3">
                  <c:v>1.875</c:v>
                </c:pt>
                <c:pt idx="4">
                  <c:v>1.9375</c:v>
                </c:pt>
                <c:pt idx="5">
                  <c:v>1.96875</c:v>
                </c:pt>
                <c:pt idx="6">
                  <c:v>1.984375</c:v>
                </c:pt>
                <c:pt idx="7">
                  <c:v>1.9921875</c:v>
                </c:pt>
                <c:pt idx="8">
                  <c:v>1.99609375</c:v>
                </c:pt>
                <c:pt idx="9">
                  <c:v>1.998046875</c:v>
                </c:pt>
              </c:numCache>
            </c:numRef>
          </c:val>
          <c:smooth val="0"/>
          <c:extLst>
            <c:ext xmlns:c16="http://schemas.microsoft.com/office/drawing/2014/chart" uri="{C3380CC4-5D6E-409C-BE32-E72D297353CC}">
              <c16:uniqueId val="{00000000-3F0B-435E-B2D2-731CC3D10483}"/>
            </c:ext>
          </c:extLst>
        </c:ser>
        <c:dLbls>
          <c:showLegendKey val="0"/>
          <c:showVal val="0"/>
          <c:showCatName val="0"/>
          <c:showSerName val="0"/>
          <c:showPercent val="0"/>
          <c:showBubbleSize val="0"/>
        </c:dLbls>
        <c:smooth val="0"/>
        <c:axId val="130968192"/>
        <c:axId val="215820160"/>
      </c:lineChart>
      <c:catAx>
        <c:axId val="130968192"/>
        <c:scaling>
          <c:orientation val="minMax"/>
        </c:scaling>
        <c:delete val="0"/>
        <c:axPos val="b"/>
        <c:majorTickMark val="out"/>
        <c:minorTickMark val="none"/>
        <c:tickLblPos val="nextTo"/>
        <c:crossAx val="215820160"/>
        <c:crosses val="autoZero"/>
        <c:auto val="1"/>
        <c:lblAlgn val="ctr"/>
        <c:lblOffset val="100"/>
        <c:noMultiLvlLbl val="0"/>
      </c:catAx>
      <c:valAx>
        <c:axId val="215820160"/>
        <c:scaling>
          <c:orientation val="minMax"/>
        </c:scaling>
        <c:delete val="0"/>
        <c:axPos val="l"/>
        <c:majorGridlines/>
        <c:numFmt formatCode="General" sourceLinked="1"/>
        <c:majorTickMark val="out"/>
        <c:minorTickMark val="none"/>
        <c:tickLblPos val="nextTo"/>
        <c:crossAx val="130968192"/>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marker>
            <c:symbol val="none"/>
          </c:marker>
          <c:val>
            <c:numRef>
              <c:f>scenario2!$B$2:$B$51</c:f>
              <c:numCache>
                <c:formatCode>General</c:formatCode>
                <c:ptCount val="50"/>
                <c:pt idx="0">
                  <c:v>1</c:v>
                </c:pt>
                <c:pt idx="1">
                  <c:v>2.5</c:v>
                </c:pt>
                <c:pt idx="2">
                  <c:v>3.75</c:v>
                </c:pt>
                <c:pt idx="3">
                  <c:v>4.125</c:v>
                </c:pt>
                <c:pt idx="4">
                  <c:v>3.4375</c:v>
                </c:pt>
                <c:pt idx="5">
                  <c:v>2.03125</c:v>
                </c:pt>
                <c:pt idx="6">
                  <c:v>0.609375</c:v>
                </c:pt>
                <c:pt idx="7">
                  <c:v>-0.1171875</c:v>
                </c:pt>
                <c:pt idx="8">
                  <c:v>0.21484375</c:v>
                </c:pt>
                <c:pt idx="9">
                  <c:v>1.439453125</c:v>
                </c:pt>
                <c:pt idx="10">
                  <c:v>2.9443359375</c:v>
                </c:pt>
                <c:pt idx="11">
                  <c:v>3.97705078125</c:v>
                </c:pt>
                <c:pt idx="12">
                  <c:v>4.021240234375</c:v>
                </c:pt>
                <c:pt idx="13">
                  <c:v>3.0548095703125</c:v>
                </c:pt>
                <c:pt idx="14">
                  <c:v>1.56097412109375</c:v>
                </c:pt>
                <c:pt idx="15">
                  <c:v>0.286651611328125</c:v>
                </c:pt>
                <c:pt idx="16">
                  <c:v>-0.1309967041015625</c:v>
                </c:pt>
                <c:pt idx="17">
                  <c:v>0.51685333251953125</c:v>
                </c:pt>
                <c:pt idx="18">
                  <c:v>1.9062767028808594</c:v>
                </c:pt>
                <c:pt idx="19">
                  <c:v>3.3425617218017578</c:v>
                </c:pt>
                <c:pt idx="20">
                  <c:v>4.1075658798217773</c:v>
                </c:pt>
                <c:pt idx="21">
                  <c:v>3.8187870979309082</c:v>
                </c:pt>
                <c:pt idx="22">
                  <c:v>2.620614767074585</c:v>
                </c:pt>
                <c:pt idx="23">
                  <c:v>1.1121350526809692</c:v>
                </c:pt>
                <c:pt idx="24">
                  <c:v>4.7587811946868896E-2</c:v>
                </c:pt>
                <c:pt idx="25">
                  <c:v>-4.0753334760665894E-2</c:v>
                </c:pt>
                <c:pt idx="26">
                  <c:v>0.89128218591213226</c:v>
                </c:pt>
                <c:pt idx="27">
                  <c:v>2.3776766136288643</c:v>
                </c:pt>
                <c:pt idx="28">
                  <c:v>3.6752327345311642</c:v>
                </c:pt>
                <c:pt idx="29">
                  <c:v>4.135172488167882</c:v>
                </c:pt>
                <c:pt idx="30">
                  <c:v>3.5275259977206588</c:v>
                </c:pt>
                <c:pt idx="31">
                  <c:v>2.1561165084131062</c:v>
                </c:pt>
                <c:pt idx="32">
                  <c:v>0.70664876489900053</c:v>
                </c:pt>
                <c:pt idx="33">
                  <c:v>-9.6143361064605415E-2</c:v>
                </c:pt>
                <c:pt idx="34">
                  <c:v>0.14913619350409135</c:v>
                </c:pt>
                <c:pt idx="35">
                  <c:v>1.3198476513207424</c:v>
                </c:pt>
                <c:pt idx="36">
                  <c:v>2.8306352834770223</c:v>
                </c:pt>
                <c:pt idx="37">
                  <c:v>3.926105273894791</c:v>
                </c:pt>
                <c:pt idx="38">
                  <c:v>4.0585226273651642</c:v>
                </c:pt>
                <c:pt idx="39">
                  <c:v>3.1616786671529553</c:v>
                </c:pt>
                <c:pt idx="40">
                  <c:v>1.6839953733642687</c:v>
                </c:pt>
                <c:pt idx="41">
                  <c:v>0.3643143928934478</c:v>
                </c:pt>
                <c:pt idx="42">
                  <c:v>-0.13752378402409704</c:v>
                </c:pt>
                <c:pt idx="43">
                  <c:v>0.42939993107040664</c:v>
                </c:pt>
                <c:pt idx="44">
                  <c:v>1.781623680629707</c:v>
                </c:pt>
                <c:pt idx="45">
                  <c:v>3.2430355898741539</c:v>
                </c:pt>
                <c:pt idx="46">
                  <c:v>4.0829297041815238</c:v>
                </c:pt>
                <c:pt idx="47">
                  <c:v>3.8813589663981318</c:v>
                </c:pt>
                <c:pt idx="48">
                  <c:v>2.739108745415674</c:v>
                </c:pt>
                <c:pt idx="49">
                  <c:v>1.2273041517253791</c:v>
                </c:pt>
              </c:numCache>
            </c:numRef>
          </c:val>
          <c:smooth val="0"/>
          <c:extLst>
            <c:ext xmlns:c16="http://schemas.microsoft.com/office/drawing/2014/chart" uri="{C3380CC4-5D6E-409C-BE32-E72D297353CC}">
              <c16:uniqueId val="{00000000-56E3-47D2-8500-99E936976158}"/>
            </c:ext>
          </c:extLst>
        </c:ser>
        <c:dLbls>
          <c:showLegendKey val="0"/>
          <c:showVal val="0"/>
          <c:showCatName val="0"/>
          <c:showSerName val="0"/>
          <c:showPercent val="0"/>
          <c:showBubbleSize val="0"/>
        </c:dLbls>
        <c:smooth val="0"/>
        <c:axId val="131907968"/>
        <c:axId val="131909504"/>
      </c:lineChart>
      <c:catAx>
        <c:axId val="131907968"/>
        <c:scaling>
          <c:orientation val="minMax"/>
        </c:scaling>
        <c:delete val="0"/>
        <c:axPos val="b"/>
        <c:majorTickMark val="out"/>
        <c:minorTickMark val="none"/>
        <c:tickLblPos val="nextTo"/>
        <c:crossAx val="131909504"/>
        <c:crosses val="autoZero"/>
        <c:auto val="1"/>
        <c:lblAlgn val="ctr"/>
        <c:lblOffset val="100"/>
        <c:noMultiLvlLbl val="0"/>
      </c:catAx>
      <c:valAx>
        <c:axId val="131909504"/>
        <c:scaling>
          <c:orientation val="minMax"/>
        </c:scaling>
        <c:delete val="0"/>
        <c:axPos val="l"/>
        <c:majorGridlines/>
        <c:numFmt formatCode="General" sourceLinked="1"/>
        <c:majorTickMark val="out"/>
        <c:minorTickMark val="none"/>
        <c:tickLblPos val="nextTo"/>
        <c:crossAx val="131907968"/>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marker>
            <c:symbol val="none"/>
          </c:marker>
          <c:val>
            <c:numRef>
              <c:f>scenario3!$B$2:$B$51</c:f>
              <c:numCache>
                <c:formatCode>General</c:formatCode>
                <c:ptCount val="50"/>
                <c:pt idx="0">
                  <c:v>1</c:v>
                </c:pt>
                <c:pt idx="1">
                  <c:v>2.8</c:v>
                </c:pt>
                <c:pt idx="2">
                  <c:v>4.84</c:v>
                </c:pt>
                <c:pt idx="3">
                  <c:v>6.3520000000000003</c:v>
                </c:pt>
                <c:pt idx="4">
                  <c:v>6.6256000000000004</c:v>
                </c:pt>
                <c:pt idx="5">
                  <c:v>5.3036799999999999</c:v>
                </c:pt>
                <c:pt idx="6">
                  <c:v>2.5959039999999991</c:v>
                </c:pt>
                <c:pt idx="7">
                  <c:v>-0.69178880000000142</c:v>
                </c:pt>
                <c:pt idx="8">
                  <c:v>-3.3603046400000007</c:v>
                </c:pt>
                <c:pt idx="9">
                  <c:v>-4.2184017919999999</c:v>
                </c:pt>
                <c:pt idx="10">
                  <c:v>-2.5607576575999986</c:v>
                </c:pt>
                <c:pt idx="11">
                  <c:v>1.4527183667200021</c:v>
                </c:pt>
                <c:pt idx="12">
                  <c:v>6.6878022492160021</c:v>
                </c:pt>
                <c:pt idx="13">
                  <c:v>11.294782008524802</c:v>
                </c:pt>
                <c:pt idx="14">
                  <c:v>13.30524491628544</c:v>
                </c:pt>
                <c:pt idx="15">
                  <c:v>11.39570243908403</c:v>
                </c:pt>
                <c:pt idx="16">
                  <c:v>5.545970490808724</c:v>
                </c:pt>
                <c:pt idx="17">
                  <c:v>-2.6920960434451318</c:v>
                </c:pt>
                <c:pt idx="18">
                  <c:v>-10.500937467171704</c:v>
                </c:pt>
                <c:pt idx="19">
                  <c:v>-14.671172188774911</c:v>
                </c:pt>
                <c:pt idx="20">
                  <c:v>-12.806984979188794</c:v>
                </c:pt>
                <c:pt idx="21">
                  <c:v>-4.4471663360099356</c:v>
                </c:pt>
                <c:pt idx="22">
                  <c:v>8.363482570208669</c:v>
                </c:pt>
                <c:pt idx="23">
                  <c:v>21.390868229587525</c:v>
                </c:pt>
                <c:pt idx="24">
                  <c:v>29.467383729007143</c:v>
                </c:pt>
                <c:pt idx="25">
                  <c:v>28.372248836707826</c:v>
                </c:pt>
                <c:pt idx="26">
                  <c:v>16.709187431265512</c:v>
                </c:pt>
                <c:pt idx="27">
                  <c:v>-2.9701612277714684</c:v>
                </c:pt>
                <c:pt idx="28">
                  <c:v>-24.397315127507262</c:v>
                </c:pt>
                <c:pt idx="29">
                  <c:v>-39.350973756187308</c:v>
                </c:pt>
                <c:pt idx="30">
                  <c:v>-40.55497460812844</c:v>
                </c:pt>
                <c:pt idx="31">
                  <c:v>-24.777785787206422</c:v>
                </c:pt>
                <c:pt idx="32">
                  <c:v>5.0659551127825662</c:v>
                </c:pt>
                <c:pt idx="33">
                  <c:v>39.852062147656319</c:v>
                </c:pt>
                <c:pt idx="34">
                  <c:v>66.654565730442286</c:v>
                </c:pt>
                <c:pt idx="35">
                  <c:v>73.155743737608532</c:v>
                </c:pt>
                <c:pt idx="36">
                  <c:v>52.694859851164615</c:v>
                </c:pt>
                <c:pt idx="37">
                  <c:v>8.0638552469660709</c:v>
                </c:pt>
                <c:pt idx="38">
                  <c:v>-47.718892376858605</c:v>
                </c:pt>
                <c:pt idx="39">
                  <c:v>-94.57063257470476</c:v>
                </c:pt>
                <c:pt idx="40">
                  <c:v>-111.96446778223824</c:v>
                </c:pt>
                <c:pt idx="41">
                  <c:v>-87.051282918383123</c:v>
                </c:pt>
                <c:pt idx="42">
                  <c:v>-21.334947914403731</c:v>
                </c:pt>
                <c:pt idx="43">
                  <c:v>67.058633256133035</c:v>
                </c:pt>
                <c:pt idx="44">
                  <c:v>147.30747735832392</c:v>
                </c:pt>
                <c:pt idx="45">
                  <c:v>185.68309933762342</c:v>
                </c:pt>
                <c:pt idx="46">
                  <c:v>158.46060597773345</c:v>
                </c:pt>
                <c:pt idx="47">
                  <c:v>63.409371554772115</c:v>
                </c:pt>
                <c:pt idx="48">
                  <c:v>-75.015858374690325</c:v>
                </c:pt>
                <c:pt idx="49">
                  <c:v>-210.11979094016911</c:v>
                </c:pt>
              </c:numCache>
            </c:numRef>
          </c:val>
          <c:smooth val="0"/>
          <c:extLst>
            <c:ext xmlns:c16="http://schemas.microsoft.com/office/drawing/2014/chart" uri="{C3380CC4-5D6E-409C-BE32-E72D297353CC}">
              <c16:uniqueId val="{00000000-EDB0-4F12-9431-0AA7DB1DAD85}"/>
            </c:ext>
          </c:extLst>
        </c:ser>
        <c:dLbls>
          <c:showLegendKey val="0"/>
          <c:showVal val="0"/>
          <c:showCatName val="0"/>
          <c:showSerName val="0"/>
          <c:showPercent val="0"/>
          <c:showBubbleSize val="0"/>
        </c:dLbls>
        <c:smooth val="0"/>
        <c:axId val="131703552"/>
        <c:axId val="131705088"/>
      </c:lineChart>
      <c:catAx>
        <c:axId val="131703552"/>
        <c:scaling>
          <c:orientation val="minMax"/>
        </c:scaling>
        <c:delete val="0"/>
        <c:axPos val="b"/>
        <c:majorTickMark val="out"/>
        <c:minorTickMark val="none"/>
        <c:tickLblPos val="nextTo"/>
        <c:crossAx val="131705088"/>
        <c:crosses val="autoZero"/>
        <c:auto val="1"/>
        <c:lblAlgn val="ctr"/>
        <c:lblOffset val="100"/>
        <c:noMultiLvlLbl val="0"/>
      </c:catAx>
      <c:valAx>
        <c:axId val="131705088"/>
        <c:scaling>
          <c:orientation val="minMax"/>
        </c:scaling>
        <c:delete val="0"/>
        <c:axPos val="l"/>
        <c:majorGridlines/>
        <c:numFmt formatCode="General" sourceLinked="1"/>
        <c:majorTickMark val="out"/>
        <c:minorTickMark val="none"/>
        <c:tickLblPos val="nextTo"/>
        <c:crossAx val="131703552"/>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marker>
            <c:symbol val="none"/>
          </c:marker>
          <c:val>
            <c:numRef>
              <c:f>scenario4!$B$2:$B$11</c:f>
              <c:numCache>
                <c:formatCode>General</c:formatCode>
                <c:ptCount val="10"/>
                <c:pt idx="0">
                  <c:v>1</c:v>
                </c:pt>
                <c:pt idx="1">
                  <c:v>5</c:v>
                </c:pt>
                <c:pt idx="2">
                  <c:v>17.8</c:v>
                </c:pt>
                <c:pt idx="3">
                  <c:v>56.20000000000001</c:v>
                </c:pt>
                <c:pt idx="4">
                  <c:v>168.84000000000003</c:v>
                </c:pt>
                <c:pt idx="5">
                  <c:v>496.5200000000001</c:v>
                </c:pt>
                <c:pt idx="6">
                  <c:v>1446.7920000000004</c:v>
                </c:pt>
                <c:pt idx="7">
                  <c:v>4199.3040000000019</c:v>
                </c:pt>
                <c:pt idx="8">
                  <c:v>12168.481600000006</c:v>
                </c:pt>
                <c:pt idx="9">
                  <c:v>35237.15360000002</c:v>
                </c:pt>
              </c:numCache>
            </c:numRef>
          </c:val>
          <c:smooth val="0"/>
          <c:extLst>
            <c:ext xmlns:c16="http://schemas.microsoft.com/office/drawing/2014/chart" uri="{C3380CC4-5D6E-409C-BE32-E72D297353CC}">
              <c16:uniqueId val="{00000000-0DBA-42DD-BF3C-2696C9C74CF9}"/>
            </c:ext>
          </c:extLst>
        </c:ser>
        <c:dLbls>
          <c:showLegendKey val="0"/>
          <c:showVal val="0"/>
          <c:showCatName val="0"/>
          <c:showSerName val="0"/>
          <c:showPercent val="0"/>
          <c:showBubbleSize val="0"/>
        </c:dLbls>
        <c:smooth val="0"/>
        <c:axId val="131228416"/>
        <c:axId val="131229952"/>
      </c:lineChart>
      <c:catAx>
        <c:axId val="131228416"/>
        <c:scaling>
          <c:orientation val="minMax"/>
        </c:scaling>
        <c:delete val="0"/>
        <c:axPos val="b"/>
        <c:majorTickMark val="out"/>
        <c:minorTickMark val="none"/>
        <c:tickLblPos val="nextTo"/>
        <c:crossAx val="131229952"/>
        <c:crosses val="autoZero"/>
        <c:auto val="1"/>
        <c:lblAlgn val="ctr"/>
        <c:lblOffset val="100"/>
        <c:noMultiLvlLbl val="0"/>
      </c:catAx>
      <c:valAx>
        <c:axId val="131229952"/>
        <c:scaling>
          <c:orientation val="minMax"/>
        </c:scaling>
        <c:delete val="0"/>
        <c:axPos val="l"/>
        <c:majorGridlines/>
        <c:numFmt formatCode="General" sourceLinked="1"/>
        <c:majorTickMark val="out"/>
        <c:minorTickMark val="none"/>
        <c:tickLblPos val="nextTo"/>
        <c:crossAx val="131228416"/>
        <c:crosses val="autoZero"/>
        <c:crossBetween val="between"/>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BE5B5E-79D5-4E06-8004-63CBA5B2ACAE}" type="datetimeFigureOut">
              <a:rPr lang="en-US" smtClean="0"/>
              <a:t>4/6/23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D6AD9D-6251-4A3A-9136-D38E1246EA68}" type="slidenum">
              <a:rPr lang="en-US" smtClean="0"/>
              <a:t>‹#›</a:t>
            </a:fld>
            <a:endParaRPr lang="en-US"/>
          </a:p>
        </p:txBody>
      </p:sp>
    </p:spTree>
    <p:extLst>
      <p:ext uri="{BB962C8B-B14F-4D97-AF65-F5344CB8AC3E}">
        <p14:creationId xmlns:p14="http://schemas.microsoft.com/office/powerpoint/2010/main" val="4175353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D6AD9D-6251-4A3A-9136-D38E1246EA68}" type="slidenum">
              <a:rPr lang="en-US" smtClean="0"/>
              <a:t>21</a:t>
            </a:fld>
            <a:endParaRPr lang="en-US"/>
          </a:p>
        </p:txBody>
      </p:sp>
    </p:spTree>
    <p:extLst>
      <p:ext uri="{BB962C8B-B14F-4D97-AF65-F5344CB8AC3E}">
        <p14:creationId xmlns:p14="http://schemas.microsoft.com/office/powerpoint/2010/main" val="3592012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D6AD9D-6251-4A3A-9136-D38E1246EA68}" type="slidenum">
              <a:rPr lang="en-US" smtClean="0"/>
              <a:t>65</a:t>
            </a:fld>
            <a:endParaRPr lang="en-US"/>
          </a:p>
        </p:txBody>
      </p:sp>
    </p:spTree>
    <p:extLst>
      <p:ext uri="{BB962C8B-B14F-4D97-AF65-F5344CB8AC3E}">
        <p14:creationId xmlns:p14="http://schemas.microsoft.com/office/powerpoint/2010/main" val="3034101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zh-CN" altLang="en-US" dirty="0"/>
                  <a:t>黏性价格模型</a:t>
                </a:r>
                <a:r>
                  <a:rPr lang="en-US" altLang="zh-CN" dirty="0"/>
                  <a:t>(</a:t>
                </a:r>
                <a:r>
                  <a:rPr lang="zh-CN" altLang="en-US" dirty="0"/>
                  <a:t>第十二章幻灯片</a:t>
                </a:r>
                <a:r>
                  <a:rPr lang="en-US" altLang="zh-CN" dirty="0"/>
                  <a:t>35</a:t>
                </a:r>
                <a:r>
                  <a:rPr lang="zh-CN" altLang="en-US" dirty="0"/>
                  <a:t>页</a:t>
                </a:r>
                <a:r>
                  <a:rPr lang="en-US" altLang="zh-CN" dirty="0"/>
                  <a:t>)</a:t>
                </a:r>
                <a:r>
                  <a:rPr lang="zh-CN" altLang="en-US" dirty="0"/>
                  <a:t>中，对于价格水平的预期值为</a:t>
                </a:r>
                <a14:m>
                  <m:oMath xmlns:m="http://schemas.openxmlformats.org/officeDocument/2006/math">
                    <m:r>
                      <a:rPr lang="en-US" altLang="zh-CN" b="0" i="1" smtClean="0">
                        <a:latin typeface="Cambria Math"/>
                      </a:rPr>
                      <m:t>𝐸𝑃</m:t>
                    </m:r>
                  </m:oMath>
                </a14:m>
                <a:r>
                  <a:rPr lang="zh-CN" altLang="en-US" dirty="0"/>
                  <a:t>。通货膨胀的预期值</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𝜋</m:t>
                        </m:r>
                      </m:e>
                      <m:sub>
                        <m:r>
                          <a:rPr lang="en-US" altLang="zh-CN" b="0" i="1" smtClean="0">
                            <a:latin typeface="Cambria Math"/>
                          </a:rPr>
                          <m:t>𝑒</m:t>
                        </m:r>
                      </m:sub>
                    </m:sSub>
                  </m:oMath>
                </a14:m>
                <a:r>
                  <a:rPr lang="zh-CN" altLang="en-US" dirty="0"/>
                  <a:t>也可以用</a:t>
                </a:r>
                <a14:m>
                  <m:oMath xmlns:m="http://schemas.openxmlformats.org/officeDocument/2006/math">
                    <m:r>
                      <a:rPr lang="en-US" altLang="zh-CN" b="0" i="1" smtClean="0">
                        <a:latin typeface="Cambria Math"/>
                      </a:rPr>
                      <m:t>𝐸</m:t>
                    </m:r>
                    <m:r>
                      <a:rPr lang="en-US" altLang="zh-CN" b="0" i="1" smtClean="0">
                        <a:latin typeface="Cambria Math"/>
                      </a:rPr>
                      <m:t>𝜋</m:t>
                    </m:r>
                  </m:oMath>
                </a14:m>
                <a:r>
                  <a:rPr lang="zh-CN" altLang="en-US" dirty="0"/>
                  <a:t>来表示。</a:t>
                </a:r>
                <a:endParaRPr lang="en-US" dirty="0"/>
              </a:p>
            </p:txBody>
          </p:sp>
        </mc:Choice>
        <mc:Fallback xmlns="">
          <p:sp>
            <p:nvSpPr>
              <p:cNvPr id="3" name="Notes Placeholder 2"/>
              <p:cNvSpPr>
                <a:spLocks noGrp="1"/>
              </p:cNvSpPr>
              <p:nvPr>
                <p:ph type="body" idx="1"/>
              </p:nvPr>
            </p:nvSpPr>
            <p:spPr/>
            <p:txBody>
              <a:bodyPr/>
              <a:lstStyle/>
              <a:p>
                <a:r>
                  <a:rPr lang="zh-CN" altLang="en-US" dirty="0" smtClean="0"/>
                  <a:t>黏性价格模型</a:t>
                </a:r>
                <a:r>
                  <a:rPr lang="en-US" altLang="zh-CN" dirty="0" smtClean="0"/>
                  <a:t>(</a:t>
                </a:r>
                <a:r>
                  <a:rPr lang="zh-CN" altLang="en-US" dirty="0" smtClean="0"/>
                  <a:t>第十二章幻灯片</a:t>
                </a:r>
                <a:r>
                  <a:rPr lang="en-US" altLang="zh-CN" dirty="0" smtClean="0"/>
                  <a:t>35</a:t>
                </a:r>
                <a:r>
                  <a:rPr lang="zh-CN" altLang="en-US" dirty="0" smtClean="0"/>
                  <a:t>页</a:t>
                </a:r>
                <a:r>
                  <a:rPr lang="en-US" altLang="zh-CN" dirty="0" smtClean="0"/>
                  <a:t>)</a:t>
                </a:r>
                <a:r>
                  <a:rPr lang="zh-CN" altLang="en-US" dirty="0" smtClean="0"/>
                  <a:t>中，对于价格水平的预期值为</a:t>
                </a:r>
                <a:r>
                  <a:rPr lang="en-US" altLang="zh-CN" b="0" i="0" smtClean="0">
                    <a:latin typeface="Cambria Math"/>
                  </a:rPr>
                  <a:t>𝐸𝑃</a:t>
                </a:r>
                <a:r>
                  <a:rPr lang="zh-CN" altLang="en-US" dirty="0" smtClean="0"/>
                  <a:t>。通货膨胀的预期值</a:t>
                </a:r>
                <a:r>
                  <a:rPr lang="en-US" altLang="zh-CN" b="0" i="0" smtClean="0">
                    <a:latin typeface="Cambria Math"/>
                  </a:rPr>
                  <a:t>𝜋_𝑒</a:t>
                </a:r>
                <a:r>
                  <a:rPr lang="zh-CN" altLang="en-US" dirty="0" smtClean="0"/>
                  <a:t>也可以用</a:t>
                </a:r>
                <a:r>
                  <a:rPr lang="en-US" altLang="zh-CN" b="0" i="0" smtClean="0">
                    <a:latin typeface="Cambria Math"/>
                  </a:rPr>
                  <a:t>𝐸𝜋</a:t>
                </a:r>
                <a:r>
                  <a:rPr lang="zh-CN" altLang="en-US" dirty="0" smtClean="0"/>
                  <a:t>来表示。</a:t>
                </a:r>
                <a:endParaRPr lang="en-US" dirty="0"/>
              </a:p>
            </p:txBody>
          </p:sp>
        </mc:Fallback>
      </mc:AlternateContent>
      <p:sp>
        <p:nvSpPr>
          <p:cNvPr id="4" name="Slide Number Placeholder 3"/>
          <p:cNvSpPr>
            <a:spLocks noGrp="1"/>
          </p:cNvSpPr>
          <p:nvPr>
            <p:ph type="sldNum" sz="quarter" idx="10"/>
          </p:nvPr>
        </p:nvSpPr>
        <p:spPr/>
        <p:txBody>
          <a:bodyPr/>
          <a:lstStyle/>
          <a:p>
            <a:fld id="{22D6AD9D-6251-4A3A-9136-D38E1246EA68}" type="slidenum">
              <a:rPr lang="en-US" smtClean="0"/>
              <a:t>72</a:t>
            </a:fld>
            <a:endParaRPr lang="en-US"/>
          </a:p>
        </p:txBody>
      </p:sp>
    </p:spTree>
    <p:extLst>
      <p:ext uri="{BB962C8B-B14F-4D97-AF65-F5344CB8AC3E}">
        <p14:creationId xmlns:p14="http://schemas.microsoft.com/office/powerpoint/2010/main" val="756497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D6AD9D-6251-4A3A-9136-D38E1246EA68}" type="slidenum">
              <a:rPr lang="en-US" smtClean="0"/>
              <a:t>73</a:t>
            </a:fld>
            <a:endParaRPr lang="en-US"/>
          </a:p>
        </p:txBody>
      </p:sp>
    </p:spTree>
    <p:extLst>
      <p:ext uri="{BB962C8B-B14F-4D97-AF65-F5344CB8AC3E}">
        <p14:creationId xmlns:p14="http://schemas.microsoft.com/office/powerpoint/2010/main" val="3966871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0E37681E-6B09-411B-ABA5-F702AC94FF7C}" type="datetime1">
              <a:rPr lang="en-US" smtClean="0"/>
              <a:t>4/6/23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061C41-F194-4E5B-9994-0666A216045B}" type="datetime1">
              <a:rPr lang="en-US" smtClean="0"/>
              <a:t>4/6/23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B557CA-F1FF-4AF3-8106-4522492C55C1}" type="datetime1">
              <a:rPr lang="en-US" smtClean="0"/>
              <a:t>4/6/23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000" b="1">
                <a:solidFill>
                  <a:srgbClr val="C00000"/>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p:txBody>
          <a:bodyPr>
            <a:noAutofit/>
          </a:bodyPr>
          <a:lstStyle>
            <a:lvl1pPr marL="342900" indent="-342900">
              <a:buFont typeface="Arial" panose="020B0604020202020204" pitchFamily="34" charset="0"/>
              <a:buChar char="•"/>
              <a:defRPr sz="2000">
                <a:latin typeface="Times New Roman" panose="02020603050405020304" pitchFamily="18" charset="0"/>
                <a:cs typeface="Times New Roman" panose="02020603050405020304" pitchFamily="18" charset="0"/>
              </a:defRPr>
            </a:lvl1pPr>
            <a:lvl2pPr marL="800100" indent="-342900">
              <a:buFont typeface="Wingdings" panose="05000000000000000000" pitchFamily="2" charset="2"/>
              <a:buChar char="§"/>
              <a:defRPr sz="1800">
                <a:latin typeface="Times New Roman" panose="02020603050405020304" pitchFamily="18" charset="0"/>
                <a:cs typeface="Times New Roman" panose="02020603050405020304" pitchFamily="18" charset="0"/>
              </a:defRPr>
            </a:lvl2pPr>
            <a:lvl3pPr marL="1143000" indent="-228600">
              <a:buFont typeface="Times New Roman" panose="02020603050405020304" pitchFamily="18" charset="0"/>
              <a:buChar char="–"/>
              <a:defRPr sz="1800">
                <a:latin typeface="Times New Roman" panose="02020603050405020304" pitchFamily="18" charset="0"/>
                <a:cs typeface="Times New Roman" panose="02020603050405020304" pitchFamily="18" charset="0"/>
              </a:defRPr>
            </a:lvl3pPr>
            <a:lvl4pPr>
              <a:defRPr sz="2400">
                <a:latin typeface="Times New Roman" panose="02020603050405020304" pitchFamily="18" charset="0"/>
                <a:cs typeface="Times New Roman" panose="02020603050405020304" pitchFamily="18" charset="0"/>
              </a:defRPr>
            </a:lvl4pPr>
            <a:lvl5pPr>
              <a:defRPr sz="24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p:txBody>
          <a:bodyPr/>
          <a:lstStyle/>
          <a:p>
            <a:fld id="{684CA8AC-7A31-4C0B-A534-6897E72BCF03}" type="datetime1">
              <a:rPr lang="en-US" smtClean="0"/>
              <a:t>4/6/23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B6F15528-21DE-4FAA-801E-634DDDAF4B2B}" type="slidenum">
              <a:rPr lang="en-US" smtClean="0"/>
              <a:pPr/>
              <a:t>‹#›</a:t>
            </a:fld>
            <a:endParaRPr lang="en-US" dirty="0"/>
          </a:p>
        </p:txBody>
      </p:sp>
      <p:sp>
        <p:nvSpPr>
          <p:cNvPr id="7" name="Slide Number Placeholder 5">
            <a:extLst>
              <a:ext uri="{FF2B5EF4-FFF2-40B4-BE49-F238E27FC236}">
                <a16:creationId xmlns:a16="http://schemas.microsoft.com/office/drawing/2014/main" id="{F381508B-8B72-4883-9898-6C5EB3C57728}"/>
              </a:ext>
            </a:extLst>
          </p:cNvPr>
          <p:cNvSpPr txBox="1">
            <a:spLocks/>
          </p:cNvSpPr>
          <p:nvPr userDrawn="1"/>
        </p:nvSpPr>
        <p:spPr>
          <a:xfrm>
            <a:off x="8419884" y="4826104"/>
            <a:ext cx="2133600" cy="273844"/>
          </a:xfrm>
          <a:prstGeom prst="rect">
            <a:avLst/>
          </a:prstGeom>
        </p:spPr>
        <p:txBody>
          <a:bodyPr/>
          <a:lstStyle>
            <a:defPPr>
              <a:defRPr lang="en-US"/>
            </a:defPPr>
            <a:lvl1pPr marL="0" algn="l" defTabSz="914400" rtl="0" eaLnBrk="1" latinLnBrk="0" hangingPunct="1">
              <a:defRPr sz="180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3EC46F-F5FA-49DE-AD4D-146A6926B245}" type="datetime1">
              <a:rPr lang="en-US" smtClean="0"/>
              <a:t>4/6/23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964827F-8533-44FD-ACAE-08FCDF06AF46}" type="datetime1">
              <a:rPr lang="en-US" smtClean="0"/>
              <a:t>4/6/23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995C4F0-047A-41FC-B956-C8C05488606C}" type="datetime1">
              <a:rPr lang="en-US" smtClean="0"/>
              <a:t>4/6/23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10D5DE7-C17A-440A-B723-A61F06369261}" type="datetime1">
              <a:rPr lang="en-US" smtClean="0"/>
              <a:t>4/6/23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4A9A54-D93C-461E-85A5-385A0DC6D82B}" type="datetime1">
              <a:rPr lang="en-US" smtClean="0"/>
              <a:t>4/6/23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EDAEFF-AF23-4A73-98F7-4CC8AAAAFD0F}" type="datetime1">
              <a:rPr lang="en-US" smtClean="0"/>
              <a:t>4/6/23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473CA3-A58A-4CD3-9FB3-E6016ED809FF}" type="datetime1">
              <a:rPr lang="en-US" smtClean="0"/>
              <a:t>4/6/23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fld id="{16C2BF9F-C85A-480C-9671-07DE4B653F07}" type="datetime1">
              <a:rPr lang="en-US" smtClean="0"/>
              <a:pPr/>
              <a:t>4/6/23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B6F15528-21DE-4FAA-801E-634DDDAF4B2B}" type="slidenum">
              <a:rPr lang="en-US" smtClean="0"/>
              <a:pPr/>
              <a:t>‹#›</a:t>
            </a:fld>
            <a:endParaRPr lang="en-US" dirty="0"/>
          </a:p>
        </p:txBody>
      </p:sp>
      <p:sp>
        <p:nvSpPr>
          <p:cNvPr id="7" name="任意多边形: 形状 6">
            <a:extLst>
              <a:ext uri="{FF2B5EF4-FFF2-40B4-BE49-F238E27FC236}">
                <a16:creationId xmlns:a16="http://schemas.microsoft.com/office/drawing/2014/main" id="{017EBA2C-6902-49DE-BCF4-934A1B432A5C}"/>
              </a:ext>
            </a:extLst>
          </p:cNvPr>
          <p:cNvSpPr/>
          <p:nvPr userDrawn="1"/>
        </p:nvSpPr>
        <p:spPr>
          <a:xfrm>
            <a:off x="-762000" y="4485004"/>
            <a:ext cx="12192000" cy="658495"/>
          </a:xfrm>
          <a:custGeom>
            <a:avLst/>
            <a:gdLst>
              <a:gd name="connsiteX0" fmla="*/ 12192000 w 12192000"/>
              <a:gd name="connsiteY0" fmla="*/ 0 h 834158"/>
              <a:gd name="connsiteX1" fmla="*/ 12192000 w 12192000"/>
              <a:gd name="connsiteY1" fmla="*/ 834158 h 834158"/>
              <a:gd name="connsiteX2" fmla="*/ 0 w 12192000"/>
              <a:gd name="connsiteY2" fmla="*/ 834158 h 834158"/>
              <a:gd name="connsiteX3" fmla="*/ 0 w 12192000"/>
              <a:gd name="connsiteY3" fmla="*/ 421770 h 834158"/>
              <a:gd name="connsiteX4" fmla="*/ 703930 w 12192000"/>
              <a:gd name="connsiteY4" fmla="*/ 493800 h 834158"/>
              <a:gd name="connsiteX5" fmla="*/ 4867275 w 12192000"/>
              <a:gd name="connsiteY5" fmla="*/ 671363 h 834158"/>
              <a:gd name="connsiteX6" fmla="*/ 12109997 w 12192000"/>
              <a:gd name="connsiteY6" fmla="*/ 22736 h 83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34158">
                <a:moveTo>
                  <a:pt x="12192000" y="0"/>
                </a:moveTo>
                <a:lnTo>
                  <a:pt x="12192000" y="834158"/>
                </a:lnTo>
                <a:lnTo>
                  <a:pt x="0" y="834158"/>
                </a:lnTo>
                <a:lnTo>
                  <a:pt x="0" y="421770"/>
                </a:lnTo>
                <a:lnTo>
                  <a:pt x="703930" y="493800"/>
                </a:lnTo>
                <a:cubicBezTo>
                  <a:pt x="1941539" y="607040"/>
                  <a:pt x="3359810" y="671363"/>
                  <a:pt x="4867275" y="671363"/>
                </a:cubicBezTo>
                <a:cubicBezTo>
                  <a:pt x="7882206" y="671363"/>
                  <a:pt x="10540358" y="414071"/>
                  <a:pt x="12109997" y="22736"/>
                </a:cubicBezTo>
                <a:close/>
              </a:path>
            </a:pathLst>
          </a:custGeom>
          <a:solidFill>
            <a:srgbClr val="8088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8" name="任意多边形: 形状 7">
            <a:extLst>
              <a:ext uri="{FF2B5EF4-FFF2-40B4-BE49-F238E27FC236}">
                <a16:creationId xmlns:a16="http://schemas.microsoft.com/office/drawing/2014/main" id="{56FAB0A9-CE87-4922-9A07-96CB62B817E2}"/>
              </a:ext>
            </a:extLst>
          </p:cNvPr>
          <p:cNvSpPr/>
          <p:nvPr userDrawn="1"/>
        </p:nvSpPr>
        <p:spPr>
          <a:xfrm>
            <a:off x="-762000" y="4485005"/>
            <a:ext cx="6540284" cy="448945"/>
          </a:xfrm>
          <a:custGeom>
            <a:avLst/>
            <a:gdLst>
              <a:gd name="connsiteX0" fmla="*/ 0 w 5170531"/>
              <a:gd name="connsiteY0" fmla="*/ 0 h 794504"/>
              <a:gd name="connsiteX1" fmla="*/ 509126 w 5170531"/>
              <a:gd name="connsiteY1" fmla="*/ 127114 h 794504"/>
              <a:gd name="connsiteX2" fmla="*/ 4499910 w 5170531"/>
              <a:gd name="connsiteY2" fmla="*/ 720789 h 794504"/>
              <a:gd name="connsiteX3" fmla="*/ 5170531 w 5170531"/>
              <a:gd name="connsiteY3" fmla="*/ 768690 h 794504"/>
              <a:gd name="connsiteX4" fmla="*/ 4943847 w 5170531"/>
              <a:gd name="connsiteY4" fmla="*/ 779391 h 794504"/>
              <a:gd name="connsiteX5" fmla="*/ 3958041 w 5170531"/>
              <a:gd name="connsiteY5" fmla="*/ 794504 h 794504"/>
              <a:gd name="connsiteX6" fmla="*/ 499235 w 5170531"/>
              <a:gd name="connsiteY6" fmla="*/ 576626 h 794504"/>
              <a:gd name="connsiteX7" fmla="*/ 0 w 5170531"/>
              <a:gd name="connsiteY7" fmla="*/ 484608 h 79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0531" h="794504">
                <a:moveTo>
                  <a:pt x="0" y="0"/>
                </a:moveTo>
                <a:lnTo>
                  <a:pt x="509126" y="127114"/>
                </a:lnTo>
                <a:cubicBezTo>
                  <a:pt x="1656276" y="394427"/>
                  <a:pt x="3011164" y="598944"/>
                  <a:pt x="4499910" y="720789"/>
                </a:cubicBezTo>
                <a:lnTo>
                  <a:pt x="5170531" y="768690"/>
                </a:lnTo>
                <a:lnTo>
                  <a:pt x="4943847" y="779391"/>
                </a:lnTo>
                <a:cubicBezTo>
                  <a:pt x="4625423" y="789300"/>
                  <a:pt x="4295728" y="794504"/>
                  <a:pt x="3958041" y="794504"/>
                </a:cubicBezTo>
                <a:cubicBezTo>
                  <a:pt x="2607293" y="794504"/>
                  <a:pt x="1384420" y="711242"/>
                  <a:pt x="499235" y="576626"/>
                </a:cubicBezTo>
                <a:lnTo>
                  <a:pt x="0" y="484608"/>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3000" b="1" kern="1200">
          <a:solidFill>
            <a:srgbClr val="C00000"/>
          </a:solidFill>
          <a:latin typeface="Times New Roman" panose="02020603050405020304" pitchFamily="18" charset="0"/>
          <a:ea typeface="+mj-ea"/>
          <a:cs typeface="Times New Roman" panose="02020603050405020304" pitchFamily="18" charset="0"/>
        </a:defRPr>
      </a:lvl1pPr>
    </p:titleStyle>
    <p:bodyStyle>
      <a:lvl1pPr marL="342900" indent="-342900" algn="l" defTabSz="914400" rtl="0" eaLnBrk="1" latinLnBrk="0" hangingPunct="1">
        <a:spcBef>
          <a:spcPts val="6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defTabSz="914400" rtl="0" eaLnBrk="1" latinLnBrk="0" hangingPunct="1">
        <a:spcBef>
          <a:spcPts val="600"/>
        </a:spcBef>
        <a:buFont typeface="Wingdings" panose="05000000000000000000" pitchFamily="2" charset="2"/>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spcBef>
          <a:spcPts val="600"/>
        </a:spcBef>
        <a:buFont typeface="Times New Roman" panose="02020603050405020304" pitchFamily="18"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60.png"/><Relationship Id="rId4" Type="http://schemas.openxmlformats.org/officeDocument/2006/relationships/image" Target="../media/image550.png"/></Relationships>
</file>

<file path=ppt/slides/_rels/slide10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60.png"/><Relationship Id="rId4" Type="http://schemas.openxmlformats.org/officeDocument/2006/relationships/image" Target="../media/image550.png"/></Relationships>
</file>

<file path=ppt/slides/_rels/slide10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60.png"/><Relationship Id="rId4" Type="http://schemas.openxmlformats.org/officeDocument/2006/relationships/image" Target="../media/image550.png"/></Relationships>
</file>

<file path=ppt/slides/_rels/slide10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60.png"/><Relationship Id="rId4" Type="http://schemas.openxmlformats.org/officeDocument/2006/relationships/image" Target="../media/image550.png"/></Relationships>
</file>

<file path=ppt/slides/_rels/slide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doi.org/10.1017/S1365100516001176" TargetMode="External"/><Relationship Id="rId2" Type="http://schemas.openxmlformats.org/officeDocument/2006/relationships/hyperlink" Target="https://doi.org/10.1016/j.jedc.2010.01.017"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doi.org/10.1257/aer.97.3.586"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tags" Target="../tags/tag83.xml"/><Relationship Id="rId18" Type="http://schemas.openxmlformats.org/officeDocument/2006/relationships/slideLayout" Target="../slideLayouts/slideLayout7.xml"/><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tags" Target="../tags/tag82.xml"/><Relationship Id="rId17" Type="http://schemas.openxmlformats.org/officeDocument/2006/relationships/tags" Target="../tags/tag87.xml"/><Relationship Id="rId2" Type="http://schemas.openxmlformats.org/officeDocument/2006/relationships/tags" Target="../tags/tag72.xml"/><Relationship Id="rId16" Type="http://schemas.openxmlformats.org/officeDocument/2006/relationships/tags" Target="../tags/tag86.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tags" Target="../tags/tag81.xml"/><Relationship Id="rId5" Type="http://schemas.openxmlformats.org/officeDocument/2006/relationships/tags" Target="../tags/tag75.xml"/><Relationship Id="rId15" Type="http://schemas.openxmlformats.org/officeDocument/2006/relationships/tags" Target="../tags/tag85.xml"/><Relationship Id="rId10" Type="http://schemas.openxmlformats.org/officeDocument/2006/relationships/tags" Target="../tags/tag80.xml"/><Relationship Id="rId19" Type="http://schemas.openxmlformats.org/officeDocument/2006/relationships/image" Target="../media/image15.tmp"/><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tags" Target="../tags/tag8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docs.live.net/27c64742685b9b08/1_2019%20Spring%20Teaching/&#25945;&#23398;&#35838;&#20214;/natural%20unemployment%20rate.xlsx"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slideLayout" Target="../slideLayouts/slideLayout7.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 Type="http://schemas.openxmlformats.org/officeDocument/2006/relationships/tags" Target="../tags/tag4.xml"/><Relationship Id="rId16" Type="http://schemas.openxmlformats.org/officeDocument/2006/relationships/tags" Target="../tags/tag18.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tags" Target="../tags/tag17.xml"/><Relationship Id="rId10" Type="http://schemas.openxmlformats.org/officeDocument/2006/relationships/tags" Target="../tags/tag12.xml"/><Relationship Id="rId19" Type="http://schemas.openxmlformats.org/officeDocument/2006/relationships/image" Target="../media/image15.tmp"/><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sv.baidu.com/videoui/page/videoland?pd=bjh&amp;context=%7b%22nid%22:%2212157590941795065214%22,%22sourceFrom%22:%22bjh%22%7d&amp;fr=bjhauthor&amp;type=video"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slideLayout" Target="../slideLayouts/slideLayout7.xml"/><Relationship Id="rId3" Type="http://schemas.openxmlformats.org/officeDocument/2006/relationships/tags" Target="../tags/tag22.xml"/><Relationship Id="rId21" Type="http://schemas.openxmlformats.org/officeDocument/2006/relationships/image" Target="../media/image15.tmp"/><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tags" Target="../tags/tag36.xml"/><Relationship Id="rId2" Type="http://schemas.openxmlformats.org/officeDocument/2006/relationships/tags" Target="../tags/tag21.xml"/><Relationship Id="rId16" Type="http://schemas.openxmlformats.org/officeDocument/2006/relationships/tags" Target="../tags/tag35.xml"/><Relationship Id="rId20" Type="http://schemas.openxmlformats.org/officeDocument/2006/relationships/image" Target="../media/image170.png"/><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tags" Target="../tags/tag34.xml"/><Relationship Id="rId10" Type="http://schemas.openxmlformats.org/officeDocument/2006/relationships/tags" Target="../tags/tag29.xml"/><Relationship Id="rId19" Type="http://schemas.openxmlformats.org/officeDocument/2006/relationships/tags" Target="../tags/tag200.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asianmetal.cn/news/data/2033592/"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hyperlink" Target="http://news.ifeng.com/a/20170921/52101090_0.shtml" TargetMode="External"/><Relationship Id="rId2" Type="http://schemas.openxmlformats.org/officeDocument/2006/relationships/hyperlink" Target="https://www.anjuke.com/fangjia/c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pen.163.com/movie/2012/8/A/Q/M8I8I5FFB_M8I8JD8AQ.html"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410.png"/><Relationship Id="rId18" Type="http://schemas.openxmlformats.org/officeDocument/2006/relationships/image" Target="../media/image3.png"/><Relationship Id="rId3" Type="http://schemas.openxmlformats.org/officeDocument/2006/relationships/image" Target="../media/image48.png"/><Relationship Id="rId7" Type="http://schemas.openxmlformats.org/officeDocument/2006/relationships/image" Target="../media/image340.png"/><Relationship Id="rId12" Type="http://schemas.openxmlformats.org/officeDocument/2006/relationships/image" Target="../media/image390.png"/><Relationship Id="rId17" Type="http://schemas.openxmlformats.org/officeDocument/2006/relationships/image" Target="../media/image440.png"/><Relationship Id="rId2" Type="http://schemas.openxmlformats.org/officeDocument/2006/relationships/image" Target="../media/image47.png"/><Relationship Id="rId16" Type="http://schemas.openxmlformats.org/officeDocument/2006/relationships/image" Target="../media/image430.png"/><Relationship Id="rId1" Type="http://schemas.openxmlformats.org/officeDocument/2006/relationships/slideLayout" Target="../slideLayouts/slideLayout2.xml"/><Relationship Id="rId6" Type="http://schemas.openxmlformats.org/officeDocument/2006/relationships/image" Target="../media/image330.png"/><Relationship Id="rId11" Type="http://schemas.openxmlformats.org/officeDocument/2006/relationships/image" Target="../media/image380.png"/><Relationship Id="rId5" Type="http://schemas.openxmlformats.org/officeDocument/2006/relationships/image" Target="../media/image320.png"/><Relationship Id="rId15" Type="http://schemas.openxmlformats.org/officeDocument/2006/relationships/image" Target="../media/image420.png"/><Relationship Id="rId10" Type="http://schemas.openxmlformats.org/officeDocument/2006/relationships/image" Target="../media/image370.png"/><Relationship Id="rId4" Type="http://schemas.openxmlformats.org/officeDocument/2006/relationships/image" Target="../media/image310.png"/><Relationship Id="rId9" Type="http://schemas.openxmlformats.org/officeDocument/2006/relationships/image" Target="../media/image360.png"/><Relationship Id="rId14" Type="http://schemas.openxmlformats.org/officeDocument/2006/relationships/image" Target="../media/image50.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tags" Target="../tags/tag49.xml"/><Relationship Id="rId18" Type="http://schemas.openxmlformats.org/officeDocument/2006/relationships/slideLayout" Target="../slideLayouts/slideLayout7.xml"/><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tags" Target="../tags/tag53.xml"/><Relationship Id="rId2" Type="http://schemas.openxmlformats.org/officeDocument/2006/relationships/tags" Target="../tags/tag38.xml"/><Relationship Id="rId16" Type="http://schemas.openxmlformats.org/officeDocument/2006/relationships/tags" Target="../tags/tag52.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5" Type="http://schemas.openxmlformats.org/officeDocument/2006/relationships/tags" Target="../tags/tag51.xml"/><Relationship Id="rId10" Type="http://schemas.openxmlformats.org/officeDocument/2006/relationships/tags" Target="../tags/tag46.xml"/><Relationship Id="rId19" Type="http://schemas.openxmlformats.org/officeDocument/2006/relationships/image" Target="../media/image15.tmp"/><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tags" Target="../tags/tag50.xml"/></Relationships>
</file>

<file path=ppt/slides/_rels/slide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tags" Target="../tags/tag66.xml"/><Relationship Id="rId18" Type="http://schemas.openxmlformats.org/officeDocument/2006/relationships/slideLayout" Target="../slideLayouts/slideLayout7.xml"/><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tags" Target="../tags/tag65.xml"/><Relationship Id="rId17" Type="http://schemas.openxmlformats.org/officeDocument/2006/relationships/tags" Target="../tags/tag70.xml"/><Relationship Id="rId2" Type="http://schemas.openxmlformats.org/officeDocument/2006/relationships/tags" Target="../tags/tag55.xml"/><Relationship Id="rId16" Type="http://schemas.openxmlformats.org/officeDocument/2006/relationships/tags" Target="../tags/tag69.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tags" Target="../tags/tag64.xml"/><Relationship Id="rId5" Type="http://schemas.openxmlformats.org/officeDocument/2006/relationships/tags" Target="../tags/tag58.xml"/><Relationship Id="rId15" Type="http://schemas.openxmlformats.org/officeDocument/2006/relationships/tags" Target="../tags/tag68.xml"/><Relationship Id="rId10" Type="http://schemas.openxmlformats.org/officeDocument/2006/relationships/tags" Target="../tags/tag63.xml"/><Relationship Id="rId19" Type="http://schemas.openxmlformats.org/officeDocument/2006/relationships/image" Target="../media/image15.tmp"/><Relationship Id="rId4" Type="http://schemas.openxmlformats.org/officeDocument/2006/relationships/tags" Target="../tags/tag57.xml"/><Relationship Id="rId9" Type="http://schemas.openxmlformats.org/officeDocument/2006/relationships/tags" Target="../tags/tag62.xml"/><Relationship Id="rId14" Type="http://schemas.openxmlformats.org/officeDocument/2006/relationships/tags" Target="../tags/tag6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fred.stlouisfed.org/series/GDPC1?utm_source=series_page&amp;utm_medium=related_content&amp;utm_term=related_resources&amp;utm_campaign=categories" TargetMode="External"/><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a:extLst>
              <a:ext uri="{FF2B5EF4-FFF2-40B4-BE49-F238E27FC236}">
                <a16:creationId xmlns:a16="http://schemas.microsoft.com/office/drawing/2014/main" id="{87A083AD-380E-4B5C-9A5A-3551177F6898}"/>
              </a:ext>
            </a:extLst>
          </p:cNvPr>
          <p:cNvSpPr>
            <a:spLocks noGrp="1"/>
          </p:cNvSpPr>
          <p:nvPr>
            <p:ph type="sldNum" sz="quarter" idx="12"/>
          </p:nvPr>
        </p:nvSpPr>
        <p:spPr>
          <a:xfrm>
            <a:off x="6553200" y="4767263"/>
            <a:ext cx="2133600" cy="273844"/>
          </a:xfrm>
        </p:spPr>
        <p:txBody>
          <a:bodyPr/>
          <a:lstStyle/>
          <a:p>
            <a:fld id="{B6F15528-21DE-4FAA-801E-634DDDAF4B2B}" type="slidenum">
              <a:rPr lang="en-US" smtClean="0"/>
              <a:pPr/>
              <a:t>1</a:t>
            </a:fld>
            <a:endParaRPr lang="en-US" dirty="0"/>
          </a:p>
        </p:txBody>
      </p:sp>
      <p:pic>
        <p:nvPicPr>
          <p:cNvPr id="10" name="图片 9">
            <a:extLst>
              <a:ext uri="{FF2B5EF4-FFF2-40B4-BE49-F238E27FC236}">
                <a16:creationId xmlns:a16="http://schemas.microsoft.com/office/drawing/2014/main" id="{E2215BC5-31E9-4DB5-8E08-D91CF61D7496}"/>
              </a:ext>
            </a:extLst>
          </p:cNvPr>
          <p:cNvPicPr>
            <a:picLocks noChangeAspect="1"/>
          </p:cNvPicPr>
          <p:nvPr/>
        </p:nvPicPr>
        <p:blipFill rotWithShape="1">
          <a:blip r:embed="rId4">
            <a:extLst>
              <a:ext uri="{28A0092B-C50C-407E-A947-70E740481C1C}">
                <a14:useLocalDpi xmlns:a14="http://schemas.microsoft.com/office/drawing/2010/main" val="0"/>
              </a:ext>
            </a:extLst>
          </a:blip>
          <a:srcRect l="9630" r="16296"/>
          <a:stretch/>
        </p:blipFill>
        <p:spPr>
          <a:xfrm flipH="1">
            <a:off x="0" y="0"/>
            <a:ext cx="9144000" cy="5143500"/>
          </a:xfrm>
          <a:prstGeom prst="rect">
            <a:avLst/>
          </a:prstGeom>
        </p:spPr>
      </p:pic>
      <p:sp>
        <p:nvSpPr>
          <p:cNvPr id="11" name="矩形 10">
            <a:extLst>
              <a:ext uri="{FF2B5EF4-FFF2-40B4-BE49-F238E27FC236}">
                <a16:creationId xmlns:a16="http://schemas.microsoft.com/office/drawing/2014/main" id="{9FE5AA42-F2D4-4B60-85DA-56C0702BBB56}"/>
              </a:ext>
            </a:extLst>
          </p:cNvPr>
          <p:cNvSpPr/>
          <p:nvPr/>
        </p:nvSpPr>
        <p:spPr>
          <a:xfrm rot="21126755">
            <a:off x="-112483" y="3089333"/>
            <a:ext cx="9440783" cy="1752600"/>
          </a:xfrm>
          <a:prstGeom prst="rect">
            <a:avLst/>
          </a:prstGeom>
          <a:solidFill>
            <a:srgbClr val="8088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三角形 11">
            <a:extLst>
              <a:ext uri="{FF2B5EF4-FFF2-40B4-BE49-F238E27FC236}">
                <a16:creationId xmlns:a16="http://schemas.microsoft.com/office/drawing/2014/main" id="{DC555FBA-B6FA-4BA4-8DFC-F3706878815A}"/>
              </a:ext>
            </a:extLst>
          </p:cNvPr>
          <p:cNvSpPr/>
          <p:nvPr>
            <p:custDataLst>
              <p:tags r:id="rId1"/>
            </p:custDataLst>
          </p:nvPr>
        </p:nvSpPr>
        <p:spPr>
          <a:xfrm>
            <a:off x="-9526" y="3028950"/>
            <a:ext cx="9144000" cy="2114550"/>
          </a:xfrm>
          <a:prstGeom prst="rtTriangle">
            <a:avLst/>
          </a:prstGeom>
          <a:solidFill>
            <a:srgbClr val="AA98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13" name="等腰三角形 12">
            <a:extLst>
              <a:ext uri="{FF2B5EF4-FFF2-40B4-BE49-F238E27FC236}">
                <a16:creationId xmlns:a16="http://schemas.microsoft.com/office/drawing/2014/main" id="{1DAD8C7F-C7C3-4D7E-BEE1-D46C054E10FA}"/>
              </a:ext>
            </a:extLst>
          </p:cNvPr>
          <p:cNvSpPr/>
          <p:nvPr/>
        </p:nvSpPr>
        <p:spPr>
          <a:xfrm rot="16200000">
            <a:off x="3201987" y="-766763"/>
            <a:ext cx="2740024" cy="9144001"/>
          </a:xfrm>
          <a:prstGeom prst="triangle">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2490F2E7-93D4-40AD-9740-F546777934D8}"/>
              </a:ext>
            </a:extLst>
          </p:cNvPr>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31401" y="3030537"/>
            <a:ext cx="1027449" cy="359080"/>
          </a:xfrm>
          <a:prstGeom prst="rect">
            <a:avLst/>
          </a:prstGeom>
        </p:spPr>
      </p:pic>
      <p:grpSp>
        <p:nvGrpSpPr>
          <p:cNvPr id="15" name="组合 14">
            <a:extLst>
              <a:ext uri="{FF2B5EF4-FFF2-40B4-BE49-F238E27FC236}">
                <a16:creationId xmlns:a16="http://schemas.microsoft.com/office/drawing/2014/main" id="{4EB6E597-85A5-4E48-8E87-3330875F22CD}"/>
              </a:ext>
            </a:extLst>
          </p:cNvPr>
          <p:cNvGrpSpPr/>
          <p:nvPr/>
        </p:nvGrpSpPr>
        <p:grpSpPr>
          <a:xfrm>
            <a:off x="5467975" y="3787200"/>
            <a:ext cx="3276600" cy="874006"/>
            <a:chOff x="5673162" y="3726129"/>
            <a:chExt cx="3276600" cy="874006"/>
          </a:xfrm>
        </p:grpSpPr>
        <p:sp>
          <p:nvSpPr>
            <p:cNvPr id="16" name="矩形 15">
              <a:extLst>
                <a:ext uri="{FF2B5EF4-FFF2-40B4-BE49-F238E27FC236}">
                  <a16:creationId xmlns:a16="http://schemas.microsoft.com/office/drawing/2014/main" id="{56920BFC-4F5D-4AFF-BEA9-8ABB8A76CD30}"/>
                </a:ext>
              </a:extLst>
            </p:cNvPr>
            <p:cNvSpPr/>
            <p:nvPr/>
          </p:nvSpPr>
          <p:spPr>
            <a:xfrm>
              <a:off x="5673162" y="3726129"/>
              <a:ext cx="3276600" cy="584775"/>
            </a:xfrm>
            <a:prstGeom prst="rect">
              <a:avLst/>
            </a:prstGeom>
          </p:spPr>
          <p:txBody>
            <a:bodyPr wrap="square">
              <a:spAutoFit/>
            </a:bodyPr>
            <a:lstStyle/>
            <a:p>
              <a:r>
                <a:rPr lang="zh-CN" altLang="en-US" sz="3200" b="1" dirty="0">
                  <a:solidFill>
                    <a:srgbClr val="6B748A"/>
                  </a:solidFill>
                  <a:latin typeface="微软雅黑" panose="020B0503020204020204" pitchFamily="34" charset="-122"/>
                  <a:ea typeface="微软雅黑" panose="020B0503020204020204" pitchFamily="34" charset="-122"/>
                </a:rPr>
                <a:t>西方经济学  下册 </a:t>
              </a:r>
              <a:endParaRPr lang="zh-CN" altLang="en-US" sz="3200" b="1" dirty="0">
                <a:solidFill>
                  <a:srgbClr val="6B748A"/>
                </a:solidFill>
              </a:endParaRPr>
            </a:p>
          </p:txBody>
        </p:sp>
        <p:cxnSp>
          <p:nvCxnSpPr>
            <p:cNvPr id="17" name="直接连接符 16">
              <a:extLst>
                <a:ext uri="{FF2B5EF4-FFF2-40B4-BE49-F238E27FC236}">
                  <a16:creationId xmlns:a16="http://schemas.microsoft.com/office/drawing/2014/main" id="{9FC2476E-805A-472E-A81A-2CF0B87235F9}"/>
                </a:ext>
              </a:extLst>
            </p:cNvPr>
            <p:cNvCxnSpPr>
              <a:cxnSpLocks/>
            </p:cNvCxnSpPr>
            <p:nvPr/>
          </p:nvCxnSpPr>
          <p:spPr>
            <a:xfrm>
              <a:off x="5768412" y="4302032"/>
              <a:ext cx="3086100" cy="0"/>
            </a:xfrm>
            <a:prstGeom prst="line">
              <a:avLst/>
            </a:prstGeom>
            <a:ln>
              <a:solidFill>
                <a:srgbClr val="6B748A">
                  <a:alpha val="21000"/>
                </a:srgbClr>
              </a:solidFill>
            </a:ln>
          </p:spPr>
          <p:style>
            <a:lnRef idx="1">
              <a:schemeClr val="accent1"/>
            </a:lnRef>
            <a:fillRef idx="0">
              <a:schemeClr val="accent1"/>
            </a:fillRef>
            <a:effectRef idx="0">
              <a:schemeClr val="accent1"/>
            </a:effectRef>
            <a:fontRef idx="minor">
              <a:schemeClr val="tx1"/>
            </a:fontRef>
          </p:style>
        </p:cxnSp>
        <p:sp>
          <p:nvSpPr>
            <p:cNvPr id="18" name="PA-矩形 8">
              <a:extLst>
                <a:ext uri="{FF2B5EF4-FFF2-40B4-BE49-F238E27FC236}">
                  <a16:creationId xmlns:a16="http://schemas.microsoft.com/office/drawing/2014/main" id="{0CD4BB5C-F6C1-4473-89C7-5AB94C822FAC}"/>
                </a:ext>
              </a:extLst>
            </p:cNvPr>
            <p:cNvSpPr/>
            <p:nvPr>
              <p:custDataLst>
                <p:tags r:id="rId2"/>
              </p:custDataLst>
            </p:nvPr>
          </p:nvSpPr>
          <p:spPr>
            <a:xfrm>
              <a:off x="7081962" y="4323136"/>
              <a:ext cx="1797196" cy="276999"/>
            </a:xfrm>
            <a:prstGeom prst="rect">
              <a:avLst/>
            </a:prstGeom>
          </p:spPr>
          <p:txBody>
            <a:bodyPr wrap="square">
              <a:spAutoFit/>
            </a:bodyPr>
            <a:lstStyle/>
            <a:p>
              <a:pPr algn="dist"/>
              <a:endPar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grpSp>
      <p:cxnSp>
        <p:nvCxnSpPr>
          <p:cNvPr id="19" name="直接连接符 18">
            <a:extLst>
              <a:ext uri="{FF2B5EF4-FFF2-40B4-BE49-F238E27FC236}">
                <a16:creationId xmlns:a16="http://schemas.microsoft.com/office/drawing/2014/main" id="{E0586339-97E1-43E3-B6CE-FB6C7D03D0EC}"/>
              </a:ext>
            </a:extLst>
          </p:cNvPr>
          <p:cNvCxnSpPr>
            <a:cxnSpLocks/>
          </p:cNvCxnSpPr>
          <p:nvPr/>
        </p:nvCxnSpPr>
        <p:spPr>
          <a:xfrm>
            <a:off x="8839200" y="3836356"/>
            <a:ext cx="0" cy="762000"/>
          </a:xfrm>
          <a:prstGeom prst="line">
            <a:avLst/>
          </a:prstGeom>
          <a:ln w="3175">
            <a:solidFill>
              <a:srgbClr val="AA9877"/>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8F540921-DAF1-4309-B694-AB681ACEA163}"/>
              </a:ext>
            </a:extLst>
          </p:cNvPr>
          <p:cNvCxnSpPr>
            <a:cxnSpLocks/>
          </p:cNvCxnSpPr>
          <p:nvPr/>
        </p:nvCxnSpPr>
        <p:spPr>
          <a:xfrm>
            <a:off x="8839200" y="4001513"/>
            <a:ext cx="0" cy="431686"/>
          </a:xfrm>
          <a:prstGeom prst="line">
            <a:avLst/>
          </a:prstGeom>
          <a:ln w="38100">
            <a:solidFill>
              <a:srgbClr val="AA987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680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6357" y="915136"/>
            <a:ext cx="8229600" cy="3394472"/>
          </a:xfrm>
        </p:spPr>
        <p:txBody>
          <a:bodyPr/>
          <a:lstStyle/>
          <a:p>
            <a:pPr marL="0" indent="0">
              <a:lnSpc>
                <a:spcPct val="150000"/>
              </a:lnSpc>
              <a:buNone/>
            </a:pPr>
            <a:r>
              <a:rPr lang="zh-CN" altLang="en-US" dirty="0">
                <a:ea typeface="宋体" panose="02010600030101010101" pitchFamily="2" charset="-122"/>
              </a:rPr>
              <a:t>新凯恩斯主义对存在工资黏性的原因有以下四种解释</a:t>
            </a:r>
            <a:endParaRPr lang="en-US" altLang="zh-CN" dirty="0">
              <a:ea typeface="宋体" panose="02010600030101010101" pitchFamily="2" charset="-122"/>
            </a:endParaRPr>
          </a:p>
          <a:p>
            <a:pPr marL="457200" indent="-457200">
              <a:lnSpc>
                <a:spcPct val="150000"/>
              </a:lnSpc>
              <a:buFont typeface="+mj-lt"/>
              <a:buAutoNum type="arabicPeriod"/>
            </a:pPr>
            <a:r>
              <a:rPr lang="zh-CN" altLang="en-US" sz="1800" dirty="0">
                <a:ea typeface="宋体" panose="02010600030101010101" pitchFamily="2" charset="-122"/>
              </a:rPr>
              <a:t>劳动工资合同论</a:t>
            </a:r>
            <a:endParaRPr lang="en-US" altLang="zh-CN" sz="1800" dirty="0">
              <a:ea typeface="宋体" panose="02010600030101010101" pitchFamily="2" charset="-122"/>
            </a:endParaRPr>
          </a:p>
          <a:p>
            <a:pPr>
              <a:lnSpc>
                <a:spcPct val="150000"/>
              </a:lnSpc>
              <a:buSzPct val="80000"/>
              <a:buFont typeface="Wingdings" panose="05000000000000000000" pitchFamily="2" charset="2"/>
              <a:buChar char="l"/>
            </a:pPr>
            <a:r>
              <a:rPr lang="zh-CN" altLang="en-US" sz="1800" dirty="0">
                <a:ea typeface="宋体" panose="02010600030101010101" pitchFamily="2" charset="-122"/>
              </a:rPr>
              <a:t>在一些行业中，由于工会的力量，往往可能签订较有利于雇员的工资合同</a:t>
            </a:r>
            <a:endParaRPr lang="en-US" altLang="zh-CN" sz="1800" dirty="0">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比如美国的汽车、钢铁、电信等行业的工会非常强大</a:t>
            </a:r>
            <a:endParaRPr lang="en-US" altLang="zh-CN" sz="1600" dirty="0">
              <a:ea typeface="宋体" panose="02010600030101010101" pitchFamily="2" charset="-122"/>
            </a:endParaRPr>
          </a:p>
          <a:p>
            <a:pPr>
              <a:lnSpc>
                <a:spcPct val="150000"/>
              </a:lnSpc>
              <a:buSzPct val="80000"/>
              <a:buFont typeface="Wingdings" panose="05000000000000000000" pitchFamily="2" charset="2"/>
              <a:buChar char="l"/>
            </a:pPr>
            <a:r>
              <a:rPr lang="zh-CN" altLang="en-US" sz="1800" dirty="0">
                <a:ea typeface="宋体" panose="02010600030101010101" pitchFamily="2" charset="-122"/>
              </a:rPr>
              <a:t>这些工资合同中附加的条款</a:t>
            </a:r>
            <a:endParaRPr lang="en-US" altLang="zh-CN" sz="1800" dirty="0">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工资随生活费上涨而增加</a:t>
            </a:r>
            <a:endParaRPr lang="en-US" altLang="zh-CN" sz="1600" dirty="0">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而当经济衰退时工资率并不随之削减</a:t>
            </a:r>
            <a:endParaRPr lang="en-US" altLang="zh-CN" sz="1600" dirty="0">
              <a:ea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dirty="0"/>
          </a:p>
        </p:txBody>
      </p:sp>
      <p:sp>
        <p:nvSpPr>
          <p:cNvPr id="5" name="矩形 4">
            <a:extLst>
              <a:ext uri="{FF2B5EF4-FFF2-40B4-BE49-F238E27FC236}">
                <a16:creationId xmlns:a16="http://schemas.microsoft.com/office/drawing/2014/main" id="{CAA1012B-A941-4E18-8F03-1E4B3DA46A7E}"/>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新凯恩斯主义经济学对失业原因的解释</a:t>
            </a:r>
          </a:p>
        </p:txBody>
      </p:sp>
      <p:grpSp>
        <p:nvGrpSpPr>
          <p:cNvPr id="6" name="组合 5">
            <a:extLst>
              <a:ext uri="{FF2B5EF4-FFF2-40B4-BE49-F238E27FC236}">
                <a16:creationId xmlns:a16="http://schemas.microsoft.com/office/drawing/2014/main" id="{83459CAD-F094-4C10-B426-F6A649B62FF5}"/>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04F2D70E-C32C-4985-B740-77DF1911F00F}"/>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D5E72726-F8B5-4EC1-BF4B-A25EB6C12BF0}"/>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ADB3D438-847F-44C9-85E5-D9C5310D667C}"/>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81DD3FF2-349C-48A7-B2E8-A6DAB24EEBA4}"/>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54F464B8-13A4-469E-B7FF-C96BF088269F}"/>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123D9BC4-28C1-4CCC-A64A-628876D4541B}"/>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59632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800" y="806315"/>
                <a:ext cx="8229600" cy="3394472"/>
              </a:xfrm>
            </p:spPr>
            <p:txBody>
              <a:bodyPr/>
              <a:lstStyle/>
              <a:p>
                <a:pPr>
                  <a:lnSpc>
                    <a:spcPct val="150000"/>
                  </a:lnSpc>
                  <a:buSzPct val="80000"/>
                  <a:buFont typeface="Wingdings" panose="05000000000000000000" pitchFamily="2" charset="2"/>
                  <a:buChar char="l"/>
                </a:pPr>
                <a:r>
                  <a:rPr lang="zh-CN" altLang="en-US" sz="1800" dirty="0"/>
                  <a:t>假设第</a:t>
                </a:r>
                <a14:m>
                  <m:oMath xmlns:m="http://schemas.openxmlformats.org/officeDocument/2006/math">
                    <m:r>
                      <a:rPr lang="en-US" altLang="zh-CN" sz="1800" i="1" dirty="0" smtClean="0">
                        <a:latin typeface="Cambria Math"/>
                      </a:rPr>
                      <m:t>𝑡</m:t>
                    </m:r>
                  </m:oMath>
                </a14:m>
                <a:r>
                  <a:rPr lang="zh-CN" altLang="en-US" sz="1800" dirty="0"/>
                  <a:t>期政府购买是既定的：</a:t>
                </a:r>
                <a:endParaRPr lang="en-US" altLang="zh-CN" sz="1800" dirty="0"/>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𝐺</m:t>
                          </m:r>
                        </m:e>
                        <m:sub>
                          <m:r>
                            <a:rPr lang="en-US" sz="1800" b="0" i="1" smtClean="0">
                              <a:latin typeface="Cambria Math"/>
                            </a:rPr>
                            <m:t>𝑡</m:t>
                          </m:r>
                        </m:sub>
                      </m:sSub>
                      <m:r>
                        <a:rPr lang="en-US" sz="1800" b="0" i="1" smtClean="0">
                          <a:latin typeface="Cambria Math"/>
                        </a:rPr>
                        <m:t>=</m:t>
                      </m:r>
                      <m:sSub>
                        <m:sSubPr>
                          <m:ctrlPr>
                            <a:rPr lang="en-US" sz="1800" b="0" i="1" smtClean="0">
                              <a:latin typeface="Cambria Math" panose="02040503050406030204" pitchFamily="18" charset="0"/>
                            </a:rPr>
                          </m:ctrlPr>
                        </m:sSubPr>
                        <m:e>
                          <m:r>
                            <a:rPr lang="en-US" sz="1800" b="0" i="1" smtClean="0">
                              <a:latin typeface="Cambria Math"/>
                            </a:rPr>
                            <m:t>𝐺</m:t>
                          </m:r>
                        </m:e>
                        <m:sub>
                          <m:r>
                            <a:rPr lang="en-US" sz="1800" b="0" i="1" smtClean="0">
                              <a:latin typeface="Cambria Math"/>
                            </a:rPr>
                            <m:t>0</m:t>
                          </m:r>
                        </m:sub>
                      </m:sSub>
                    </m:oMath>
                  </m:oMathPara>
                </a14:m>
                <a:endParaRPr lang="en-US" sz="1800" dirty="0"/>
              </a:p>
              <a:p>
                <a:pPr>
                  <a:lnSpc>
                    <a:spcPct val="150000"/>
                  </a:lnSpc>
                  <a:buSzPct val="80000"/>
                  <a:buFont typeface="Wingdings" panose="05000000000000000000" pitchFamily="2" charset="2"/>
                  <a:buChar char="l"/>
                </a:pPr>
                <a:r>
                  <a:rPr lang="zh-CN" altLang="en-US" sz="1800" dirty="0"/>
                  <a:t>由以上各式可以得到经济周期的描述方程</a:t>
                </a:r>
                <a:endParaRPr lang="en-US" altLang="zh-CN" sz="1800" dirty="0"/>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a:rPr>
                            <m:t>𝒀</m:t>
                          </m:r>
                        </m:e>
                        <m:sub>
                          <m:r>
                            <a:rPr lang="en-US" sz="1800" b="1" i="1" smtClean="0">
                              <a:latin typeface="Cambria Math"/>
                            </a:rPr>
                            <m:t>𝒕</m:t>
                          </m:r>
                        </m:sub>
                      </m:sSub>
                      <m:r>
                        <a:rPr lang="en-US" sz="1800" b="1" i="1" smtClean="0">
                          <a:latin typeface="Cambria Math"/>
                        </a:rPr>
                        <m:t>=</m:t>
                      </m:r>
                      <m:r>
                        <a:rPr lang="en-US" sz="1800" b="1" i="1" smtClean="0">
                          <a:latin typeface="Cambria Math"/>
                        </a:rPr>
                        <m:t>𝜷</m:t>
                      </m:r>
                      <m:sSub>
                        <m:sSubPr>
                          <m:ctrlPr>
                            <a:rPr lang="en-US" sz="1800" b="1" i="1" smtClean="0">
                              <a:latin typeface="Cambria Math" panose="02040503050406030204" pitchFamily="18" charset="0"/>
                            </a:rPr>
                          </m:ctrlPr>
                        </m:sSubPr>
                        <m:e>
                          <m:r>
                            <a:rPr lang="en-US" sz="1800" b="1" i="1" smtClean="0">
                              <a:latin typeface="Cambria Math"/>
                            </a:rPr>
                            <m:t>𝒀</m:t>
                          </m:r>
                        </m:e>
                        <m:sub>
                          <m:r>
                            <a:rPr lang="en-US" sz="1800" b="1" i="1" smtClean="0">
                              <a:latin typeface="Cambria Math"/>
                            </a:rPr>
                            <m:t>𝒕</m:t>
                          </m:r>
                          <m:r>
                            <a:rPr lang="en-US" sz="1800" b="1" i="1" smtClean="0">
                              <a:latin typeface="Cambria Math"/>
                            </a:rPr>
                            <m:t>−</m:t>
                          </m:r>
                          <m:r>
                            <a:rPr lang="en-US" sz="1800" b="1" i="1" smtClean="0">
                              <a:latin typeface="Cambria Math"/>
                            </a:rPr>
                            <m:t>𝟏</m:t>
                          </m:r>
                        </m:sub>
                      </m:sSub>
                      <m:r>
                        <a:rPr lang="en-US" sz="1800" b="1" i="1" smtClean="0">
                          <a:latin typeface="Cambria Math"/>
                        </a:rPr>
                        <m:t>+</m:t>
                      </m:r>
                      <m:r>
                        <a:rPr lang="en-US" sz="1800" b="1" i="1" smtClean="0">
                          <a:latin typeface="Cambria Math"/>
                        </a:rPr>
                        <m:t>𝒗</m:t>
                      </m:r>
                      <m:r>
                        <a:rPr lang="en-US" sz="1800" b="1" i="1" smtClean="0">
                          <a:latin typeface="Cambria Math"/>
                        </a:rPr>
                        <m:t>𝜷</m:t>
                      </m:r>
                      <m:d>
                        <m:dPr>
                          <m:ctrlPr>
                            <a:rPr lang="en-US" sz="1800" b="1"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a:rPr>
                                <m:t>𝒀</m:t>
                              </m:r>
                            </m:e>
                            <m:sub>
                              <m:r>
                                <a:rPr lang="en-US" sz="1800" b="1" i="1" smtClean="0">
                                  <a:latin typeface="Cambria Math"/>
                                </a:rPr>
                                <m:t>𝒕</m:t>
                              </m:r>
                              <m:r>
                                <a:rPr lang="en-US" sz="1800" b="1" i="1" smtClean="0">
                                  <a:latin typeface="Cambria Math"/>
                                </a:rPr>
                                <m:t>−</m:t>
                              </m:r>
                              <m:r>
                                <a:rPr lang="en-US" sz="1800" b="1" i="1" smtClean="0">
                                  <a:latin typeface="Cambria Math"/>
                                </a:rPr>
                                <m:t>𝟏</m:t>
                              </m:r>
                            </m:sub>
                          </m:sSub>
                          <m:r>
                            <a:rPr lang="en-US" sz="1800" b="1" i="1" smtClean="0">
                              <a:latin typeface="Cambria Math"/>
                            </a:rPr>
                            <m:t>−</m:t>
                          </m:r>
                          <m:sSub>
                            <m:sSubPr>
                              <m:ctrlPr>
                                <a:rPr lang="en-US" sz="1800" b="1" i="1" smtClean="0">
                                  <a:latin typeface="Cambria Math" panose="02040503050406030204" pitchFamily="18" charset="0"/>
                                </a:rPr>
                              </m:ctrlPr>
                            </m:sSubPr>
                            <m:e>
                              <m:r>
                                <a:rPr lang="en-US" sz="1800" b="1" i="1" smtClean="0">
                                  <a:latin typeface="Cambria Math"/>
                                </a:rPr>
                                <m:t>𝒀</m:t>
                              </m:r>
                            </m:e>
                            <m:sub>
                              <m:r>
                                <a:rPr lang="en-US" sz="1800" b="1" i="1" smtClean="0">
                                  <a:latin typeface="Cambria Math"/>
                                </a:rPr>
                                <m:t>𝒕</m:t>
                              </m:r>
                              <m:r>
                                <a:rPr lang="en-US" sz="1800" b="1" i="1" smtClean="0">
                                  <a:latin typeface="Cambria Math"/>
                                </a:rPr>
                                <m:t>−</m:t>
                              </m:r>
                              <m:r>
                                <a:rPr lang="en-US" sz="1800" b="1" i="1" smtClean="0">
                                  <a:latin typeface="Cambria Math"/>
                                </a:rPr>
                                <m:t>𝟐</m:t>
                              </m:r>
                            </m:sub>
                          </m:sSub>
                        </m:e>
                      </m:d>
                      <m:r>
                        <a:rPr lang="en-US" sz="1800" b="1" i="1" smtClean="0">
                          <a:latin typeface="Cambria Math"/>
                        </a:rPr>
                        <m:t>+</m:t>
                      </m:r>
                      <m:sSub>
                        <m:sSubPr>
                          <m:ctrlPr>
                            <a:rPr lang="en-US" sz="1800" b="1" i="1" smtClean="0">
                              <a:latin typeface="Cambria Math" panose="02040503050406030204" pitchFamily="18" charset="0"/>
                            </a:rPr>
                          </m:ctrlPr>
                        </m:sSubPr>
                        <m:e>
                          <m:r>
                            <a:rPr lang="en-US" sz="1800" b="1" i="1" smtClean="0">
                              <a:latin typeface="Cambria Math"/>
                            </a:rPr>
                            <m:t>𝑮</m:t>
                          </m:r>
                        </m:e>
                        <m:sub>
                          <m:r>
                            <a:rPr lang="en-US" sz="1800" b="1" i="1" smtClean="0">
                              <a:latin typeface="Cambria Math"/>
                            </a:rPr>
                            <m:t>𝟎</m:t>
                          </m:r>
                        </m:sub>
                      </m:sSub>
                    </m:oMath>
                  </m:oMathPara>
                </a14:m>
                <a:endParaRPr lang="en-US" sz="1800" b="1" dirty="0"/>
              </a:p>
              <a:p>
                <a:pPr>
                  <a:lnSpc>
                    <a:spcPct val="150000"/>
                  </a:lnSpc>
                  <a:buSzPct val="80000"/>
                  <a:buFont typeface="Wingdings" panose="05000000000000000000" pitchFamily="2" charset="2"/>
                  <a:buChar char="l"/>
                </a:pPr>
                <a:r>
                  <a:rPr lang="zh-CN" altLang="en-US" sz="1800" dirty="0"/>
                  <a:t>根据这一方程</a:t>
                </a:r>
                <a:endParaRPr lang="en-US" altLang="zh-CN" sz="1800" dirty="0"/>
              </a:p>
              <a:p>
                <a:pPr lvl="1">
                  <a:lnSpc>
                    <a:spcPct val="150000"/>
                  </a:lnSpc>
                  <a:buSzPct val="60000"/>
                  <a:buFont typeface="Wingdings" panose="05000000000000000000" pitchFamily="2" charset="2"/>
                  <a:buChar char="n"/>
                </a:pPr>
                <a:r>
                  <a:rPr lang="zh-CN" altLang="en-US" sz="1600" dirty="0"/>
                  <a:t>若边际消费倾向 </a:t>
                </a:r>
                <a14:m>
                  <m:oMath xmlns:m="http://schemas.openxmlformats.org/officeDocument/2006/math">
                    <m:r>
                      <a:rPr lang="en-US" altLang="zh-CN" sz="1600" b="0" i="1" smtClean="0">
                        <a:latin typeface="Cambria Math"/>
                      </a:rPr>
                      <m:t>𝛽</m:t>
                    </m:r>
                  </m:oMath>
                </a14:m>
                <a:r>
                  <a:rPr lang="zh-CN" altLang="en-US" sz="1600" dirty="0"/>
                  <a:t>、加速数 </a:t>
                </a:r>
                <a14:m>
                  <m:oMath xmlns:m="http://schemas.openxmlformats.org/officeDocument/2006/math">
                    <m:r>
                      <a:rPr lang="en-US" altLang="zh-CN" sz="1600" b="0" i="1" smtClean="0">
                        <a:latin typeface="Cambria Math"/>
                      </a:rPr>
                      <m:t>𝑣</m:t>
                    </m:r>
                  </m:oMath>
                </a14:m>
                <a:r>
                  <a:rPr lang="zh-CN" altLang="en-US" sz="1600" dirty="0"/>
                  <a:t>、政府购买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a:rPr>
                          <m:t>𝐺</m:t>
                        </m:r>
                      </m:e>
                      <m:sub>
                        <m:r>
                          <a:rPr lang="en-US" altLang="zh-CN" sz="1600" b="0" i="1" smtClean="0">
                            <a:latin typeface="Cambria Math"/>
                          </a:rPr>
                          <m:t>0</m:t>
                        </m:r>
                      </m:sub>
                    </m:sSub>
                  </m:oMath>
                </a14:m>
                <a:r>
                  <a:rPr lang="zh-CN" altLang="en-US" sz="1600" dirty="0"/>
                  <a:t>、前两期的国民收入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a:rPr>
                          <m:t>𝑌</m:t>
                        </m:r>
                      </m:e>
                      <m:sub>
                        <m:r>
                          <a:rPr lang="en-US" altLang="zh-CN" sz="1600" b="0" i="1" smtClean="0">
                            <a:latin typeface="Cambria Math"/>
                          </a:rPr>
                          <m:t>𝑡</m:t>
                        </m:r>
                        <m:r>
                          <a:rPr lang="en-US" altLang="zh-CN" sz="1600" b="0" i="1" smtClean="0">
                            <a:latin typeface="Cambria Math"/>
                          </a:rPr>
                          <m:t>−1</m:t>
                        </m:r>
                      </m:sub>
                    </m:sSub>
                  </m:oMath>
                </a14:m>
                <a:r>
                  <a:rPr lang="zh-CN" altLang="en-US" sz="1600" dirty="0"/>
                  <a:t> 和</a:t>
                </a:r>
                <a14:m>
                  <m:oMath xmlns:m="http://schemas.openxmlformats.org/officeDocument/2006/math">
                    <m:sSub>
                      <m:sSubPr>
                        <m:ctrlPr>
                          <a:rPr lang="en-US" altLang="zh-CN" sz="1600" b="0" i="1" dirty="0" smtClean="0">
                            <a:latin typeface="Cambria Math" panose="02040503050406030204" pitchFamily="18" charset="0"/>
                          </a:rPr>
                        </m:ctrlPr>
                      </m:sSubPr>
                      <m:e>
                        <m:r>
                          <a:rPr lang="en-US" altLang="zh-CN" sz="1600" b="0" i="1" dirty="0" smtClean="0">
                            <a:latin typeface="Cambria Math"/>
                          </a:rPr>
                          <m:t>𝑌</m:t>
                        </m:r>
                      </m:e>
                      <m:sub>
                        <m:r>
                          <a:rPr lang="en-US" altLang="zh-CN" sz="1600" b="0" i="1" dirty="0" smtClean="0">
                            <a:latin typeface="Cambria Math"/>
                          </a:rPr>
                          <m:t>𝑡</m:t>
                        </m:r>
                        <m:r>
                          <a:rPr lang="en-US" altLang="zh-CN" sz="1600" b="0" i="1" dirty="0" smtClean="0">
                            <a:latin typeface="Cambria Math"/>
                          </a:rPr>
                          <m:t>−2</m:t>
                        </m:r>
                      </m:sub>
                    </m:sSub>
                  </m:oMath>
                </a14:m>
                <a:r>
                  <a:rPr lang="zh-CN" altLang="en-US" sz="1600" dirty="0"/>
                  <a:t> 已知</a:t>
                </a:r>
                <a:endParaRPr lang="en-US" altLang="zh-CN" sz="1600" dirty="0"/>
              </a:p>
              <a:p>
                <a:pPr lvl="1">
                  <a:lnSpc>
                    <a:spcPct val="150000"/>
                  </a:lnSpc>
                  <a:buSzPct val="60000"/>
                  <a:buFont typeface="Wingdings" panose="05000000000000000000" pitchFamily="2" charset="2"/>
                  <a:buChar char="n"/>
                </a:pPr>
                <a:r>
                  <a:rPr lang="zh-CN" altLang="en-US" sz="1600" dirty="0"/>
                  <a:t>就可以推算出第</a:t>
                </a:r>
                <a14:m>
                  <m:oMath xmlns:m="http://schemas.openxmlformats.org/officeDocument/2006/math">
                    <m:r>
                      <a:rPr lang="en-US" altLang="zh-CN" sz="1600" b="0" i="1" smtClean="0">
                        <a:latin typeface="Cambria Math"/>
                      </a:rPr>
                      <m:t>𝑡</m:t>
                    </m:r>
                  </m:oMath>
                </a14:m>
                <a:r>
                  <a:rPr lang="zh-CN" altLang="en-US" sz="1600" dirty="0"/>
                  <a:t>期国民收入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a:rPr>
                          <m:t>𝑌</m:t>
                        </m:r>
                      </m:e>
                      <m:sub>
                        <m:r>
                          <a:rPr lang="en-US" altLang="zh-CN" sz="1600" b="0" i="1" smtClean="0">
                            <a:latin typeface="Cambria Math"/>
                          </a:rPr>
                          <m:t>𝑡</m:t>
                        </m:r>
                      </m:sub>
                    </m:sSub>
                  </m:oMath>
                </a14:m>
                <a:endParaRPr lang="en-US" sz="1600" dirty="0"/>
              </a:p>
              <a:p>
                <a:pPr>
                  <a:lnSpc>
                    <a:spcPct val="150000"/>
                  </a:lnSpc>
                  <a:buSzPct val="80000"/>
                  <a:buFont typeface="Wingdings" panose="05000000000000000000" pitchFamily="2" charset="2"/>
                  <a:buChar char="l"/>
                </a:pPr>
                <a:r>
                  <a:rPr lang="zh-CN" altLang="en-US" sz="1800" dirty="0"/>
                  <a:t>推算出 </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a:rPr>
                          <m:t>𝑌</m:t>
                        </m:r>
                      </m:e>
                      <m:sub>
                        <m:r>
                          <a:rPr lang="en-US" altLang="zh-CN" sz="1800" b="0" i="1" smtClean="0">
                            <a:latin typeface="Cambria Math"/>
                          </a:rPr>
                          <m:t>𝑡</m:t>
                        </m:r>
                      </m:sub>
                    </m:sSub>
                  </m:oMath>
                </a14:m>
                <a:r>
                  <a:rPr lang="zh-CN" altLang="en-US" sz="1800" dirty="0"/>
                  <a:t> 之后，可以根据这一方程，继续推算出 </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a:rPr>
                          <m:t>𝑌</m:t>
                        </m:r>
                      </m:e>
                      <m:sub>
                        <m:r>
                          <a:rPr lang="en-US" altLang="zh-CN" sz="1800" b="0" i="1" smtClean="0">
                            <a:latin typeface="Cambria Math"/>
                          </a:rPr>
                          <m:t>𝑡</m:t>
                        </m:r>
                        <m:r>
                          <a:rPr lang="en-US" altLang="zh-CN" sz="1800" b="0" i="1" smtClean="0">
                            <a:latin typeface="Cambria Math"/>
                          </a:rPr>
                          <m:t>+1</m:t>
                        </m:r>
                      </m:sub>
                    </m:sSub>
                  </m:oMath>
                </a14:m>
                <a:r>
                  <a:rPr lang="zh-CN" altLang="en-US" sz="1800" dirty="0"/>
                  <a:t>，</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𝑌</m:t>
                        </m:r>
                      </m:e>
                      <m:sub>
                        <m:r>
                          <a:rPr lang="en-US" altLang="zh-CN" sz="1800" i="1">
                            <a:latin typeface="Cambria Math"/>
                          </a:rPr>
                          <m:t>𝑡</m:t>
                        </m:r>
                        <m:r>
                          <a:rPr lang="en-US" altLang="zh-CN" sz="1800" i="1">
                            <a:latin typeface="Cambria Math"/>
                          </a:rPr>
                          <m:t>+2</m:t>
                        </m:r>
                      </m:sub>
                    </m:sSub>
                  </m:oMath>
                </a14:m>
                <a:r>
                  <a:rPr lang="zh-CN" altLang="en-US" sz="1800" dirty="0"/>
                  <a:t>，</a:t>
                </a:r>
                <a14:m>
                  <m:oMath xmlns:m="http://schemas.openxmlformats.org/officeDocument/2006/math">
                    <m:r>
                      <a:rPr lang="en-US" altLang="zh-CN" sz="1800" b="0" i="1" dirty="0" smtClean="0">
                        <a:latin typeface="Cambria Math"/>
                      </a:rPr>
                      <m:t>……</m:t>
                    </m:r>
                  </m:oMath>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800" y="806315"/>
                <a:ext cx="8229600" cy="3394472"/>
              </a:xfrm>
              <a:blipFill>
                <a:blip r:embed="rId2"/>
                <a:stretch>
                  <a:fillRect l="-148" b="-91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100</a:t>
            </a:fld>
            <a:endParaRPr lang="en-US" dirty="0"/>
          </a:p>
        </p:txBody>
      </p:sp>
      <p:sp>
        <p:nvSpPr>
          <p:cNvPr id="5" name="矩形 4">
            <a:extLst>
              <a:ext uri="{FF2B5EF4-FFF2-40B4-BE49-F238E27FC236}">
                <a16:creationId xmlns:a16="http://schemas.microsoft.com/office/drawing/2014/main" id="{B0B439E6-6667-4C69-9E8E-F4234D5EA66E}"/>
              </a:ext>
            </a:extLst>
          </p:cNvPr>
          <p:cNvSpPr/>
          <p:nvPr/>
        </p:nvSpPr>
        <p:spPr>
          <a:xfrm>
            <a:off x="48230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乘数</a:t>
            </a:r>
            <a:r>
              <a:rPr lang="en-US" altLang="zh-CN" dirty="0">
                <a:solidFill>
                  <a:srgbClr val="6B748A"/>
                </a:solidFill>
                <a:latin typeface="微软雅黑" panose="020B0503020204020204" pitchFamily="34" charset="-122"/>
                <a:ea typeface="微软雅黑" panose="020B0503020204020204" pitchFamily="34" charset="-122"/>
              </a:rPr>
              <a:t>-</a:t>
            </a:r>
            <a:r>
              <a:rPr lang="zh-CN" altLang="en-US" dirty="0">
                <a:solidFill>
                  <a:srgbClr val="6B748A"/>
                </a:solidFill>
                <a:latin typeface="微软雅黑" panose="020B0503020204020204" pitchFamily="34" charset="-122"/>
                <a:ea typeface="微软雅黑" panose="020B0503020204020204" pitchFamily="34" charset="-122"/>
              </a:rPr>
              <a:t>加速数模型</a:t>
            </a:r>
          </a:p>
        </p:txBody>
      </p:sp>
      <p:grpSp>
        <p:nvGrpSpPr>
          <p:cNvPr id="6" name="组合 5">
            <a:extLst>
              <a:ext uri="{FF2B5EF4-FFF2-40B4-BE49-F238E27FC236}">
                <a16:creationId xmlns:a16="http://schemas.microsoft.com/office/drawing/2014/main" id="{4EA9EDD1-313A-4A61-B3CB-38CC039C14D2}"/>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C4772F31-DBB9-4BE2-BC4F-BEE5AF540ADC}"/>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CD403EB2-CABE-401F-A20E-3F0585232B56}"/>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075B002E-721A-4C46-B214-F7FF43644D89}"/>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227E4C3C-D833-4C4C-A5E7-588EDD0ED3C9}"/>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74839C48-6B2C-4118-8BC1-E9B53A327D41}"/>
              </a:ext>
            </a:extLst>
          </p:cNvPr>
          <p:cNvCxnSpPr/>
          <p:nvPr/>
        </p:nvCxnSpPr>
        <p:spPr>
          <a:xfrm>
            <a:off x="0" y="708846"/>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C7BC3FD0-7EC9-4ACF-8816-70FA7CA3C701}"/>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30348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SzPct val="80000"/>
                  <a:buFont typeface="Wingdings" panose="05000000000000000000" pitchFamily="2" charset="2"/>
                  <a:buChar char="l"/>
                </a:pPr>
                <a:r>
                  <a:rPr lang="zh-CN" altLang="en-US" sz="1800" dirty="0"/>
                  <a:t>情形</a:t>
                </a:r>
                <a:r>
                  <a:rPr lang="en-US" altLang="zh-CN" sz="1800" dirty="0"/>
                  <a:t> 1. </a:t>
                </a:r>
                <a14:m>
                  <m:oMath xmlns:m="http://schemas.openxmlformats.org/officeDocument/2006/math">
                    <m:r>
                      <a:rPr lang="en-US" altLang="zh-CN" sz="1800" b="0" i="1" smtClean="0">
                        <a:latin typeface="Cambria Math"/>
                      </a:rPr>
                      <m:t>𝛽</m:t>
                    </m:r>
                    <m:r>
                      <a:rPr lang="en-US" altLang="zh-CN" sz="1800" b="0" i="1" smtClean="0">
                        <a:latin typeface="Cambria Math"/>
                      </a:rPr>
                      <m:t>=0.5, </m:t>
                    </m:r>
                    <m:r>
                      <a:rPr lang="en-US" altLang="zh-CN" sz="1800" b="0" i="1" smtClean="0">
                        <a:latin typeface="Cambria Math"/>
                      </a:rPr>
                      <m:t>𝑣</m:t>
                    </m:r>
                    <m:r>
                      <a:rPr lang="en-US" altLang="zh-CN" sz="1800" b="0" i="1" smtClean="0">
                        <a:latin typeface="Cambria Math"/>
                      </a:rPr>
                      <m:t>=0, </m:t>
                    </m:r>
                    <m:sSub>
                      <m:sSubPr>
                        <m:ctrlPr>
                          <a:rPr lang="en-US" altLang="zh-CN" sz="1800" b="0" i="1" smtClean="0">
                            <a:latin typeface="Cambria Math" panose="02040503050406030204" pitchFamily="18" charset="0"/>
                          </a:rPr>
                        </m:ctrlPr>
                      </m:sSubPr>
                      <m:e>
                        <m:r>
                          <a:rPr lang="en-US" altLang="zh-CN" sz="1800" b="0" i="1" smtClean="0">
                            <a:latin typeface="Cambria Math"/>
                          </a:rPr>
                          <m:t>𝐺</m:t>
                        </m:r>
                      </m:e>
                      <m:sub>
                        <m:r>
                          <a:rPr lang="en-US" altLang="zh-CN" sz="1800" b="0" i="1" smtClean="0">
                            <a:latin typeface="Cambria Math"/>
                          </a:rPr>
                          <m:t>0</m:t>
                        </m:r>
                      </m:sub>
                    </m:sSub>
                    <m:r>
                      <a:rPr lang="en-US" altLang="zh-CN" sz="1800" b="0" i="1" smtClean="0">
                        <a:latin typeface="Cambria Math"/>
                      </a:rPr>
                      <m:t>=1, </m:t>
                    </m:r>
                    <m:sSub>
                      <m:sSubPr>
                        <m:ctrlPr>
                          <a:rPr lang="en-US" altLang="zh-CN" sz="1800" b="0" i="1" smtClean="0">
                            <a:latin typeface="Cambria Math" panose="02040503050406030204" pitchFamily="18" charset="0"/>
                          </a:rPr>
                        </m:ctrlPr>
                      </m:sSubPr>
                      <m:e>
                        <m:r>
                          <a:rPr lang="en-US" altLang="zh-CN" sz="1800" b="0" i="1" smtClean="0">
                            <a:latin typeface="Cambria Math"/>
                          </a:rPr>
                          <m:t>𝑌</m:t>
                        </m:r>
                      </m:e>
                      <m:sub>
                        <m:r>
                          <a:rPr lang="en-US" altLang="zh-CN" sz="1800" b="0" i="1" smtClean="0">
                            <a:latin typeface="Cambria Math"/>
                          </a:rPr>
                          <m:t>1</m:t>
                        </m:r>
                      </m:sub>
                    </m:sSub>
                    <m:r>
                      <a:rPr lang="en-US" altLang="zh-CN" sz="1800" b="0" i="1" smtClean="0">
                        <a:latin typeface="Cambria Math"/>
                      </a:rPr>
                      <m:t>=1, </m:t>
                    </m:r>
                    <m:sSub>
                      <m:sSubPr>
                        <m:ctrlPr>
                          <a:rPr lang="en-US" altLang="zh-CN" sz="1800" b="0" i="1" smtClean="0">
                            <a:latin typeface="Cambria Math" panose="02040503050406030204" pitchFamily="18" charset="0"/>
                          </a:rPr>
                        </m:ctrlPr>
                      </m:sSubPr>
                      <m:e>
                        <m:r>
                          <a:rPr lang="en-US" altLang="zh-CN" sz="1800" b="0" i="1" smtClean="0">
                            <a:latin typeface="Cambria Math"/>
                          </a:rPr>
                          <m:t>𝑌</m:t>
                        </m:r>
                      </m:e>
                      <m:sub>
                        <m:r>
                          <a:rPr lang="en-US" altLang="zh-CN" sz="1800" b="0" i="1" smtClean="0">
                            <a:latin typeface="Cambria Math"/>
                          </a:rPr>
                          <m:t>2</m:t>
                        </m:r>
                      </m:sub>
                    </m:sSub>
                    <m:r>
                      <a:rPr lang="en-US" altLang="zh-CN" sz="1800" b="0" i="1" smtClean="0">
                        <a:latin typeface="Cambria Math"/>
                      </a:rPr>
                      <m:t>=1.5</m:t>
                    </m:r>
                  </m:oMath>
                </a14:m>
                <a:endParaRPr lang="en-US" altLang="zh-CN"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48" t="-1436"/>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101</a:t>
            </a:fld>
            <a:endParaRPr lang="en-US" dirty="0"/>
          </a:p>
        </p:txBody>
      </p:sp>
      <p:graphicFrame>
        <p:nvGraphicFramePr>
          <p:cNvPr id="6" name="Chart 5"/>
          <p:cNvGraphicFramePr>
            <a:graphicFrameLocks/>
          </p:cNvGraphicFramePr>
          <p:nvPr>
            <p:extLst>
              <p:ext uri="{D42A27DB-BD31-4B8C-83A1-F6EECF244321}">
                <p14:modId xmlns:p14="http://schemas.microsoft.com/office/powerpoint/2010/main" val="1756829595"/>
              </p:ext>
            </p:extLst>
          </p:nvPr>
        </p:nvGraphicFramePr>
        <p:xfrm>
          <a:off x="1984248" y="1965960"/>
          <a:ext cx="4572000" cy="2743200"/>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7" name="TextBox 6"/>
              <p:cNvSpPr txBox="1"/>
              <p:nvPr/>
            </p:nvSpPr>
            <p:spPr>
              <a:xfrm>
                <a:off x="6172200" y="4324350"/>
                <a:ext cx="7620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a:rPr>
                        <m:t>𝒕</m:t>
                      </m:r>
                    </m:oMath>
                  </m:oMathPara>
                </a14:m>
                <a:endParaRPr lang="en-US" sz="16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6172200" y="4324350"/>
                <a:ext cx="762000" cy="338554"/>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752600" y="1657350"/>
                <a:ext cx="7620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a:rPr>
                            <m:t>𝒀</m:t>
                          </m:r>
                        </m:e>
                        <m:sub>
                          <m:r>
                            <a:rPr lang="en-US" sz="1600" b="1" i="1" smtClean="0">
                              <a:latin typeface="Cambria Math"/>
                            </a:rPr>
                            <m:t>𝒕</m:t>
                          </m:r>
                        </m:sub>
                      </m:sSub>
                    </m:oMath>
                  </m:oMathPara>
                </a14:m>
                <a:endParaRPr lang="en-US" sz="16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1752600" y="1657350"/>
                <a:ext cx="762000" cy="338554"/>
              </a:xfrm>
              <a:prstGeom prst="rect">
                <a:avLst/>
              </a:prstGeom>
              <a:blipFill rotWithShape="1">
                <a:blip r:embed="rId5"/>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E6E12EC-B78F-4440-A9DF-5C8F94385A9C}"/>
              </a:ext>
            </a:extLst>
          </p:cNvPr>
          <p:cNvSpPr txBox="1"/>
          <p:nvPr/>
        </p:nvSpPr>
        <p:spPr>
          <a:xfrm>
            <a:off x="6781800" y="2234021"/>
            <a:ext cx="1828800" cy="646331"/>
          </a:xfrm>
          <a:prstGeom prst="rect">
            <a:avLst/>
          </a:prstGeom>
          <a:noFill/>
          <a:ln>
            <a:solidFill>
              <a:schemeClr val="accent1"/>
            </a:solidFill>
          </a:ln>
        </p:spPr>
        <p:txBody>
          <a:bodyPr wrap="square" rtlCol="0">
            <a:spAutoFit/>
          </a:bodyPr>
          <a:lstStyle/>
          <a:p>
            <a:pPr algn="ctr"/>
            <a:r>
              <a:rPr lang="zh-CN" altLang="en-US" dirty="0"/>
              <a:t>国民收入收敛，没有波动</a:t>
            </a:r>
            <a:endParaRPr lang="en-US" dirty="0"/>
          </a:p>
        </p:txBody>
      </p:sp>
      <p:sp>
        <p:nvSpPr>
          <p:cNvPr id="9" name="矩形 8">
            <a:extLst>
              <a:ext uri="{FF2B5EF4-FFF2-40B4-BE49-F238E27FC236}">
                <a16:creationId xmlns:a16="http://schemas.microsoft.com/office/drawing/2014/main" id="{ED059F92-E61D-4B37-9CFD-117A10366513}"/>
              </a:ext>
            </a:extLst>
          </p:cNvPr>
          <p:cNvSpPr/>
          <p:nvPr/>
        </p:nvSpPr>
        <p:spPr>
          <a:xfrm>
            <a:off x="48230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乘数</a:t>
            </a:r>
            <a:r>
              <a:rPr lang="en-US" altLang="zh-CN" dirty="0">
                <a:solidFill>
                  <a:srgbClr val="6B748A"/>
                </a:solidFill>
                <a:latin typeface="微软雅黑" panose="020B0503020204020204" pitchFamily="34" charset="-122"/>
                <a:ea typeface="微软雅黑" panose="020B0503020204020204" pitchFamily="34" charset="-122"/>
              </a:rPr>
              <a:t>-</a:t>
            </a:r>
            <a:r>
              <a:rPr lang="zh-CN" altLang="en-US" dirty="0">
                <a:solidFill>
                  <a:srgbClr val="6B748A"/>
                </a:solidFill>
                <a:latin typeface="微软雅黑" panose="020B0503020204020204" pitchFamily="34" charset="-122"/>
                <a:ea typeface="微软雅黑" panose="020B0503020204020204" pitchFamily="34" charset="-122"/>
              </a:rPr>
              <a:t>加速数模型</a:t>
            </a:r>
          </a:p>
        </p:txBody>
      </p:sp>
      <p:grpSp>
        <p:nvGrpSpPr>
          <p:cNvPr id="10" name="组合 9">
            <a:extLst>
              <a:ext uri="{FF2B5EF4-FFF2-40B4-BE49-F238E27FC236}">
                <a16:creationId xmlns:a16="http://schemas.microsoft.com/office/drawing/2014/main" id="{FACF7FA3-A065-4256-94A9-28A298AAA7A0}"/>
              </a:ext>
            </a:extLst>
          </p:cNvPr>
          <p:cNvGrpSpPr/>
          <p:nvPr/>
        </p:nvGrpSpPr>
        <p:grpSpPr>
          <a:xfrm>
            <a:off x="239334" y="290253"/>
            <a:ext cx="229174" cy="330963"/>
            <a:chOff x="362743" y="188119"/>
            <a:chExt cx="348993" cy="504000"/>
          </a:xfrm>
          <a:solidFill>
            <a:srgbClr val="6B748A"/>
          </a:solidFill>
        </p:grpSpPr>
        <p:sp>
          <p:nvSpPr>
            <p:cNvPr id="11" name="矩形: 圆角 10">
              <a:extLst>
                <a:ext uri="{FF2B5EF4-FFF2-40B4-BE49-F238E27FC236}">
                  <a16:creationId xmlns:a16="http://schemas.microsoft.com/office/drawing/2014/main" id="{B3243F63-B79F-4375-BCAB-DD2C2047EF79}"/>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2" name="矩形: 圆角 11">
              <a:extLst>
                <a:ext uri="{FF2B5EF4-FFF2-40B4-BE49-F238E27FC236}">
                  <a16:creationId xmlns:a16="http://schemas.microsoft.com/office/drawing/2014/main" id="{7D0359B5-7E95-4EBF-A0CB-4AAD6CC78BB1}"/>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3" name="矩形: 圆角 12">
              <a:extLst>
                <a:ext uri="{FF2B5EF4-FFF2-40B4-BE49-F238E27FC236}">
                  <a16:creationId xmlns:a16="http://schemas.microsoft.com/office/drawing/2014/main" id="{A9AEB1D9-65A1-447D-881F-9DEFABCB80CD}"/>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4" name="矩形: 圆角 13">
              <a:extLst>
                <a:ext uri="{FF2B5EF4-FFF2-40B4-BE49-F238E27FC236}">
                  <a16:creationId xmlns:a16="http://schemas.microsoft.com/office/drawing/2014/main" id="{D026B1D1-5C35-4B3D-A5F2-17DEBD1C9512}"/>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5" name="直接连接符 14">
            <a:extLst>
              <a:ext uri="{FF2B5EF4-FFF2-40B4-BE49-F238E27FC236}">
                <a16:creationId xmlns:a16="http://schemas.microsoft.com/office/drawing/2014/main" id="{AF2E42F2-73E9-456E-BD24-BD3D38F2FDB6}"/>
              </a:ext>
            </a:extLst>
          </p:cNvPr>
          <p:cNvCxnSpPr/>
          <p:nvPr/>
        </p:nvCxnSpPr>
        <p:spPr>
          <a:xfrm>
            <a:off x="0" y="708846"/>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DD94C99A-3FC6-48BC-A2A3-148570014088}"/>
              </a:ext>
            </a:extLst>
          </p:cNvPr>
          <p:cNvPicPr>
            <a:picLocks noChangeAspect="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5648213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00151"/>
                <a:ext cx="8229600" cy="3394472"/>
              </a:xfrm>
            </p:spPr>
            <p:txBody>
              <a:bodyPr/>
              <a:lstStyle/>
              <a:p>
                <a:pPr>
                  <a:buSzPct val="80000"/>
                  <a:buFont typeface="Wingdings" panose="05000000000000000000" pitchFamily="2" charset="2"/>
                  <a:buChar char="l"/>
                </a:pPr>
                <a:r>
                  <a:rPr lang="zh-CN" altLang="en-US" sz="1800" dirty="0"/>
                  <a:t>情形</a:t>
                </a:r>
                <a:r>
                  <a:rPr lang="en-US" altLang="zh-CN" sz="1800" dirty="0"/>
                  <a:t> 2. </a:t>
                </a:r>
                <a14:m>
                  <m:oMath xmlns:m="http://schemas.openxmlformats.org/officeDocument/2006/math">
                    <m:r>
                      <a:rPr lang="en-US" altLang="zh-CN" sz="1800" i="1">
                        <a:latin typeface="Cambria Math"/>
                      </a:rPr>
                      <m:t>𝛽</m:t>
                    </m:r>
                    <m:r>
                      <a:rPr lang="en-US" altLang="zh-CN" sz="1800" i="1">
                        <a:latin typeface="Cambria Math"/>
                      </a:rPr>
                      <m:t>=0.5, </m:t>
                    </m:r>
                    <m:r>
                      <a:rPr lang="en-US" altLang="zh-CN" sz="1800" i="1">
                        <a:latin typeface="Cambria Math"/>
                      </a:rPr>
                      <m:t>𝑣</m:t>
                    </m:r>
                    <m:r>
                      <a:rPr lang="en-US" altLang="zh-CN" sz="1800" i="1">
                        <a:latin typeface="Cambria Math"/>
                      </a:rPr>
                      <m:t>=2, </m:t>
                    </m:r>
                    <m:sSub>
                      <m:sSubPr>
                        <m:ctrlPr>
                          <a:rPr lang="en-US" altLang="zh-CN" sz="1800" i="1">
                            <a:latin typeface="Cambria Math" panose="02040503050406030204" pitchFamily="18" charset="0"/>
                          </a:rPr>
                        </m:ctrlPr>
                      </m:sSubPr>
                      <m:e>
                        <m:r>
                          <a:rPr lang="en-US" altLang="zh-CN" sz="1800" i="1">
                            <a:latin typeface="Cambria Math"/>
                          </a:rPr>
                          <m:t>𝐺</m:t>
                        </m:r>
                      </m:e>
                      <m:sub>
                        <m:r>
                          <a:rPr lang="en-US" altLang="zh-CN" sz="1800" i="1">
                            <a:latin typeface="Cambria Math"/>
                          </a:rPr>
                          <m:t>0</m:t>
                        </m:r>
                      </m:sub>
                    </m:sSub>
                    <m:r>
                      <a:rPr lang="en-US" altLang="zh-CN" sz="1800" i="1">
                        <a:latin typeface="Cambria Math"/>
                      </a:rPr>
                      <m:t>=1, </m:t>
                    </m:r>
                    <m:sSub>
                      <m:sSubPr>
                        <m:ctrlPr>
                          <a:rPr lang="en-US" altLang="zh-CN" sz="1800" i="1">
                            <a:latin typeface="Cambria Math" panose="02040503050406030204" pitchFamily="18" charset="0"/>
                          </a:rPr>
                        </m:ctrlPr>
                      </m:sSubPr>
                      <m:e>
                        <m:r>
                          <a:rPr lang="en-US" altLang="zh-CN" sz="1800" i="1">
                            <a:latin typeface="Cambria Math"/>
                          </a:rPr>
                          <m:t>𝑌</m:t>
                        </m:r>
                      </m:e>
                      <m:sub>
                        <m:r>
                          <a:rPr lang="en-US" altLang="zh-CN" sz="1800" i="1">
                            <a:latin typeface="Cambria Math"/>
                          </a:rPr>
                          <m:t>1</m:t>
                        </m:r>
                      </m:sub>
                    </m:sSub>
                    <m:r>
                      <a:rPr lang="en-US" altLang="zh-CN" sz="1800" i="1">
                        <a:latin typeface="Cambria Math"/>
                      </a:rPr>
                      <m:t>=1, </m:t>
                    </m:r>
                    <m:sSub>
                      <m:sSubPr>
                        <m:ctrlPr>
                          <a:rPr lang="en-US" altLang="zh-CN" sz="1800" i="1">
                            <a:latin typeface="Cambria Math" panose="02040503050406030204" pitchFamily="18" charset="0"/>
                          </a:rPr>
                        </m:ctrlPr>
                      </m:sSubPr>
                      <m:e>
                        <m:r>
                          <a:rPr lang="en-US" altLang="zh-CN" sz="1800" i="1">
                            <a:latin typeface="Cambria Math"/>
                          </a:rPr>
                          <m:t>𝑌</m:t>
                        </m:r>
                      </m:e>
                      <m:sub>
                        <m:r>
                          <a:rPr lang="en-US" altLang="zh-CN" sz="1800" i="1">
                            <a:latin typeface="Cambria Math"/>
                          </a:rPr>
                          <m:t>2</m:t>
                        </m:r>
                      </m:sub>
                    </m:sSub>
                    <m:r>
                      <a:rPr lang="en-US" altLang="zh-CN" sz="1800" i="1">
                        <a:latin typeface="Cambria Math"/>
                      </a:rPr>
                      <m:t>=</m:t>
                    </m:r>
                    <m:r>
                      <a:rPr lang="en-US" altLang="zh-CN" sz="1800" b="0" i="1" smtClean="0">
                        <a:latin typeface="Cambria Math"/>
                      </a:rPr>
                      <m:t>2</m:t>
                    </m:r>
                    <m:r>
                      <a:rPr lang="en-US" altLang="zh-CN" sz="1800" i="1">
                        <a:latin typeface="Cambria Math"/>
                      </a:rPr>
                      <m:t>.5</m:t>
                    </m:r>
                  </m:oMath>
                </a14:m>
                <a:endParaRPr lang="en-US" altLang="zh-CN" sz="18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00151"/>
                <a:ext cx="8229600" cy="3394472"/>
              </a:xfrm>
              <a:blipFill>
                <a:blip r:embed="rId2"/>
                <a:stretch>
                  <a:fillRect l="-148" t="-1436"/>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102</a:t>
            </a:fld>
            <a:endParaRPr lang="en-US" dirty="0"/>
          </a:p>
        </p:txBody>
      </p:sp>
      <p:graphicFrame>
        <p:nvGraphicFramePr>
          <p:cNvPr id="6" name="Chart 5"/>
          <p:cNvGraphicFramePr>
            <a:graphicFrameLocks/>
          </p:cNvGraphicFramePr>
          <p:nvPr>
            <p:extLst>
              <p:ext uri="{D42A27DB-BD31-4B8C-83A1-F6EECF244321}">
                <p14:modId xmlns:p14="http://schemas.microsoft.com/office/powerpoint/2010/main" val="3713173563"/>
              </p:ext>
            </p:extLst>
          </p:nvPr>
        </p:nvGraphicFramePr>
        <p:xfrm>
          <a:off x="1984248" y="1965960"/>
          <a:ext cx="4572000" cy="2743200"/>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7" name="TextBox 6"/>
              <p:cNvSpPr txBox="1"/>
              <p:nvPr/>
            </p:nvSpPr>
            <p:spPr>
              <a:xfrm>
                <a:off x="6172200" y="4324350"/>
                <a:ext cx="7620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a:rPr>
                        <m:t>𝒕</m:t>
                      </m:r>
                    </m:oMath>
                  </m:oMathPara>
                </a14:m>
                <a:endParaRPr lang="en-US" sz="16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6172200" y="4324350"/>
                <a:ext cx="762000" cy="338554"/>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752600" y="1657350"/>
                <a:ext cx="7620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a:rPr>
                            <m:t>𝒀</m:t>
                          </m:r>
                        </m:e>
                        <m:sub>
                          <m:r>
                            <a:rPr lang="en-US" sz="1600" b="1" i="1" smtClean="0">
                              <a:latin typeface="Cambria Math"/>
                            </a:rPr>
                            <m:t>𝒕</m:t>
                          </m:r>
                        </m:sub>
                      </m:sSub>
                    </m:oMath>
                  </m:oMathPara>
                </a14:m>
                <a:endParaRPr lang="en-US" sz="16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1752600" y="1657350"/>
                <a:ext cx="762000" cy="338554"/>
              </a:xfrm>
              <a:prstGeom prst="rect">
                <a:avLst/>
              </a:prstGeom>
              <a:blipFill rotWithShape="1">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DFADB4A9-6FB9-4F06-88D4-1FBEDC241544}"/>
              </a:ext>
            </a:extLst>
          </p:cNvPr>
          <p:cNvSpPr txBox="1"/>
          <p:nvPr/>
        </p:nvSpPr>
        <p:spPr>
          <a:xfrm>
            <a:off x="6781800" y="2234021"/>
            <a:ext cx="1447800" cy="646331"/>
          </a:xfrm>
          <a:prstGeom prst="rect">
            <a:avLst/>
          </a:prstGeom>
          <a:noFill/>
          <a:ln>
            <a:solidFill>
              <a:schemeClr val="accent1"/>
            </a:solidFill>
          </a:ln>
        </p:spPr>
        <p:txBody>
          <a:bodyPr wrap="square" rtlCol="0">
            <a:spAutoFit/>
          </a:bodyPr>
          <a:lstStyle/>
          <a:p>
            <a:pPr algn="ctr"/>
            <a:r>
              <a:rPr lang="zh-CN" altLang="en-US" dirty="0"/>
              <a:t>国民收入</a:t>
            </a:r>
            <a:endParaRPr lang="en-US" altLang="zh-CN" dirty="0"/>
          </a:p>
          <a:p>
            <a:pPr algn="ctr"/>
            <a:r>
              <a:rPr lang="zh-CN" altLang="en-US" dirty="0"/>
              <a:t>上下波动</a:t>
            </a:r>
            <a:endParaRPr lang="en-US" dirty="0"/>
          </a:p>
        </p:txBody>
      </p:sp>
      <p:sp>
        <p:nvSpPr>
          <p:cNvPr id="10" name="矩形 9">
            <a:extLst>
              <a:ext uri="{FF2B5EF4-FFF2-40B4-BE49-F238E27FC236}">
                <a16:creationId xmlns:a16="http://schemas.microsoft.com/office/drawing/2014/main" id="{64329465-B192-43E6-A189-FA24339B46B0}"/>
              </a:ext>
            </a:extLst>
          </p:cNvPr>
          <p:cNvSpPr/>
          <p:nvPr/>
        </p:nvSpPr>
        <p:spPr>
          <a:xfrm>
            <a:off x="48230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乘数</a:t>
            </a:r>
            <a:r>
              <a:rPr lang="en-US" altLang="zh-CN" dirty="0">
                <a:solidFill>
                  <a:srgbClr val="6B748A"/>
                </a:solidFill>
                <a:latin typeface="微软雅黑" panose="020B0503020204020204" pitchFamily="34" charset="-122"/>
                <a:ea typeface="微软雅黑" panose="020B0503020204020204" pitchFamily="34" charset="-122"/>
              </a:rPr>
              <a:t>-</a:t>
            </a:r>
            <a:r>
              <a:rPr lang="zh-CN" altLang="en-US" dirty="0">
                <a:solidFill>
                  <a:srgbClr val="6B748A"/>
                </a:solidFill>
                <a:latin typeface="微软雅黑" panose="020B0503020204020204" pitchFamily="34" charset="-122"/>
                <a:ea typeface="微软雅黑" panose="020B0503020204020204" pitchFamily="34" charset="-122"/>
              </a:rPr>
              <a:t>加速数模型</a:t>
            </a:r>
          </a:p>
        </p:txBody>
      </p:sp>
      <p:grpSp>
        <p:nvGrpSpPr>
          <p:cNvPr id="11" name="组合 10">
            <a:extLst>
              <a:ext uri="{FF2B5EF4-FFF2-40B4-BE49-F238E27FC236}">
                <a16:creationId xmlns:a16="http://schemas.microsoft.com/office/drawing/2014/main" id="{F26F1547-0C78-42FB-8ACB-1AEC6F88236E}"/>
              </a:ext>
            </a:extLst>
          </p:cNvPr>
          <p:cNvGrpSpPr/>
          <p:nvPr/>
        </p:nvGrpSpPr>
        <p:grpSpPr>
          <a:xfrm>
            <a:off x="239334" y="290253"/>
            <a:ext cx="229174" cy="330963"/>
            <a:chOff x="362743" y="188119"/>
            <a:chExt cx="348993" cy="504000"/>
          </a:xfrm>
          <a:solidFill>
            <a:srgbClr val="6B748A"/>
          </a:solidFill>
        </p:grpSpPr>
        <p:sp>
          <p:nvSpPr>
            <p:cNvPr id="12" name="矩形: 圆角 11">
              <a:extLst>
                <a:ext uri="{FF2B5EF4-FFF2-40B4-BE49-F238E27FC236}">
                  <a16:creationId xmlns:a16="http://schemas.microsoft.com/office/drawing/2014/main" id="{D252018F-B66D-49B6-948B-56E659CB60EE}"/>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3" name="矩形: 圆角 12">
              <a:extLst>
                <a:ext uri="{FF2B5EF4-FFF2-40B4-BE49-F238E27FC236}">
                  <a16:creationId xmlns:a16="http://schemas.microsoft.com/office/drawing/2014/main" id="{4CFF6AF2-FBA0-44B5-981B-CFD05DA37F28}"/>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4" name="矩形: 圆角 13">
              <a:extLst>
                <a:ext uri="{FF2B5EF4-FFF2-40B4-BE49-F238E27FC236}">
                  <a16:creationId xmlns:a16="http://schemas.microsoft.com/office/drawing/2014/main" id="{19930DEB-4D2C-4639-A1CD-27860C71BB0F}"/>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5" name="矩形: 圆角 14">
              <a:extLst>
                <a:ext uri="{FF2B5EF4-FFF2-40B4-BE49-F238E27FC236}">
                  <a16:creationId xmlns:a16="http://schemas.microsoft.com/office/drawing/2014/main" id="{4CB99E23-01D2-48AE-A1D3-F675057A3B0C}"/>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6" name="直接连接符 15">
            <a:extLst>
              <a:ext uri="{FF2B5EF4-FFF2-40B4-BE49-F238E27FC236}">
                <a16:creationId xmlns:a16="http://schemas.microsoft.com/office/drawing/2014/main" id="{0C7EA0D0-6414-4848-A138-8D3BC66CC4DF}"/>
              </a:ext>
            </a:extLst>
          </p:cNvPr>
          <p:cNvCxnSpPr/>
          <p:nvPr/>
        </p:nvCxnSpPr>
        <p:spPr>
          <a:xfrm>
            <a:off x="0" y="708846"/>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E333A9FD-EEBF-4D0E-988C-E2637AB5C68B}"/>
              </a:ext>
            </a:extLst>
          </p:cNvPr>
          <p:cNvPicPr>
            <a:picLocks noChangeAspect="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6558061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SzPct val="80000"/>
                  <a:buFont typeface="Wingdings" panose="05000000000000000000" pitchFamily="2" charset="2"/>
                  <a:buChar char="l"/>
                </a:pPr>
                <a:r>
                  <a:rPr lang="zh-CN" altLang="en-US" sz="1800" dirty="0"/>
                  <a:t>情形</a:t>
                </a:r>
                <a:r>
                  <a:rPr lang="en-US" altLang="zh-CN" sz="1800" dirty="0"/>
                  <a:t> 3. </a:t>
                </a:r>
                <a14:m>
                  <m:oMath xmlns:m="http://schemas.openxmlformats.org/officeDocument/2006/math">
                    <m:r>
                      <a:rPr lang="en-US" altLang="zh-CN" sz="1800" i="1">
                        <a:latin typeface="Cambria Math"/>
                      </a:rPr>
                      <m:t>𝛽</m:t>
                    </m:r>
                    <m:r>
                      <a:rPr lang="en-US" altLang="zh-CN" sz="1800" i="1">
                        <a:latin typeface="Cambria Math"/>
                      </a:rPr>
                      <m:t>=0.6, </m:t>
                    </m:r>
                    <m:r>
                      <a:rPr lang="en-US" altLang="zh-CN" sz="1800" i="1">
                        <a:latin typeface="Cambria Math"/>
                      </a:rPr>
                      <m:t>𝑣</m:t>
                    </m:r>
                    <m:r>
                      <a:rPr lang="en-US" altLang="zh-CN" sz="1800" i="1">
                        <a:latin typeface="Cambria Math"/>
                      </a:rPr>
                      <m:t>=2, </m:t>
                    </m:r>
                    <m:sSub>
                      <m:sSubPr>
                        <m:ctrlPr>
                          <a:rPr lang="en-US" altLang="zh-CN" sz="1800" i="1">
                            <a:latin typeface="Cambria Math" panose="02040503050406030204" pitchFamily="18" charset="0"/>
                          </a:rPr>
                        </m:ctrlPr>
                      </m:sSubPr>
                      <m:e>
                        <m:r>
                          <a:rPr lang="en-US" altLang="zh-CN" sz="1800" i="1">
                            <a:latin typeface="Cambria Math"/>
                          </a:rPr>
                          <m:t>𝐺</m:t>
                        </m:r>
                      </m:e>
                      <m:sub>
                        <m:r>
                          <a:rPr lang="en-US" altLang="zh-CN" sz="1800" i="1">
                            <a:latin typeface="Cambria Math"/>
                          </a:rPr>
                          <m:t>0</m:t>
                        </m:r>
                      </m:sub>
                    </m:sSub>
                    <m:r>
                      <a:rPr lang="en-US" altLang="zh-CN" sz="1800" i="1">
                        <a:latin typeface="Cambria Math"/>
                      </a:rPr>
                      <m:t>=1, </m:t>
                    </m:r>
                    <m:sSub>
                      <m:sSubPr>
                        <m:ctrlPr>
                          <a:rPr lang="en-US" altLang="zh-CN" sz="1800" i="1">
                            <a:latin typeface="Cambria Math" panose="02040503050406030204" pitchFamily="18" charset="0"/>
                          </a:rPr>
                        </m:ctrlPr>
                      </m:sSubPr>
                      <m:e>
                        <m:r>
                          <a:rPr lang="en-US" altLang="zh-CN" sz="1800" i="1">
                            <a:latin typeface="Cambria Math"/>
                          </a:rPr>
                          <m:t>𝑌</m:t>
                        </m:r>
                      </m:e>
                      <m:sub>
                        <m:r>
                          <a:rPr lang="en-US" altLang="zh-CN" sz="1800" i="1">
                            <a:latin typeface="Cambria Math"/>
                          </a:rPr>
                          <m:t>1</m:t>
                        </m:r>
                      </m:sub>
                    </m:sSub>
                    <m:r>
                      <a:rPr lang="en-US" altLang="zh-CN" sz="1800" i="1">
                        <a:latin typeface="Cambria Math"/>
                      </a:rPr>
                      <m:t>=1, </m:t>
                    </m:r>
                    <m:sSub>
                      <m:sSubPr>
                        <m:ctrlPr>
                          <a:rPr lang="en-US" altLang="zh-CN" sz="1800" i="1">
                            <a:latin typeface="Cambria Math" panose="02040503050406030204" pitchFamily="18" charset="0"/>
                          </a:rPr>
                        </m:ctrlPr>
                      </m:sSubPr>
                      <m:e>
                        <m:r>
                          <a:rPr lang="en-US" altLang="zh-CN" sz="1800" i="1">
                            <a:latin typeface="Cambria Math"/>
                          </a:rPr>
                          <m:t>𝑌</m:t>
                        </m:r>
                      </m:e>
                      <m:sub>
                        <m:r>
                          <a:rPr lang="en-US" altLang="zh-CN" sz="1800" i="1">
                            <a:latin typeface="Cambria Math"/>
                          </a:rPr>
                          <m:t>2</m:t>
                        </m:r>
                      </m:sub>
                    </m:sSub>
                    <m:r>
                      <a:rPr lang="en-US" altLang="zh-CN" sz="1800" i="1">
                        <a:latin typeface="Cambria Math"/>
                      </a:rPr>
                      <m:t>=</m:t>
                    </m:r>
                    <m:r>
                      <a:rPr lang="en-US" altLang="zh-CN" sz="1800" b="0" i="1" smtClean="0">
                        <a:latin typeface="Cambria Math"/>
                      </a:rPr>
                      <m:t>2</m:t>
                    </m:r>
                    <m:r>
                      <a:rPr lang="en-US" altLang="zh-CN" sz="1800" i="1">
                        <a:latin typeface="Cambria Math"/>
                      </a:rPr>
                      <m:t>.</m:t>
                    </m:r>
                    <m:r>
                      <a:rPr lang="en-US" altLang="zh-CN" sz="1800" b="0" i="1" smtClean="0">
                        <a:latin typeface="Cambria Math"/>
                      </a:rPr>
                      <m:t>8</m:t>
                    </m:r>
                  </m:oMath>
                </a14:m>
                <a:endParaRPr lang="en-US" altLang="zh-CN" sz="1800" dirty="0"/>
              </a:p>
              <a:p>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48" t="-1436"/>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103</a:t>
            </a:fld>
            <a:endParaRPr lang="en-US" dirty="0"/>
          </a:p>
        </p:txBody>
      </p:sp>
      <p:graphicFrame>
        <p:nvGraphicFramePr>
          <p:cNvPr id="7" name="Chart 6"/>
          <p:cNvGraphicFramePr>
            <a:graphicFrameLocks/>
          </p:cNvGraphicFramePr>
          <p:nvPr>
            <p:extLst>
              <p:ext uri="{D42A27DB-BD31-4B8C-83A1-F6EECF244321}">
                <p14:modId xmlns:p14="http://schemas.microsoft.com/office/powerpoint/2010/main" val="3611951102"/>
              </p:ext>
            </p:extLst>
          </p:nvPr>
        </p:nvGraphicFramePr>
        <p:xfrm>
          <a:off x="1984248" y="1965960"/>
          <a:ext cx="4572000" cy="2743200"/>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8" name="TextBox 7"/>
              <p:cNvSpPr txBox="1"/>
              <p:nvPr/>
            </p:nvSpPr>
            <p:spPr>
              <a:xfrm>
                <a:off x="6172200" y="4324350"/>
                <a:ext cx="7620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a:rPr>
                        <m:t>𝒕</m:t>
                      </m:r>
                    </m:oMath>
                  </m:oMathPara>
                </a14:m>
                <a:endParaRPr lang="en-US" sz="16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6172200" y="4324350"/>
                <a:ext cx="762000" cy="338554"/>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752600" y="1657350"/>
                <a:ext cx="7620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a:rPr>
                            <m:t>𝒀</m:t>
                          </m:r>
                        </m:e>
                        <m:sub>
                          <m:r>
                            <a:rPr lang="en-US" sz="1600" b="1" i="1" smtClean="0">
                              <a:latin typeface="Cambria Math"/>
                            </a:rPr>
                            <m:t>𝒕</m:t>
                          </m:r>
                        </m:sub>
                      </m:sSub>
                    </m:oMath>
                  </m:oMathPara>
                </a14:m>
                <a:endParaRPr lang="en-US" sz="1600" b="1" dirty="0"/>
              </a:p>
            </p:txBody>
          </p:sp>
        </mc:Choice>
        <mc:Fallback xmlns="">
          <p:sp>
            <p:nvSpPr>
              <p:cNvPr id="9" name="TextBox 8"/>
              <p:cNvSpPr txBox="1">
                <a:spLocks noRot="1" noChangeAspect="1" noMove="1" noResize="1" noEditPoints="1" noAdjustHandles="1" noChangeArrowheads="1" noChangeShapeType="1" noTextEdit="1"/>
              </p:cNvSpPr>
              <p:nvPr/>
            </p:nvSpPr>
            <p:spPr>
              <a:xfrm>
                <a:off x="1752600" y="1657350"/>
                <a:ext cx="762000" cy="338554"/>
              </a:xfrm>
              <a:prstGeom prst="rect">
                <a:avLst/>
              </a:prstGeom>
              <a:blipFill rotWithShape="1">
                <a:blip r:embed="rId5"/>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AF16B73-13AA-43E2-AF0B-7DC992EB62BF}"/>
              </a:ext>
            </a:extLst>
          </p:cNvPr>
          <p:cNvSpPr txBox="1"/>
          <p:nvPr/>
        </p:nvSpPr>
        <p:spPr>
          <a:xfrm>
            <a:off x="6781800" y="2234021"/>
            <a:ext cx="2057400" cy="646331"/>
          </a:xfrm>
          <a:prstGeom prst="rect">
            <a:avLst/>
          </a:prstGeom>
          <a:noFill/>
          <a:ln>
            <a:solidFill>
              <a:schemeClr val="accent1"/>
            </a:solidFill>
          </a:ln>
        </p:spPr>
        <p:txBody>
          <a:bodyPr wrap="square" rtlCol="0">
            <a:spAutoFit/>
          </a:bodyPr>
          <a:lstStyle/>
          <a:p>
            <a:pPr algn="ctr"/>
            <a:r>
              <a:rPr lang="zh-CN" altLang="en-US" dirty="0"/>
              <a:t>国民收入上下波动</a:t>
            </a:r>
            <a:endParaRPr lang="en-US" altLang="zh-CN" dirty="0"/>
          </a:p>
          <a:p>
            <a:pPr algn="ctr"/>
            <a:r>
              <a:rPr lang="zh-CN" altLang="en-US" dirty="0"/>
              <a:t>但幅度越来越大</a:t>
            </a:r>
            <a:endParaRPr lang="en-US" dirty="0"/>
          </a:p>
        </p:txBody>
      </p:sp>
      <p:sp>
        <p:nvSpPr>
          <p:cNvPr id="11" name="矩形 10">
            <a:extLst>
              <a:ext uri="{FF2B5EF4-FFF2-40B4-BE49-F238E27FC236}">
                <a16:creationId xmlns:a16="http://schemas.microsoft.com/office/drawing/2014/main" id="{B1443D89-8B9D-4965-93D8-EC7627D55517}"/>
              </a:ext>
            </a:extLst>
          </p:cNvPr>
          <p:cNvSpPr/>
          <p:nvPr/>
        </p:nvSpPr>
        <p:spPr>
          <a:xfrm>
            <a:off x="48230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乘数</a:t>
            </a:r>
            <a:r>
              <a:rPr lang="en-US" altLang="zh-CN" dirty="0">
                <a:solidFill>
                  <a:srgbClr val="6B748A"/>
                </a:solidFill>
                <a:latin typeface="微软雅黑" panose="020B0503020204020204" pitchFamily="34" charset="-122"/>
                <a:ea typeface="微软雅黑" panose="020B0503020204020204" pitchFamily="34" charset="-122"/>
              </a:rPr>
              <a:t>-</a:t>
            </a:r>
            <a:r>
              <a:rPr lang="zh-CN" altLang="en-US" dirty="0">
                <a:solidFill>
                  <a:srgbClr val="6B748A"/>
                </a:solidFill>
                <a:latin typeface="微软雅黑" panose="020B0503020204020204" pitchFamily="34" charset="-122"/>
                <a:ea typeface="微软雅黑" panose="020B0503020204020204" pitchFamily="34" charset="-122"/>
              </a:rPr>
              <a:t>加速数模型</a:t>
            </a:r>
          </a:p>
        </p:txBody>
      </p:sp>
      <p:grpSp>
        <p:nvGrpSpPr>
          <p:cNvPr id="12" name="组合 11">
            <a:extLst>
              <a:ext uri="{FF2B5EF4-FFF2-40B4-BE49-F238E27FC236}">
                <a16:creationId xmlns:a16="http://schemas.microsoft.com/office/drawing/2014/main" id="{EE90F2CB-9DB4-49D0-A94A-B4C7133BDEDE}"/>
              </a:ext>
            </a:extLst>
          </p:cNvPr>
          <p:cNvGrpSpPr/>
          <p:nvPr/>
        </p:nvGrpSpPr>
        <p:grpSpPr>
          <a:xfrm>
            <a:off x="239334" y="290253"/>
            <a:ext cx="229174" cy="330963"/>
            <a:chOff x="362743" y="188119"/>
            <a:chExt cx="348993" cy="504000"/>
          </a:xfrm>
          <a:solidFill>
            <a:srgbClr val="6B748A"/>
          </a:solidFill>
        </p:grpSpPr>
        <p:sp>
          <p:nvSpPr>
            <p:cNvPr id="13" name="矩形: 圆角 12">
              <a:extLst>
                <a:ext uri="{FF2B5EF4-FFF2-40B4-BE49-F238E27FC236}">
                  <a16:creationId xmlns:a16="http://schemas.microsoft.com/office/drawing/2014/main" id="{0165DB2C-6C50-4418-9064-07B5D7396A69}"/>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4" name="矩形: 圆角 13">
              <a:extLst>
                <a:ext uri="{FF2B5EF4-FFF2-40B4-BE49-F238E27FC236}">
                  <a16:creationId xmlns:a16="http://schemas.microsoft.com/office/drawing/2014/main" id="{F5310720-E8F0-4942-B94C-363D1C632DB3}"/>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5" name="矩形: 圆角 14">
              <a:extLst>
                <a:ext uri="{FF2B5EF4-FFF2-40B4-BE49-F238E27FC236}">
                  <a16:creationId xmlns:a16="http://schemas.microsoft.com/office/drawing/2014/main" id="{BD62E9BE-CC67-46BB-A057-23A5B0309A1D}"/>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6" name="矩形: 圆角 15">
              <a:extLst>
                <a:ext uri="{FF2B5EF4-FFF2-40B4-BE49-F238E27FC236}">
                  <a16:creationId xmlns:a16="http://schemas.microsoft.com/office/drawing/2014/main" id="{7C4F607F-4222-4A8C-BC1B-E892D4CCEA58}"/>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7" name="直接连接符 16">
            <a:extLst>
              <a:ext uri="{FF2B5EF4-FFF2-40B4-BE49-F238E27FC236}">
                <a16:creationId xmlns:a16="http://schemas.microsoft.com/office/drawing/2014/main" id="{7AB38E15-2938-4D47-9BD0-68A13860F1B1}"/>
              </a:ext>
            </a:extLst>
          </p:cNvPr>
          <p:cNvCxnSpPr/>
          <p:nvPr/>
        </p:nvCxnSpPr>
        <p:spPr>
          <a:xfrm>
            <a:off x="0" y="708846"/>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653FE446-BFDC-4257-8047-F6B989BFED97}"/>
              </a:ext>
            </a:extLst>
          </p:cNvPr>
          <p:cNvPicPr>
            <a:picLocks noChangeAspect="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5471134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SzPct val="80000"/>
                  <a:buFont typeface="Wingdings" panose="05000000000000000000" pitchFamily="2" charset="2"/>
                  <a:buChar char="l"/>
                </a:pPr>
                <a:r>
                  <a:rPr lang="zh-CN" altLang="en-US" sz="1800" dirty="0"/>
                  <a:t>情形</a:t>
                </a:r>
                <a:r>
                  <a:rPr lang="en-US" altLang="zh-CN" sz="1800" dirty="0"/>
                  <a:t> 4. </a:t>
                </a:r>
                <a14:m>
                  <m:oMath xmlns:m="http://schemas.openxmlformats.org/officeDocument/2006/math">
                    <m:r>
                      <a:rPr lang="en-US" altLang="zh-CN" sz="1800" i="1">
                        <a:latin typeface="Cambria Math"/>
                      </a:rPr>
                      <m:t>𝛽</m:t>
                    </m:r>
                    <m:r>
                      <a:rPr lang="en-US" altLang="zh-CN" sz="1800" i="1">
                        <a:latin typeface="Cambria Math"/>
                      </a:rPr>
                      <m:t>=0.8, </m:t>
                    </m:r>
                    <m:r>
                      <a:rPr lang="en-US" altLang="zh-CN" sz="1800" i="1">
                        <a:latin typeface="Cambria Math"/>
                      </a:rPr>
                      <m:t>𝑣</m:t>
                    </m:r>
                    <m:r>
                      <a:rPr lang="en-US" altLang="zh-CN" sz="1800" i="1">
                        <a:latin typeface="Cambria Math"/>
                      </a:rPr>
                      <m:t>=4, </m:t>
                    </m:r>
                    <m:sSub>
                      <m:sSubPr>
                        <m:ctrlPr>
                          <a:rPr lang="en-US" altLang="zh-CN" sz="1800" i="1">
                            <a:latin typeface="Cambria Math" panose="02040503050406030204" pitchFamily="18" charset="0"/>
                          </a:rPr>
                        </m:ctrlPr>
                      </m:sSubPr>
                      <m:e>
                        <m:r>
                          <a:rPr lang="en-US" altLang="zh-CN" sz="1800" i="1">
                            <a:latin typeface="Cambria Math"/>
                          </a:rPr>
                          <m:t>𝐺</m:t>
                        </m:r>
                      </m:e>
                      <m:sub>
                        <m:r>
                          <a:rPr lang="en-US" altLang="zh-CN" sz="1800" i="1">
                            <a:latin typeface="Cambria Math"/>
                          </a:rPr>
                          <m:t>0</m:t>
                        </m:r>
                      </m:sub>
                    </m:sSub>
                    <m:r>
                      <a:rPr lang="en-US" altLang="zh-CN" sz="1800" i="1">
                        <a:latin typeface="Cambria Math"/>
                      </a:rPr>
                      <m:t>=1, </m:t>
                    </m:r>
                    <m:sSub>
                      <m:sSubPr>
                        <m:ctrlPr>
                          <a:rPr lang="en-US" altLang="zh-CN" sz="1800" i="1">
                            <a:latin typeface="Cambria Math" panose="02040503050406030204" pitchFamily="18" charset="0"/>
                          </a:rPr>
                        </m:ctrlPr>
                      </m:sSubPr>
                      <m:e>
                        <m:r>
                          <a:rPr lang="en-US" altLang="zh-CN" sz="1800" i="1">
                            <a:latin typeface="Cambria Math"/>
                          </a:rPr>
                          <m:t>𝑌</m:t>
                        </m:r>
                      </m:e>
                      <m:sub>
                        <m:r>
                          <a:rPr lang="en-US" altLang="zh-CN" sz="1800" i="1">
                            <a:latin typeface="Cambria Math"/>
                          </a:rPr>
                          <m:t>1</m:t>
                        </m:r>
                      </m:sub>
                    </m:sSub>
                    <m:r>
                      <a:rPr lang="en-US" altLang="zh-CN" sz="1800" i="1">
                        <a:latin typeface="Cambria Math"/>
                      </a:rPr>
                      <m:t>=1, </m:t>
                    </m:r>
                    <m:sSub>
                      <m:sSubPr>
                        <m:ctrlPr>
                          <a:rPr lang="en-US" altLang="zh-CN" sz="1800" i="1">
                            <a:latin typeface="Cambria Math" panose="02040503050406030204" pitchFamily="18" charset="0"/>
                          </a:rPr>
                        </m:ctrlPr>
                      </m:sSubPr>
                      <m:e>
                        <m:r>
                          <a:rPr lang="en-US" altLang="zh-CN" sz="1800" i="1">
                            <a:latin typeface="Cambria Math"/>
                          </a:rPr>
                          <m:t>𝑌</m:t>
                        </m:r>
                      </m:e>
                      <m:sub>
                        <m:r>
                          <a:rPr lang="en-US" altLang="zh-CN" sz="1800" i="1">
                            <a:latin typeface="Cambria Math"/>
                          </a:rPr>
                          <m:t>2</m:t>
                        </m:r>
                      </m:sub>
                    </m:sSub>
                    <m:r>
                      <a:rPr lang="en-US" altLang="zh-CN" sz="1800" i="1">
                        <a:latin typeface="Cambria Math"/>
                      </a:rPr>
                      <m:t>=5</m:t>
                    </m:r>
                  </m:oMath>
                </a14:m>
                <a:endParaRPr lang="en-US" altLang="zh-CN" sz="18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48" t="-1436"/>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104</a:t>
            </a:fld>
            <a:endParaRPr lang="en-US" dirty="0"/>
          </a:p>
        </p:txBody>
      </p:sp>
      <p:graphicFrame>
        <p:nvGraphicFramePr>
          <p:cNvPr id="8" name="Chart 7"/>
          <p:cNvGraphicFramePr>
            <a:graphicFrameLocks/>
          </p:cNvGraphicFramePr>
          <p:nvPr>
            <p:extLst>
              <p:ext uri="{D42A27DB-BD31-4B8C-83A1-F6EECF244321}">
                <p14:modId xmlns:p14="http://schemas.microsoft.com/office/powerpoint/2010/main" val="3621794980"/>
              </p:ext>
            </p:extLst>
          </p:nvPr>
        </p:nvGraphicFramePr>
        <p:xfrm>
          <a:off x="1984248" y="1965960"/>
          <a:ext cx="4572000" cy="2743200"/>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9" name="TextBox 8"/>
              <p:cNvSpPr txBox="1"/>
              <p:nvPr/>
            </p:nvSpPr>
            <p:spPr>
              <a:xfrm>
                <a:off x="6172200" y="4324350"/>
                <a:ext cx="7620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a:rPr>
                        <m:t>𝒕</m:t>
                      </m:r>
                    </m:oMath>
                  </m:oMathPara>
                </a14:m>
                <a:endParaRPr lang="en-US" sz="1600" b="1" dirty="0"/>
              </a:p>
            </p:txBody>
          </p:sp>
        </mc:Choice>
        <mc:Fallback xmlns="">
          <p:sp>
            <p:nvSpPr>
              <p:cNvPr id="9" name="TextBox 8"/>
              <p:cNvSpPr txBox="1">
                <a:spLocks noRot="1" noChangeAspect="1" noMove="1" noResize="1" noEditPoints="1" noAdjustHandles="1" noChangeArrowheads="1" noChangeShapeType="1" noTextEdit="1"/>
              </p:cNvSpPr>
              <p:nvPr/>
            </p:nvSpPr>
            <p:spPr>
              <a:xfrm>
                <a:off x="6172200" y="4324350"/>
                <a:ext cx="762000" cy="338554"/>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752600" y="1657350"/>
                <a:ext cx="7620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a:rPr>
                            <m:t>𝒀</m:t>
                          </m:r>
                        </m:e>
                        <m:sub>
                          <m:r>
                            <a:rPr lang="en-US" sz="1600" b="1" i="1" smtClean="0">
                              <a:latin typeface="Cambria Math"/>
                            </a:rPr>
                            <m:t>𝒕</m:t>
                          </m:r>
                        </m:sub>
                      </m:sSub>
                    </m:oMath>
                  </m:oMathPara>
                </a14:m>
                <a:endParaRPr lang="en-US" sz="1600" b="1" dirty="0"/>
              </a:p>
            </p:txBody>
          </p:sp>
        </mc:Choice>
        <mc:Fallback xmlns="">
          <p:sp>
            <p:nvSpPr>
              <p:cNvPr id="10" name="TextBox 9"/>
              <p:cNvSpPr txBox="1">
                <a:spLocks noRot="1" noChangeAspect="1" noMove="1" noResize="1" noEditPoints="1" noAdjustHandles="1" noChangeArrowheads="1" noChangeShapeType="1" noTextEdit="1"/>
              </p:cNvSpPr>
              <p:nvPr/>
            </p:nvSpPr>
            <p:spPr>
              <a:xfrm>
                <a:off x="1752600" y="1657350"/>
                <a:ext cx="762000" cy="338554"/>
              </a:xfrm>
              <a:prstGeom prst="rect">
                <a:avLst/>
              </a:prstGeom>
              <a:blipFill rotWithShape="1">
                <a:blip r:embed="rId5"/>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AFE2D785-719E-49F2-88E5-46A4C29D9020}"/>
              </a:ext>
            </a:extLst>
          </p:cNvPr>
          <p:cNvSpPr txBox="1"/>
          <p:nvPr/>
        </p:nvSpPr>
        <p:spPr>
          <a:xfrm>
            <a:off x="6781800" y="2234021"/>
            <a:ext cx="1828800" cy="646331"/>
          </a:xfrm>
          <a:prstGeom prst="rect">
            <a:avLst/>
          </a:prstGeom>
          <a:noFill/>
          <a:ln>
            <a:solidFill>
              <a:schemeClr val="accent1"/>
            </a:solidFill>
          </a:ln>
        </p:spPr>
        <p:txBody>
          <a:bodyPr wrap="square" rtlCol="0">
            <a:spAutoFit/>
          </a:bodyPr>
          <a:lstStyle/>
          <a:p>
            <a:pPr algn="ctr"/>
            <a:r>
              <a:rPr lang="zh-CN" altLang="en-US" dirty="0"/>
              <a:t>国民收入</a:t>
            </a:r>
            <a:endParaRPr lang="en-US" altLang="zh-CN" dirty="0"/>
          </a:p>
          <a:p>
            <a:pPr algn="ctr"/>
            <a:r>
              <a:rPr lang="zh-CN" altLang="en-US" dirty="0"/>
              <a:t>爆炸式增长</a:t>
            </a:r>
            <a:endParaRPr lang="en-US" dirty="0"/>
          </a:p>
        </p:txBody>
      </p:sp>
      <p:sp>
        <p:nvSpPr>
          <p:cNvPr id="12" name="矩形 11">
            <a:extLst>
              <a:ext uri="{FF2B5EF4-FFF2-40B4-BE49-F238E27FC236}">
                <a16:creationId xmlns:a16="http://schemas.microsoft.com/office/drawing/2014/main" id="{DFADC0F3-C9D9-443D-B37B-E2B63F33D1A0}"/>
              </a:ext>
            </a:extLst>
          </p:cNvPr>
          <p:cNvSpPr/>
          <p:nvPr/>
        </p:nvSpPr>
        <p:spPr>
          <a:xfrm>
            <a:off x="48230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乘数</a:t>
            </a:r>
            <a:r>
              <a:rPr lang="en-US" altLang="zh-CN" dirty="0">
                <a:solidFill>
                  <a:srgbClr val="6B748A"/>
                </a:solidFill>
                <a:latin typeface="微软雅黑" panose="020B0503020204020204" pitchFamily="34" charset="-122"/>
                <a:ea typeface="微软雅黑" panose="020B0503020204020204" pitchFamily="34" charset="-122"/>
              </a:rPr>
              <a:t>-</a:t>
            </a:r>
            <a:r>
              <a:rPr lang="zh-CN" altLang="en-US" dirty="0">
                <a:solidFill>
                  <a:srgbClr val="6B748A"/>
                </a:solidFill>
                <a:latin typeface="微软雅黑" panose="020B0503020204020204" pitchFamily="34" charset="-122"/>
                <a:ea typeface="微软雅黑" panose="020B0503020204020204" pitchFamily="34" charset="-122"/>
              </a:rPr>
              <a:t>加速数模型</a:t>
            </a:r>
          </a:p>
        </p:txBody>
      </p:sp>
      <p:grpSp>
        <p:nvGrpSpPr>
          <p:cNvPr id="13" name="组合 12">
            <a:extLst>
              <a:ext uri="{FF2B5EF4-FFF2-40B4-BE49-F238E27FC236}">
                <a16:creationId xmlns:a16="http://schemas.microsoft.com/office/drawing/2014/main" id="{E6C7FC1F-88B0-4105-AEEC-831D3E545DC9}"/>
              </a:ext>
            </a:extLst>
          </p:cNvPr>
          <p:cNvGrpSpPr/>
          <p:nvPr/>
        </p:nvGrpSpPr>
        <p:grpSpPr>
          <a:xfrm>
            <a:off x="239334" y="290253"/>
            <a:ext cx="229174" cy="330963"/>
            <a:chOff x="362743" y="188119"/>
            <a:chExt cx="348993" cy="504000"/>
          </a:xfrm>
          <a:solidFill>
            <a:srgbClr val="6B748A"/>
          </a:solidFill>
        </p:grpSpPr>
        <p:sp>
          <p:nvSpPr>
            <p:cNvPr id="14" name="矩形: 圆角 13">
              <a:extLst>
                <a:ext uri="{FF2B5EF4-FFF2-40B4-BE49-F238E27FC236}">
                  <a16:creationId xmlns:a16="http://schemas.microsoft.com/office/drawing/2014/main" id="{6212775D-D15B-4FD4-83A0-ABC4FD665783}"/>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5" name="矩形: 圆角 14">
              <a:extLst>
                <a:ext uri="{FF2B5EF4-FFF2-40B4-BE49-F238E27FC236}">
                  <a16:creationId xmlns:a16="http://schemas.microsoft.com/office/drawing/2014/main" id="{2825B2FC-725A-4EDC-87A2-C23F92D18D45}"/>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6" name="矩形: 圆角 15">
              <a:extLst>
                <a:ext uri="{FF2B5EF4-FFF2-40B4-BE49-F238E27FC236}">
                  <a16:creationId xmlns:a16="http://schemas.microsoft.com/office/drawing/2014/main" id="{007D12E4-CD9E-4F36-8A9E-1F16268DCEF7}"/>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7" name="矩形: 圆角 16">
              <a:extLst>
                <a:ext uri="{FF2B5EF4-FFF2-40B4-BE49-F238E27FC236}">
                  <a16:creationId xmlns:a16="http://schemas.microsoft.com/office/drawing/2014/main" id="{F187B006-4E0B-41DB-9D37-12D7B37C1D20}"/>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8" name="直接连接符 17">
            <a:extLst>
              <a:ext uri="{FF2B5EF4-FFF2-40B4-BE49-F238E27FC236}">
                <a16:creationId xmlns:a16="http://schemas.microsoft.com/office/drawing/2014/main" id="{0FDCF0CC-9459-4411-8434-354E44F2FFD6}"/>
              </a:ext>
            </a:extLst>
          </p:cNvPr>
          <p:cNvCxnSpPr/>
          <p:nvPr/>
        </p:nvCxnSpPr>
        <p:spPr>
          <a:xfrm>
            <a:off x="0" y="708846"/>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F5D0A3BF-E0D3-4021-848E-47A194222950}"/>
              </a:ext>
            </a:extLst>
          </p:cNvPr>
          <p:cNvPicPr>
            <a:picLocks noChangeAspect="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42778993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CF88A6-EF59-4789-845C-C92FB9E63919}"/>
              </a:ext>
            </a:extLst>
          </p:cNvPr>
          <p:cNvSpPr>
            <a:spLocks noGrp="1"/>
          </p:cNvSpPr>
          <p:nvPr>
            <p:ph idx="1"/>
          </p:nvPr>
        </p:nvSpPr>
        <p:spPr>
          <a:xfrm>
            <a:off x="376357" y="806315"/>
            <a:ext cx="8229600" cy="3394472"/>
          </a:xfrm>
        </p:spPr>
        <p:txBody>
          <a:bodyPr/>
          <a:lstStyle/>
          <a:p>
            <a:pPr>
              <a:lnSpc>
                <a:spcPct val="110000"/>
              </a:lnSpc>
              <a:buSzPct val="80000"/>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rPr>
              <a:t>首先，经济周期中波动的根源在于经济体内部，乘数与加速数相互作用强化了经济波动的趋势</a:t>
            </a:r>
            <a:endParaRPr lang="en-US" altLang="zh-CN" sz="1800" dirty="0">
              <a:latin typeface="宋体" panose="02010600030101010101" pitchFamily="2" charset="-122"/>
              <a:ea typeface="宋体" panose="02010600030101010101" pitchFamily="2" charset="-122"/>
            </a:endParaRPr>
          </a:p>
          <a:p>
            <a:pPr>
              <a:lnSpc>
                <a:spcPct val="110000"/>
              </a:lnSpc>
              <a:buSzPct val="80000"/>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rPr>
              <a:t>其次，从总体上看，宏观经济波动的性质和幅度取决于边际消费倾向和加速数的大小，如果这两个参数较小，则经济的波动幅度较小</a:t>
            </a:r>
            <a:endParaRPr lang="en-US" altLang="zh-CN" sz="1800" dirty="0">
              <a:latin typeface="宋体" panose="02010600030101010101" pitchFamily="2" charset="-122"/>
              <a:ea typeface="宋体" panose="02010600030101010101" pitchFamily="2" charset="-122"/>
            </a:endParaRPr>
          </a:p>
          <a:p>
            <a:pPr>
              <a:lnSpc>
                <a:spcPct val="110000"/>
              </a:lnSpc>
              <a:buSzPct val="80000"/>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rPr>
              <a:t>再次，由于投资</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收入之间的这种不稳定关系使经济体系形成了周期性波动，因此，政府可以通过经济干预政策来缓解经济周期的波动</a:t>
            </a:r>
            <a:endParaRPr lang="en-US" altLang="zh-CN" sz="1800" dirty="0">
              <a:latin typeface="宋体" panose="02010600030101010101" pitchFamily="2" charset="-122"/>
              <a:ea typeface="宋体" panose="02010600030101010101" pitchFamily="2" charset="-122"/>
            </a:endParaRPr>
          </a:p>
          <a:p>
            <a:pPr>
              <a:lnSpc>
                <a:spcPct val="110000"/>
              </a:lnSpc>
              <a:buSzPct val="80000"/>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rPr>
              <a:t>最后，乘数</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加速数模型产生作用存在限制条件</a:t>
            </a:r>
            <a:endParaRPr lang="en-US" altLang="zh-CN" sz="1800" dirty="0">
              <a:latin typeface="宋体" panose="02010600030101010101" pitchFamily="2" charset="-122"/>
              <a:ea typeface="宋体" panose="02010600030101010101" pitchFamily="2" charset="-122"/>
            </a:endParaRPr>
          </a:p>
          <a:p>
            <a:pPr lvl="1">
              <a:lnSpc>
                <a:spcPct val="11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假定现存的资本设备被充分利用，有充分的未被利用的原材料和劳动力</a:t>
            </a:r>
            <a:endParaRPr lang="en-US" altLang="zh-CN" sz="1600" dirty="0">
              <a:latin typeface="宋体" panose="02010600030101010101" pitchFamily="2" charset="-122"/>
              <a:ea typeface="宋体" panose="02010600030101010101" pitchFamily="2" charset="-122"/>
            </a:endParaRPr>
          </a:p>
          <a:p>
            <a:pPr lvl="1">
              <a:lnSpc>
                <a:spcPct val="11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假定国民收入的增加是引起新投资增加的唯一因素</a:t>
            </a:r>
            <a:endParaRPr lang="en-US" altLang="zh-CN" sz="1600" dirty="0">
              <a:latin typeface="宋体" panose="02010600030101010101" pitchFamily="2" charset="-122"/>
              <a:ea typeface="宋体" panose="02010600030101010101" pitchFamily="2" charset="-122"/>
            </a:endParaRPr>
          </a:p>
          <a:p>
            <a:pPr lvl="1">
              <a:lnSpc>
                <a:spcPct val="11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假定扩充设备所需资金没有信贷上的障碍</a:t>
            </a:r>
            <a:endParaRPr lang="en-US" altLang="zh-CN" sz="1600" dirty="0">
              <a:latin typeface="宋体" panose="02010600030101010101" pitchFamily="2" charset="-122"/>
              <a:ea typeface="宋体" panose="02010600030101010101" pitchFamily="2" charset="-122"/>
            </a:endParaRPr>
          </a:p>
          <a:p>
            <a:pPr lvl="1">
              <a:lnSpc>
                <a:spcPct val="11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假定一开始就有收入变动，否则乘数和加速数的相互作用无法启动</a:t>
            </a:r>
            <a:endParaRPr lang="en-US" altLang="zh-CN" sz="1600" dirty="0">
              <a:latin typeface="宋体" panose="02010600030101010101" pitchFamily="2" charset="-122"/>
              <a:ea typeface="宋体" panose="02010600030101010101" pitchFamily="2" charset="-122"/>
            </a:endParaRPr>
          </a:p>
        </p:txBody>
      </p:sp>
      <p:sp>
        <p:nvSpPr>
          <p:cNvPr id="4" name="Slide Number Placeholder 3">
            <a:extLst>
              <a:ext uri="{FF2B5EF4-FFF2-40B4-BE49-F238E27FC236}">
                <a16:creationId xmlns:a16="http://schemas.microsoft.com/office/drawing/2014/main" id="{33A3DADE-43D9-4409-9852-07A8CFA0B6AA}"/>
              </a:ext>
            </a:extLst>
          </p:cNvPr>
          <p:cNvSpPr>
            <a:spLocks noGrp="1"/>
          </p:cNvSpPr>
          <p:nvPr>
            <p:ph type="sldNum" sz="quarter" idx="12"/>
          </p:nvPr>
        </p:nvSpPr>
        <p:spPr/>
        <p:txBody>
          <a:bodyPr/>
          <a:lstStyle/>
          <a:p>
            <a:fld id="{B6F15528-21DE-4FAA-801E-634DDDAF4B2B}" type="slidenum">
              <a:rPr lang="en-US" smtClean="0"/>
              <a:pPr/>
              <a:t>105</a:t>
            </a:fld>
            <a:endParaRPr lang="en-US" dirty="0"/>
          </a:p>
        </p:txBody>
      </p:sp>
      <p:sp>
        <p:nvSpPr>
          <p:cNvPr id="5" name="矩形 4">
            <a:extLst>
              <a:ext uri="{FF2B5EF4-FFF2-40B4-BE49-F238E27FC236}">
                <a16:creationId xmlns:a16="http://schemas.microsoft.com/office/drawing/2014/main" id="{B51D9BB4-EE73-489F-93BD-5321D1431C99}"/>
              </a:ext>
            </a:extLst>
          </p:cNvPr>
          <p:cNvSpPr/>
          <p:nvPr/>
        </p:nvSpPr>
        <p:spPr>
          <a:xfrm>
            <a:off x="48230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乘数</a:t>
            </a:r>
            <a:r>
              <a:rPr lang="en-US" altLang="zh-CN" dirty="0">
                <a:solidFill>
                  <a:srgbClr val="6B748A"/>
                </a:solidFill>
                <a:latin typeface="微软雅黑" panose="020B0503020204020204" pitchFamily="34" charset="-122"/>
                <a:ea typeface="微软雅黑" panose="020B0503020204020204" pitchFamily="34" charset="-122"/>
              </a:rPr>
              <a:t>-</a:t>
            </a:r>
            <a:r>
              <a:rPr lang="zh-CN" altLang="en-US" dirty="0">
                <a:solidFill>
                  <a:srgbClr val="6B748A"/>
                </a:solidFill>
                <a:latin typeface="微软雅黑" panose="020B0503020204020204" pitchFamily="34" charset="-122"/>
                <a:ea typeface="微软雅黑" panose="020B0503020204020204" pitchFamily="34" charset="-122"/>
              </a:rPr>
              <a:t>加速数模型</a:t>
            </a:r>
          </a:p>
        </p:txBody>
      </p:sp>
      <p:grpSp>
        <p:nvGrpSpPr>
          <p:cNvPr id="6" name="组合 5">
            <a:extLst>
              <a:ext uri="{FF2B5EF4-FFF2-40B4-BE49-F238E27FC236}">
                <a16:creationId xmlns:a16="http://schemas.microsoft.com/office/drawing/2014/main" id="{C57E78EB-C3B9-4CE8-87C4-50EC585F960D}"/>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B9CAD942-235A-4F14-9C64-F1FB54A1A818}"/>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8CF45F23-3ADD-4402-A82A-B2CD671648D9}"/>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F4586FA6-F40E-45C5-885E-9AF10C02DDC0}"/>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A355315F-A87D-4140-98C6-D823D87E9F4C}"/>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B3A30025-1952-4479-BA76-E0C1678BBBB9}"/>
              </a:ext>
            </a:extLst>
          </p:cNvPr>
          <p:cNvCxnSpPr/>
          <p:nvPr/>
        </p:nvCxnSpPr>
        <p:spPr>
          <a:xfrm>
            <a:off x="0" y="708846"/>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97D88D4A-1085-4B92-95E5-E85320A3D424}"/>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0305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9254FF-66BC-4138-A817-F150CE2473A7}"/>
                  </a:ext>
                </a:extLst>
              </p:cNvPr>
              <p:cNvSpPr>
                <a:spLocks noGrp="1"/>
              </p:cNvSpPr>
              <p:nvPr>
                <p:ph idx="1"/>
              </p:nvPr>
            </p:nvSpPr>
            <p:spPr>
              <a:xfrm>
                <a:off x="438028" y="891038"/>
                <a:ext cx="8229600" cy="3565843"/>
              </a:xfrm>
            </p:spPr>
            <p:txBody>
              <a:bodyPr/>
              <a:lstStyle/>
              <a:p>
                <a:pPr>
                  <a:lnSpc>
                    <a:spcPct val="120000"/>
                  </a:lnSpc>
                  <a:buSzPct val="80000"/>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rPr>
                  <a:t>现代经济周期主流理论的共同内核</a:t>
                </a:r>
                <a:endParaRPr lang="en-US" altLang="zh-CN" sz="1800" dirty="0">
                  <a:latin typeface="宋体" panose="02010600030101010101" pitchFamily="2" charset="-122"/>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都建立在微观基础上，从个体的最优化行为出发解释宏观层面的经济周期型波动</a:t>
                </a:r>
                <a:endParaRPr lang="en-US" altLang="zh-CN" sz="1600" dirty="0">
                  <a:latin typeface="宋体" panose="02010600030101010101" pitchFamily="2" charset="-122"/>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坚持理性预期的假设，个体会以理性预期的方式测测未来的经济变量</a:t>
                </a:r>
                <a:endParaRPr lang="en-US" altLang="zh-CN" sz="1600" dirty="0">
                  <a:latin typeface="宋体" panose="02010600030101010101" pitchFamily="2" charset="-122"/>
                  <a:ea typeface="宋体" panose="02010600030101010101" pitchFamily="2" charset="-122"/>
                </a:endParaRPr>
              </a:p>
              <a:p>
                <a:pPr marL="342900" lvl="1">
                  <a:lnSpc>
                    <a:spcPct val="120000"/>
                  </a:lnSpc>
                  <a:buSzPct val="80000"/>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两大流派：新凯恩斯主义宏观经济学和新古典主义宏观经济学</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比较静态分析</a:t>
                </a:r>
                <a:r>
                  <a:rPr lang="en-US" altLang="zh-CN" dirty="0">
                    <a:latin typeface="宋体" panose="02010600030101010101" pitchFamily="2" charset="-122"/>
                    <a:ea typeface="宋体" panose="02010600030101010101" pitchFamily="2" charset="-122"/>
                  </a:rPr>
                  <a:t>)</a:t>
                </a:r>
              </a:p>
              <a:p>
                <a:pPr lvl="1">
                  <a:lnSpc>
                    <a:spcPct val="12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新凯恩斯主义：着眼于短期（向右上方倾斜的</a:t>
                </a:r>
                <a:r>
                  <a:rPr lang="en-US" altLang="zh-CN" sz="1600" dirty="0">
                    <a:ea typeface="宋体" panose="02010600030101010101" pitchFamily="2" charset="-122"/>
                  </a:rPr>
                  <a:t>AS</a:t>
                </a:r>
                <a:r>
                  <a:rPr lang="zh-CN" altLang="en-US" sz="1600" dirty="0">
                    <a:latin typeface="宋体" panose="02010600030101010101" pitchFamily="2" charset="-122"/>
                    <a:ea typeface="宋体" panose="02010600030101010101" pitchFamily="2" charset="-122"/>
                  </a:rPr>
                  <a:t>曲线）</a:t>
                </a:r>
                <a:endParaRPr lang="en-US" altLang="zh-CN" sz="1600" dirty="0">
                  <a:latin typeface="宋体" panose="02010600030101010101" pitchFamily="2" charset="-122"/>
                  <a:ea typeface="宋体" panose="02010600030101010101" pitchFamily="2" charset="-122"/>
                </a:endParaRPr>
              </a:p>
              <a:p>
                <a:pPr lvl="2">
                  <a:lnSpc>
                    <a:spcPct val="120000"/>
                  </a:lnSpc>
                  <a:buSzPct val="60000"/>
                  <a:buFont typeface="Times New Roman" panose="02020603050405020304" pitchFamily="18" charset="0"/>
                  <a:buChar char="—"/>
                </a:pPr>
                <a:r>
                  <a:rPr lang="zh-CN" altLang="en-US" sz="1600" dirty="0">
                    <a:latin typeface="宋体" panose="02010600030101010101" pitchFamily="2" charset="-122"/>
                    <a:ea typeface="宋体" panose="02010600030101010101" pitchFamily="2" charset="-122"/>
                  </a:rPr>
                  <a:t>市场不完善（比如垄断），工资和物价存在刚性 </a:t>
                </a:r>
                <a14:m>
                  <m:oMath xmlns:m="http://schemas.openxmlformats.org/officeDocument/2006/math">
                    <m:r>
                      <a:rPr lang="zh-CN" altLang="en-US" sz="1600" i="1" smtClean="0">
                        <a:latin typeface="Cambria Math" panose="02040503050406030204" pitchFamily="18" charset="0"/>
                        <a:ea typeface="宋体" panose="02010600030101010101" pitchFamily="2" charset="-122"/>
                      </a:rPr>
                      <m:t>→</m:t>
                    </m:r>
                  </m:oMath>
                </a14:m>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造成经济周期性波动</a:t>
                </a:r>
                <a:endParaRPr lang="en-US" altLang="zh-CN" sz="1600" dirty="0">
                  <a:latin typeface="宋体" panose="02010600030101010101" pitchFamily="2" charset="-122"/>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新古典主义：着眼于长期（垂直的</a:t>
                </a:r>
                <a:r>
                  <a:rPr lang="en-US" altLang="zh-CN" sz="1600" dirty="0">
                    <a:ea typeface="宋体" panose="02010600030101010101" pitchFamily="2" charset="-122"/>
                  </a:rPr>
                  <a:t>AS</a:t>
                </a:r>
                <a:r>
                  <a:rPr lang="zh-CN" altLang="en-US" sz="1600" dirty="0">
                    <a:latin typeface="宋体" panose="02010600030101010101" pitchFamily="2" charset="-122"/>
                    <a:ea typeface="宋体" panose="02010600030101010101" pitchFamily="2" charset="-122"/>
                  </a:rPr>
                  <a:t>曲线）</a:t>
                </a:r>
                <a:endParaRPr lang="en-US" altLang="zh-CN" sz="1600" dirty="0">
                  <a:latin typeface="宋体" panose="02010600030101010101" pitchFamily="2" charset="-122"/>
                  <a:ea typeface="宋体" panose="02010600030101010101" pitchFamily="2" charset="-122"/>
                </a:endParaRPr>
              </a:p>
              <a:p>
                <a:pPr lvl="2">
                  <a:lnSpc>
                    <a:spcPct val="120000"/>
                  </a:lnSpc>
                  <a:buSzPct val="60000"/>
                  <a:buFont typeface="Times New Roman" panose="02020603050405020304" pitchFamily="18" charset="0"/>
                  <a:buChar char="—"/>
                </a:pPr>
                <a:r>
                  <a:rPr lang="zh-CN" altLang="en-US" sz="1600" dirty="0">
                    <a:latin typeface="宋体" panose="02010600030101010101" pitchFamily="2" charset="-122"/>
                    <a:ea typeface="宋体" panose="02010600030101010101" pitchFamily="2" charset="-122"/>
                  </a:rPr>
                  <a:t>市场完善，工资与物价可以调整</a:t>
                </a:r>
                <a:endParaRPr lang="en-US" altLang="zh-CN" sz="1600" dirty="0">
                  <a:latin typeface="宋体" panose="02010600030101010101" pitchFamily="2" charset="-122"/>
                  <a:ea typeface="宋体" panose="02010600030101010101" pitchFamily="2" charset="-122"/>
                </a:endParaRPr>
              </a:p>
              <a:p>
                <a:pPr lvl="2">
                  <a:lnSpc>
                    <a:spcPct val="120000"/>
                  </a:lnSpc>
                  <a:buSzPct val="60000"/>
                  <a:buFont typeface="Times New Roman" panose="02020603050405020304" pitchFamily="18" charset="0"/>
                  <a:buChar char="—"/>
                </a:pPr>
                <a:r>
                  <a:rPr lang="zh-CN" altLang="en-US" sz="1600" dirty="0">
                    <a:latin typeface="宋体" panose="02010600030101010101" pitchFamily="2" charset="-122"/>
                    <a:ea typeface="宋体" panose="02010600030101010101" pitchFamily="2" charset="-122"/>
                  </a:rPr>
                  <a:t>信息不完全和意料之外的冲击</a:t>
                </a:r>
                <a14:m>
                  <m:oMath xmlns:m="http://schemas.openxmlformats.org/officeDocument/2006/math">
                    <m:r>
                      <a:rPr lang="en-US" altLang="zh-CN" sz="1600" b="0" i="0" smtClean="0">
                        <a:latin typeface="Cambria Math" panose="02040503050406030204" pitchFamily="18" charset="0"/>
                        <a:ea typeface="宋体" panose="02010600030101010101" pitchFamily="2" charset="-122"/>
                      </a:rPr>
                      <m:t> </m:t>
                    </m:r>
                    <m:r>
                      <a:rPr lang="zh-CN" altLang="en-US" sz="1600" i="1" smtClean="0">
                        <a:latin typeface="Cambria Math" panose="02040503050406030204" pitchFamily="18" charset="0"/>
                        <a:ea typeface="宋体" panose="02010600030101010101" pitchFamily="2" charset="-122"/>
                      </a:rPr>
                      <m:t>→</m:t>
                    </m:r>
                  </m:oMath>
                </a14:m>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造成经济周期性波动</a:t>
                </a:r>
                <a:endParaRPr lang="en-US" altLang="zh-CN" sz="1600" dirty="0">
                  <a:latin typeface="宋体" panose="02010600030101010101" pitchFamily="2" charset="-122"/>
                  <a:ea typeface="宋体" panose="02010600030101010101" pitchFamily="2" charset="-122"/>
                </a:endParaRPr>
              </a:p>
              <a:p>
                <a:pPr lvl="2">
                  <a:lnSpc>
                    <a:spcPct val="120000"/>
                  </a:lnSpc>
                  <a:buSzPct val="60000"/>
                  <a:buFont typeface="Times New Roman" panose="02020603050405020304" pitchFamily="18" charset="0"/>
                  <a:buChar char="—"/>
                </a:pPr>
                <a:r>
                  <a:rPr lang="zh-CN" altLang="en-US" sz="1600" dirty="0">
                    <a:latin typeface="宋体" panose="02010600030101010101" pitchFamily="2" charset="-122"/>
                    <a:ea typeface="宋体" panose="02010600030101010101" pitchFamily="2" charset="-122"/>
                  </a:rPr>
                  <a:t>信息不完全时，形成附加预期的</a:t>
                </a:r>
                <a:r>
                  <a:rPr lang="en-US" altLang="zh-CN" sz="1600" dirty="0">
                    <a:ea typeface="宋体" panose="02010600030101010101" pitchFamily="2" charset="-122"/>
                  </a:rPr>
                  <a:t>AS</a:t>
                </a:r>
                <a:r>
                  <a:rPr lang="zh-CN" altLang="en-US" sz="1600" dirty="0">
                    <a:latin typeface="宋体" panose="02010600030101010101" pitchFamily="2" charset="-122"/>
                    <a:ea typeface="宋体" panose="02010600030101010101" pitchFamily="2" charset="-122"/>
                  </a:rPr>
                  <a:t>曲线（向右上方倾斜）</a:t>
                </a:r>
                <a:endParaRPr lang="en-US" altLang="zh-CN" sz="1600" dirty="0">
                  <a:latin typeface="宋体" panose="02010600030101010101" pitchFamily="2" charset="-122"/>
                  <a:ea typeface="宋体" panose="02010600030101010101" pitchFamily="2" charset="-122"/>
                </a:endParaRPr>
              </a:p>
            </p:txBody>
          </p:sp>
        </mc:Choice>
        <mc:Fallback xmlns="">
          <p:sp>
            <p:nvSpPr>
              <p:cNvPr id="3" name="Content Placeholder 2">
                <a:extLst>
                  <a:ext uri="{FF2B5EF4-FFF2-40B4-BE49-F238E27FC236}">
                    <a16:creationId xmlns:a16="http://schemas.microsoft.com/office/drawing/2014/main" id="{E09254FF-66BC-4138-A817-F150CE2473A7}"/>
                  </a:ext>
                </a:extLst>
              </p:cNvPr>
              <p:cNvSpPr>
                <a:spLocks noGrp="1" noRot="1" noChangeAspect="1" noMove="1" noResize="1" noEditPoints="1" noAdjustHandles="1" noChangeArrowheads="1" noChangeShapeType="1" noTextEdit="1"/>
              </p:cNvSpPr>
              <p:nvPr>
                <p:ph idx="1"/>
              </p:nvPr>
            </p:nvSpPr>
            <p:spPr>
              <a:xfrm>
                <a:off x="438028" y="891038"/>
                <a:ext cx="8229600" cy="3565843"/>
              </a:xfrm>
              <a:blipFill>
                <a:blip r:embed="rId2"/>
                <a:stretch>
                  <a:fillRect l="-148" t="-513" r="-1333" b="-752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3F6853A-BE75-4D6D-886D-98F60418CA0E}"/>
              </a:ext>
            </a:extLst>
          </p:cNvPr>
          <p:cNvSpPr>
            <a:spLocks noGrp="1"/>
          </p:cNvSpPr>
          <p:nvPr>
            <p:ph type="sldNum" sz="quarter" idx="12"/>
          </p:nvPr>
        </p:nvSpPr>
        <p:spPr/>
        <p:txBody>
          <a:bodyPr/>
          <a:lstStyle/>
          <a:p>
            <a:fld id="{B6F15528-21DE-4FAA-801E-634DDDAF4B2B}" type="slidenum">
              <a:rPr lang="en-US" smtClean="0"/>
              <a:pPr/>
              <a:t>106</a:t>
            </a:fld>
            <a:endParaRPr lang="en-US" dirty="0"/>
          </a:p>
        </p:txBody>
      </p:sp>
      <p:sp>
        <p:nvSpPr>
          <p:cNvPr id="5" name="矩形 4">
            <a:extLst>
              <a:ext uri="{FF2B5EF4-FFF2-40B4-BE49-F238E27FC236}">
                <a16:creationId xmlns:a16="http://schemas.microsoft.com/office/drawing/2014/main" id="{99CB42EC-720F-452A-A2F4-D6EBA89C9A69}"/>
              </a:ext>
            </a:extLst>
          </p:cNvPr>
          <p:cNvSpPr/>
          <p:nvPr/>
        </p:nvSpPr>
        <p:spPr>
          <a:xfrm>
            <a:off x="48230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现代经济周期理论</a:t>
            </a:r>
          </a:p>
        </p:txBody>
      </p:sp>
      <p:grpSp>
        <p:nvGrpSpPr>
          <p:cNvPr id="6" name="组合 5">
            <a:extLst>
              <a:ext uri="{FF2B5EF4-FFF2-40B4-BE49-F238E27FC236}">
                <a16:creationId xmlns:a16="http://schemas.microsoft.com/office/drawing/2014/main" id="{A4FD35D6-D8DE-415C-ACB0-CCBB6427CD75}"/>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263C6694-35A7-4082-B5A4-D90610B56F99}"/>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A7C15CCD-EC79-4468-AED1-AF24D2B15AC6}"/>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0C084A1B-851E-4C19-8CFC-07B53330039D}"/>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DEA83B0E-72DD-4802-9BC6-6ACBB3F05C07}"/>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A2A518F6-A96C-4541-BB28-89EB58AFB5EC}"/>
              </a:ext>
            </a:extLst>
          </p:cNvPr>
          <p:cNvCxnSpPr/>
          <p:nvPr/>
        </p:nvCxnSpPr>
        <p:spPr>
          <a:xfrm>
            <a:off x="0" y="708846"/>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F1C43F29-1D16-45A9-BA4E-C36785D158C7}"/>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31587579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9254FF-66BC-4138-A817-F150CE2473A7}"/>
              </a:ext>
            </a:extLst>
          </p:cNvPr>
          <p:cNvSpPr>
            <a:spLocks noGrp="1"/>
          </p:cNvSpPr>
          <p:nvPr>
            <p:ph idx="1"/>
          </p:nvPr>
        </p:nvSpPr>
        <p:spPr>
          <a:xfrm>
            <a:off x="438028" y="708846"/>
            <a:ext cx="8229600" cy="3748036"/>
          </a:xfrm>
        </p:spPr>
        <p:txBody>
          <a:bodyPr/>
          <a:lstStyle/>
          <a:p>
            <a:pPr marL="342900" lvl="1">
              <a:lnSpc>
                <a:spcPct val="120000"/>
              </a:lnSpc>
              <a:buSzPct val="80000"/>
              <a:buFont typeface="Wingdings" panose="05000000000000000000" pitchFamily="2" charset="2"/>
              <a:buChar char="l"/>
            </a:pPr>
            <a:r>
              <a:rPr lang="zh-CN" altLang="en-US" dirty="0">
                <a:ea typeface="宋体" panose="02010600030101010101" pitchFamily="2" charset="-122"/>
              </a:rPr>
              <a:t>下面两个理论描述经济活动的动态变化过程</a:t>
            </a:r>
            <a:endParaRPr lang="en-US" altLang="zh-CN"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800" dirty="0">
                <a:ea typeface="宋体" panose="02010600030101010101" pitchFamily="2" charset="-122"/>
              </a:rPr>
              <a:t>实际经济周期理论 </a:t>
            </a:r>
            <a:r>
              <a:rPr lang="en-US" altLang="zh-CN" dirty="0">
                <a:ea typeface="宋体" panose="02010600030101010101" pitchFamily="2" charset="-122"/>
              </a:rPr>
              <a:t>(Real Business Cycles, RBC) </a:t>
            </a:r>
            <a:endParaRPr lang="en-US" altLang="zh-CN" sz="1800" dirty="0">
              <a:ea typeface="宋体" panose="02010600030101010101" pitchFamily="2" charset="-122"/>
            </a:endParaRPr>
          </a:p>
          <a:p>
            <a:pPr lvl="2">
              <a:lnSpc>
                <a:spcPct val="120000"/>
              </a:lnSpc>
              <a:buSzPct val="60000"/>
              <a:buFont typeface="Times New Roman" panose="02020603050405020304" pitchFamily="18" charset="0"/>
              <a:buChar char="—"/>
            </a:pPr>
            <a:r>
              <a:rPr lang="en-US" altLang="zh-CN" sz="1600" dirty="0">
                <a:ea typeface="宋体" panose="02010600030101010101" pitchFamily="2" charset="-122"/>
              </a:rPr>
              <a:t>Malley, J., &amp; </a:t>
            </a:r>
            <a:r>
              <a:rPr lang="en-US" altLang="zh-CN" sz="1600" dirty="0" err="1">
                <a:ea typeface="宋体" panose="02010600030101010101" pitchFamily="2" charset="-122"/>
              </a:rPr>
              <a:t>Woitek</a:t>
            </a:r>
            <a:r>
              <a:rPr lang="en-US" altLang="zh-CN" sz="1600" dirty="0">
                <a:ea typeface="宋体" panose="02010600030101010101" pitchFamily="2" charset="-122"/>
              </a:rPr>
              <a:t>, U. (2010). Technology shocks and aggregate fluctuations in an estimated hybrid RBC model. </a:t>
            </a:r>
            <a:r>
              <a:rPr lang="en-US" altLang="zh-CN" sz="1600" i="1" dirty="0">
                <a:ea typeface="宋体" panose="02010600030101010101" pitchFamily="2" charset="-122"/>
              </a:rPr>
              <a:t>Journal of Economic Dynamics and Control</a:t>
            </a:r>
            <a:r>
              <a:rPr lang="en-US" altLang="zh-CN" sz="1600" dirty="0">
                <a:ea typeface="宋体" panose="02010600030101010101" pitchFamily="2" charset="-122"/>
              </a:rPr>
              <a:t>, 34(7), 1214–1232. </a:t>
            </a:r>
            <a:r>
              <a:rPr lang="en-US" altLang="zh-CN" sz="1600" dirty="0">
                <a:ea typeface="宋体" panose="02010600030101010101" pitchFamily="2" charset="-122"/>
                <a:hlinkClick r:id="rId2"/>
              </a:rPr>
              <a:t>https://doi.org/10.1016/j.jedc.2010.01.017</a:t>
            </a:r>
            <a:endParaRPr lang="en-US" altLang="zh-CN" sz="1600" dirty="0">
              <a:ea typeface="宋体" panose="02010600030101010101" pitchFamily="2" charset="-122"/>
            </a:endParaRPr>
          </a:p>
          <a:p>
            <a:pPr lvl="2">
              <a:lnSpc>
                <a:spcPct val="120000"/>
              </a:lnSpc>
              <a:buSzPct val="60000"/>
              <a:buFont typeface="Times New Roman" panose="02020603050405020304" pitchFamily="18" charset="0"/>
              <a:buChar char="—"/>
            </a:pPr>
            <a:r>
              <a:rPr lang="en-US" altLang="zh-CN" sz="1600" dirty="0">
                <a:ea typeface="宋体" panose="02010600030101010101" pitchFamily="2" charset="-122"/>
              </a:rPr>
              <a:t>Mitra, K., Evans, G. W., &amp; </a:t>
            </a:r>
            <a:r>
              <a:rPr lang="en-US" altLang="zh-CN" sz="1600" dirty="0" err="1">
                <a:ea typeface="宋体" panose="02010600030101010101" pitchFamily="2" charset="-122"/>
              </a:rPr>
              <a:t>Honkapohja</a:t>
            </a:r>
            <a:r>
              <a:rPr lang="en-US" altLang="zh-CN" sz="1600" dirty="0">
                <a:ea typeface="宋体" panose="02010600030101010101" pitchFamily="2" charset="-122"/>
              </a:rPr>
              <a:t>, S. (2017). Fiscal policy multipliers in an RBC model with learning. </a:t>
            </a:r>
            <a:r>
              <a:rPr lang="en-US" altLang="zh-CN" sz="1600" i="1" dirty="0">
                <a:ea typeface="宋体" panose="02010600030101010101" pitchFamily="2" charset="-122"/>
              </a:rPr>
              <a:t>Macroeconomic Dynamics</a:t>
            </a:r>
            <a:r>
              <a:rPr lang="en-US" altLang="zh-CN" sz="1600" dirty="0">
                <a:ea typeface="宋体" panose="02010600030101010101" pitchFamily="2" charset="-122"/>
              </a:rPr>
              <a:t>, 23(1), 240–283. </a:t>
            </a:r>
            <a:r>
              <a:rPr lang="en-US" altLang="zh-CN" sz="1600" dirty="0">
                <a:ea typeface="宋体" panose="02010600030101010101" pitchFamily="2" charset="-122"/>
                <a:hlinkClick r:id="rId3"/>
              </a:rPr>
              <a:t>https://doi.org/10.1017/S1365100516001176</a:t>
            </a:r>
            <a:endParaRPr lang="en-US" altLang="zh-CN" sz="16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800" dirty="0">
                <a:ea typeface="宋体" panose="02010600030101010101" pitchFamily="2" charset="-122"/>
              </a:rPr>
              <a:t>动态随机一般均衡理论 </a:t>
            </a:r>
            <a:r>
              <a:rPr lang="en-US" altLang="zh-CN" dirty="0">
                <a:ea typeface="宋体" panose="02010600030101010101" pitchFamily="2" charset="-122"/>
              </a:rPr>
              <a:t>(Dynamic Stochastic General Equilibrium, DSGE) </a:t>
            </a:r>
            <a:endParaRPr lang="en-US" altLang="zh-CN" sz="1600" dirty="0">
              <a:ea typeface="宋体" panose="02010600030101010101" pitchFamily="2" charset="-122"/>
            </a:endParaRPr>
          </a:p>
          <a:p>
            <a:pPr lvl="2">
              <a:lnSpc>
                <a:spcPct val="120000"/>
              </a:lnSpc>
              <a:buSzPct val="60000"/>
              <a:buFont typeface="Times New Roman" panose="02020603050405020304" pitchFamily="18" charset="0"/>
              <a:buChar char="—"/>
            </a:pPr>
            <a:r>
              <a:rPr lang="en-US" altLang="zh-CN" sz="1600" dirty="0" err="1">
                <a:ea typeface="宋体" panose="02010600030101010101" pitchFamily="2" charset="-122"/>
              </a:rPr>
              <a:t>Smets</a:t>
            </a:r>
            <a:r>
              <a:rPr lang="en-US" altLang="zh-CN" sz="1600" dirty="0">
                <a:ea typeface="宋体" panose="02010600030101010101" pitchFamily="2" charset="-122"/>
              </a:rPr>
              <a:t>, F., &amp; </a:t>
            </a:r>
            <a:r>
              <a:rPr lang="en-US" altLang="zh-CN" sz="1600" dirty="0" err="1">
                <a:ea typeface="宋体" panose="02010600030101010101" pitchFamily="2" charset="-122"/>
              </a:rPr>
              <a:t>Wouters</a:t>
            </a:r>
            <a:r>
              <a:rPr lang="en-US" altLang="zh-CN" sz="1600" dirty="0">
                <a:ea typeface="宋体" panose="02010600030101010101" pitchFamily="2" charset="-122"/>
              </a:rPr>
              <a:t>, R. (2007). Shocks and frictions in US business cycles: A Bayesian DSGE approach. </a:t>
            </a:r>
            <a:r>
              <a:rPr lang="en-US" altLang="zh-CN" sz="1600" i="1" dirty="0">
                <a:ea typeface="宋体" panose="02010600030101010101" pitchFamily="2" charset="-122"/>
              </a:rPr>
              <a:t>American Economic Review</a:t>
            </a:r>
            <a:r>
              <a:rPr lang="en-US" altLang="zh-CN" sz="1600" dirty="0">
                <a:ea typeface="宋体" panose="02010600030101010101" pitchFamily="2" charset="-122"/>
              </a:rPr>
              <a:t>, 97(3), 586–606. </a:t>
            </a:r>
            <a:r>
              <a:rPr lang="en-US" altLang="zh-CN" sz="1600" dirty="0">
                <a:ea typeface="宋体" panose="02010600030101010101" pitchFamily="2" charset="-122"/>
                <a:hlinkClick r:id="rId4"/>
              </a:rPr>
              <a:t>https://doi.org/10.1257/aer.97.3.586</a:t>
            </a:r>
            <a:endParaRPr lang="en-US" altLang="zh-CN" sz="1600" dirty="0">
              <a:ea typeface="宋体" panose="02010600030101010101" pitchFamily="2" charset="-122"/>
            </a:endParaRPr>
          </a:p>
        </p:txBody>
      </p:sp>
      <p:sp>
        <p:nvSpPr>
          <p:cNvPr id="4" name="Slide Number Placeholder 3">
            <a:extLst>
              <a:ext uri="{FF2B5EF4-FFF2-40B4-BE49-F238E27FC236}">
                <a16:creationId xmlns:a16="http://schemas.microsoft.com/office/drawing/2014/main" id="{83F6853A-BE75-4D6D-886D-98F60418CA0E}"/>
              </a:ext>
            </a:extLst>
          </p:cNvPr>
          <p:cNvSpPr>
            <a:spLocks noGrp="1"/>
          </p:cNvSpPr>
          <p:nvPr>
            <p:ph type="sldNum" sz="quarter" idx="12"/>
          </p:nvPr>
        </p:nvSpPr>
        <p:spPr/>
        <p:txBody>
          <a:bodyPr/>
          <a:lstStyle/>
          <a:p>
            <a:fld id="{B6F15528-21DE-4FAA-801E-634DDDAF4B2B}" type="slidenum">
              <a:rPr lang="en-US" smtClean="0"/>
              <a:pPr/>
              <a:t>107</a:t>
            </a:fld>
            <a:endParaRPr lang="en-US" dirty="0"/>
          </a:p>
        </p:txBody>
      </p:sp>
      <p:sp>
        <p:nvSpPr>
          <p:cNvPr id="5" name="矩形 4">
            <a:extLst>
              <a:ext uri="{FF2B5EF4-FFF2-40B4-BE49-F238E27FC236}">
                <a16:creationId xmlns:a16="http://schemas.microsoft.com/office/drawing/2014/main" id="{99CB42EC-720F-452A-A2F4-D6EBA89C9A69}"/>
              </a:ext>
            </a:extLst>
          </p:cNvPr>
          <p:cNvSpPr/>
          <p:nvPr/>
        </p:nvSpPr>
        <p:spPr>
          <a:xfrm>
            <a:off x="48230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现代经济周期理论</a:t>
            </a:r>
          </a:p>
        </p:txBody>
      </p:sp>
      <p:grpSp>
        <p:nvGrpSpPr>
          <p:cNvPr id="6" name="组合 5">
            <a:extLst>
              <a:ext uri="{FF2B5EF4-FFF2-40B4-BE49-F238E27FC236}">
                <a16:creationId xmlns:a16="http://schemas.microsoft.com/office/drawing/2014/main" id="{A4FD35D6-D8DE-415C-ACB0-CCBB6427CD75}"/>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263C6694-35A7-4082-B5A4-D90610B56F99}"/>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A7C15CCD-EC79-4468-AED1-AF24D2B15AC6}"/>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0C084A1B-851E-4C19-8CFC-07B53330039D}"/>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DEA83B0E-72DD-4802-9BC6-6ACBB3F05C07}"/>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A2A518F6-A96C-4541-BB28-89EB58AFB5EC}"/>
              </a:ext>
            </a:extLst>
          </p:cNvPr>
          <p:cNvCxnSpPr/>
          <p:nvPr/>
        </p:nvCxnSpPr>
        <p:spPr>
          <a:xfrm>
            <a:off x="0" y="708846"/>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F1C43F29-1D16-45A9-BA4E-C36785D158C7}"/>
              </a:ext>
            </a:extLst>
          </p:cNvPr>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7959195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96652AD-C930-403A-8EBA-D20FDC86D920}"/>
              </a:ext>
            </a:extLst>
          </p:cNvPr>
          <p:cNvSpPr/>
          <p:nvPr/>
        </p:nvSpPr>
        <p:spPr>
          <a:xfrm>
            <a:off x="-1752600" y="3745244"/>
            <a:ext cx="12725400" cy="2380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a:extLst>
              <a:ext uri="{FF2B5EF4-FFF2-40B4-BE49-F238E27FC236}">
                <a16:creationId xmlns:a16="http://schemas.microsoft.com/office/drawing/2014/main" id="{4E6691AF-81F8-4DBE-90FC-076FACBE8C32}"/>
              </a:ext>
            </a:extLst>
          </p:cNvPr>
          <p:cNvSpPr>
            <a:spLocks noGrp="1"/>
          </p:cNvSpPr>
          <p:nvPr>
            <p:ph type="title"/>
          </p:nvPr>
        </p:nvSpPr>
        <p:spPr>
          <a:xfrm>
            <a:off x="457200" y="-114300"/>
            <a:ext cx="8229600" cy="857250"/>
          </a:xfrm>
        </p:spPr>
        <p:txBody>
          <a:bodyPr>
            <a:normAutofit/>
          </a:bodyPr>
          <a:lstStyle/>
          <a:p>
            <a:r>
              <a:rPr lang="zh-CN" altLang="en-US" sz="2400" dirty="0"/>
              <a:t>实际经济周期理论</a:t>
            </a:r>
            <a:endParaRPr lang="en-US" sz="2400" dirty="0"/>
          </a:p>
        </p:txBody>
      </p:sp>
      <p:sp>
        <p:nvSpPr>
          <p:cNvPr id="4" name="Slide Number Placeholder 3">
            <a:extLst>
              <a:ext uri="{FF2B5EF4-FFF2-40B4-BE49-F238E27FC236}">
                <a16:creationId xmlns:a16="http://schemas.microsoft.com/office/drawing/2014/main" id="{E31C5F55-614A-4355-B013-DE48780ED904}"/>
              </a:ext>
            </a:extLst>
          </p:cNvPr>
          <p:cNvSpPr>
            <a:spLocks noGrp="1"/>
          </p:cNvSpPr>
          <p:nvPr>
            <p:ph type="sldNum" sz="quarter" idx="12"/>
          </p:nvPr>
        </p:nvSpPr>
        <p:spPr/>
        <p:txBody>
          <a:bodyPr/>
          <a:lstStyle/>
          <a:p>
            <a:fld id="{B6F15528-21DE-4FAA-801E-634DDDAF4B2B}" type="slidenum">
              <a:rPr lang="en-US" smtClean="0"/>
              <a:pPr/>
              <a:t>108</a:t>
            </a:fld>
            <a:endParaRPr lang="en-US" dirty="0"/>
          </a:p>
        </p:txBody>
      </p:sp>
      <p:pic>
        <p:nvPicPr>
          <p:cNvPr id="5" name="Picture 4">
            <a:extLst>
              <a:ext uri="{FF2B5EF4-FFF2-40B4-BE49-F238E27FC236}">
                <a16:creationId xmlns:a16="http://schemas.microsoft.com/office/drawing/2014/main" id="{6348720D-48FD-4DB6-8856-4C14437458C9}"/>
              </a:ext>
            </a:extLst>
          </p:cNvPr>
          <p:cNvPicPr>
            <a:picLocks noChangeAspect="1"/>
          </p:cNvPicPr>
          <p:nvPr/>
        </p:nvPicPr>
        <p:blipFill>
          <a:blip r:embed="rId2"/>
          <a:stretch>
            <a:fillRect/>
          </a:stretch>
        </p:blipFill>
        <p:spPr>
          <a:xfrm>
            <a:off x="158292" y="561063"/>
            <a:ext cx="3019714" cy="4170372"/>
          </a:xfrm>
          <a:prstGeom prst="rect">
            <a:avLst/>
          </a:prstGeom>
        </p:spPr>
      </p:pic>
      <p:sp>
        <p:nvSpPr>
          <p:cNvPr id="6" name="TextBox 5">
            <a:extLst>
              <a:ext uri="{FF2B5EF4-FFF2-40B4-BE49-F238E27FC236}">
                <a16:creationId xmlns:a16="http://schemas.microsoft.com/office/drawing/2014/main" id="{5866F1EA-70C0-48A9-BD91-9261D12B3610}"/>
              </a:ext>
            </a:extLst>
          </p:cNvPr>
          <p:cNvSpPr txBox="1"/>
          <p:nvPr/>
        </p:nvSpPr>
        <p:spPr>
          <a:xfrm>
            <a:off x="-388155" y="4781549"/>
            <a:ext cx="4419600" cy="307777"/>
          </a:xfrm>
          <a:prstGeom prst="rect">
            <a:avLst/>
          </a:prstGeom>
          <a:noFill/>
        </p:spPr>
        <p:txBody>
          <a:bodyPr wrap="square" rtlCol="0">
            <a:spAutoFit/>
          </a:bodyPr>
          <a:lstStyle/>
          <a:p>
            <a:pPr algn="ctr"/>
            <a:r>
              <a:rPr lang="zh-CN" altLang="en-US" sz="1400" b="1" dirty="0">
                <a:latin typeface="Times New Roman" panose="02020603050405020304" pitchFamily="18" charset="0"/>
                <a:cs typeface="Times New Roman" panose="02020603050405020304" pitchFamily="18" charset="0"/>
              </a:rPr>
              <a:t>图</a:t>
            </a:r>
            <a:r>
              <a:rPr lang="en-US" altLang="zh-CN" sz="1400" b="1" dirty="0">
                <a:latin typeface="Times New Roman" panose="02020603050405020304" pitchFamily="18" charset="0"/>
                <a:cs typeface="Times New Roman" panose="02020603050405020304" pitchFamily="18" charset="0"/>
              </a:rPr>
              <a:t>13-13 </a:t>
            </a:r>
            <a:r>
              <a:rPr lang="zh-CN" altLang="en-US" sz="1400" b="1" dirty="0">
                <a:latin typeface="Times New Roman" panose="02020603050405020304" pitchFamily="18" charset="0"/>
                <a:cs typeface="Times New Roman" panose="02020603050405020304" pitchFamily="18" charset="0"/>
              </a:rPr>
              <a:t>技术冲击引起的产量和就业波动</a:t>
            </a:r>
            <a:endParaRPr lang="en-US" sz="1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A5E9532-3F39-47FE-855C-D196A26E98B0}"/>
                  </a:ext>
                </a:extLst>
              </p:cNvPr>
              <p:cNvSpPr txBox="1"/>
              <p:nvPr/>
            </p:nvSpPr>
            <p:spPr>
              <a:xfrm>
                <a:off x="3290695" y="868635"/>
                <a:ext cx="5813595" cy="4170372"/>
              </a:xfrm>
              <a:prstGeom prst="rect">
                <a:avLst/>
              </a:prstGeom>
              <a:noFill/>
            </p:spPr>
            <p:txBody>
              <a:bodyPr wrap="square" rtlCol="0">
                <a:spAutoFit/>
              </a:bodyPr>
              <a:lstStyle/>
              <a:p>
                <a:pPr marL="285750" indent="-285750">
                  <a:spcBef>
                    <a:spcPts val="600"/>
                  </a:spcBef>
                  <a:buSzPct val="80000"/>
                  <a:buFont typeface="Wingdings" panose="05000000000000000000" pitchFamily="2" charset="2"/>
                  <a:buChar char="l"/>
                </a:pPr>
                <a:r>
                  <a:rPr lang="zh-CN" altLang="en-US" sz="1600" dirty="0">
                    <a:latin typeface="Times New Roman" panose="02020603050405020304" pitchFamily="18" charset="0"/>
                    <a:cs typeface="Times New Roman" panose="02020603050405020304" pitchFamily="18" charset="0"/>
                  </a:rPr>
                  <a:t>总量生产函数</a:t>
                </a:r>
                <a:endParaRPr lang="en-US" altLang="zh-CN" sz="1600" dirty="0">
                  <a:latin typeface="Times New Roman" panose="02020603050405020304" pitchFamily="18" charset="0"/>
                  <a:cs typeface="Times New Roman" panose="02020603050405020304" pitchFamily="18" charset="0"/>
                </a:endParaRPr>
              </a:p>
              <a:p>
                <a:pPr>
                  <a:spcBef>
                    <a:spcPts val="600"/>
                  </a:spcBef>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𝑌</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𝐴𝐹</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𝐾</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𝐿</m:t>
                      </m:r>
                      <m:r>
                        <a:rPr lang="en-US" altLang="zh-CN" sz="1600" b="0" i="1" smtClean="0">
                          <a:latin typeface="Cambria Math" panose="02040503050406030204" pitchFamily="18" charset="0"/>
                        </a:rPr>
                        <m:t>)</m:t>
                      </m:r>
                    </m:oMath>
                  </m:oMathPara>
                </a14:m>
                <a:endParaRPr lang="en-US" altLang="zh-CN" sz="1600" dirty="0">
                  <a:latin typeface="Times New Roman" panose="02020603050405020304" pitchFamily="18" charset="0"/>
                  <a:cs typeface="Times New Roman" panose="02020603050405020304" pitchFamily="18" charset="0"/>
                </a:endParaRPr>
              </a:p>
              <a:p>
                <a:pPr marL="285750" indent="-285750">
                  <a:spcBef>
                    <a:spcPts val="600"/>
                  </a:spcBef>
                  <a:buSzPct val="80000"/>
                  <a:buFont typeface="Wingdings" panose="05000000000000000000" pitchFamily="2" charset="2"/>
                  <a:buChar char="l"/>
                </a:pPr>
                <a:r>
                  <a:rPr lang="zh-CN" altLang="en-US" sz="1600" dirty="0">
                    <a:latin typeface="Times New Roman" panose="02020603050405020304" pitchFamily="18" charset="0"/>
                    <a:cs typeface="Times New Roman" panose="02020603050405020304" pitchFamily="18" charset="0"/>
                  </a:rPr>
                  <a:t>其中，</a:t>
                </a:r>
                <a14:m>
                  <m:oMath xmlns:m="http://schemas.openxmlformats.org/officeDocument/2006/math">
                    <m:r>
                      <a:rPr lang="en-US" altLang="zh-CN" sz="1600" i="1" dirty="0" smtClean="0">
                        <a:latin typeface="Cambria Math" panose="02040503050406030204" pitchFamily="18" charset="0"/>
                      </a:rPr>
                      <m:t>𝑌</m:t>
                    </m:r>
                  </m:oMath>
                </a14:m>
                <a:r>
                  <a:rPr lang="zh-CN" altLang="en-US" sz="1600" dirty="0">
                    <a:latin typeface="Times New Roman" panose="02020603050405020304" pitchFamily="18" charset="0"/>
                    <a:cs typeface="Times New Roman" panose="02020603050405020304" pitchFamily="18" charset="0"/>
                  </a:rPr>
                  <a:t>为实际产出</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收入，</a:t>
                </a:r>
                <a14:m>
                  <m:oMath xmlns:m="http://schemas.openxmlformats.org/officeDocument/2006/math">
                    <m:r>
                      <a:rPr lang="en-US" altLang="zh-CN" sz="1600" i="1" dirty="0" smtClean="0">
                        <a:latin typeface="Cambria Math" panose="02040503050406030204" pitchFamily="18" charset="0"/>
                      </a:rPr>
                      <m:t>𝐴</m:t>
                    </m:r>
                  </m:oMath>
                </a14:m>
                <a:r>
                  <a:rPr lang="zh-CN" altLang="en-US" sz="1600" dirty="0">
                    <a:latin typeface="Times New Roman" panose="02020603050405020304" pitchFamily="18" charset="0"/>
                    <a:cs typeface="Times New Roman" panose="02020603050405020304" pitchFamily="18" charset="0"/>
                  </a:rPr>
                  <a:t>为技术水平状况，</a:t>
                </a:r>
                <a14:m>
                  <m:oMath xmlns:m="http://schemas.openxmlformats.org/officeDocument/2006/math">
                    <m:r>
                      <a:rPr lang="en-US" altLang="zh-CN" sz="1600" i="1" dirty="0" smtClean="0">
                        <a:latin typeface="Cambria Math" panose="02040503050406030204" pitchFamily="18" charset="0"/>
                      </a:rPr>
                      <m:t>𝐾</m:t>
                    </m:r>
                  </m:oMath>
                </a14:m>
                <a:r>
                  <a:rPr lang="zh-CN" altLang="en-US" sz="1600" dirty="0">
                    <a:latin typeface="Times New Roman" panose="02020603050405020304" pitchFamily="18" charset="0"/>
                    <a:cs typeface="Times New Roman" panose="02020603050405020304" pitchFamily="18" charset="0"/>
                  </a:rPr>
                  <a:t>为资本存量，</a:t>
                </a:r>
                <a14:m>
                  <m:oMath xmlns:m="http://schemas.openxmlformats.org/officeDocument/2006/math">
                    <m:r>
                      <a:rPr lang="en-US" altLang="zh-CN" sz="1600" i="1" dirty="0" smtClean="0">
                        <a:latin typeface="Cambria Math" panose="02040503050406030204" pitchFamily="18" charset="0"/>
                      </a:rPr>
                      <m:t>𝐿</m:t>
                    </m:r>
                  </m:oMath>
                </a14:m>
                <a:r>
                  <a:rPr lang="zh-CN" altLang="en-US" sz="1600" dirty="0">
                    <a:latin typeface="Times New Roman" panose="02020603050405020304" pitchFamily="18" charset="0"/>
                    <a:cs typeface="Times New Roman" panose="02020603050405020304" pitchFamily="18" charset="0"/>
                  </a:rPr>
                  <a:t>为劳动投入量</a:t>
                </a:r>
                <a:endParaRPr lang="en-US" altLang="zh-CN" sz="1600" dirty="0">
                  <a:latin typeface="Times New Roman" panose="02020603050405020304" pitchFamily="18" charset="0"/>
                  <a:cs typeface="Times New Roman" panose="02020603050405020304" pitchFamily="18" charset="0"/>
                </a:endParaRPr>
              </a:p>
              <a:p>
                <a:pPr marL="285750" indent="-285750">
                  <a:spcBef>
                    <a:spcPts val="600"/>
                  </a:spcBef>
                  <a:buSzPct val="80000"/>
                  <a:buFont typeface="Wingdings" panose="05000000000000000000" pitchFamily="2" charset="2"/>
                  <a:buChar char="l"/>
                </a:pPr>
                <a:r>
                  <a:rPr lang="zh-CN" altLang="en-US" sz="1600" dirty="0">
                    <a:latin typeface="Times New Roman" panose="02020603050405020304" pitchFamily="18" charset="0"/>
                    <a:cs typeface="Times New Roman" panose="02020603050405020304" pitchFamily="18" charset="0"/>
                  </a:rPr>
                  <a:t>图</a:t>
                </a:r>
                <a:r>
                  <a:rPr lang="en-US" altLang="zh-CN" sz="1600" dirty="0">
                    <a:latin typeface="Times New Roman" panose="02020603050405020304" pitchFamily="18" charset="0"/>
                    <a:cs typeface="Times New Roman" panose="02020603050405020304" pitchFamily="18" charset="0"/>
                  </a:rPr>
                  <a:t>13-13 (a) </a:t>
                </a:r>
                <a:r>
                  <a:rPr lang="zh-CN" altLang="en-US" sz="1600" dirty="0">
                    <a:latin typeface="Times New Roman" panose="02020603050405020304" pitchFamily="18" charset="0"/>
                    <a:cs typeface="Times New Roman" panose="02020603050405020304" pitchFamily="18" charset="0"/>
                  </a:rPr>
                  <a:t>描述劳动力市场</a:t>
                </a:r>
                <a:endParaRPr lang="en-US" altLang="zh-CN" sz="1600"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n"/>
                </a:pPr>
                <a:r>
                  <a:rPr lang="zh-CN" altLang="en-US" sz="1400" dirty="0">
                    <a:latin typeface="Times New Roman" panose="02020603050405020304" pitchFamily="18" charset="0"/>
                    <a:cs typeface="Times New Roman" panose="02020603050405020304" pitchFamily="18" charset="0"/>
                  </a:rPr>
                  <a:t>劳动需求曲线来自于企业利润最大化</a:t>
                </a:r>
                <a:endParaRPr lang="en-US" altLang="zh-CN" sz="1400"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n"/>
                </a:pPr>
                <a:r>
                  <a:rPr lang="zh-CN" altLang="en-US" sz="1400" dirty="0">
                    <a:latin typeface="Times New Roman" panose="02020603050405020304" pitchFamily="18" charset="0"/>
                    <a:cs typeface="Times New Roman" panose="02020603050405020304" pitchFamily="18" charset="0"/>
                  </a:rPr>
                  <a:t>劳动供给曲线来自于消费者效应最大化</a:t>
                </a:r>
                <a:endParaRPr lang="en-US" altLang="zh-CN" sz="1400" dirty="0">
                  <a:latin typeface="Times New Roman" panose="02020603050405020304" pitchFamily="18" charset="0"/>
                  <a:cs typeface="Times New Roman" panose="02020603050405020304" pitchFamily="18" charset="0"/>
                </a:endParaRPr>
              </a:p>
              <a:p>
                <a:pPr marL="285750" indent="-285750">
                  <a:spcBef>
                    <a:spcPts val="600"/>
                  </a:spcBef>
                  <a:buSzPct val="80000"/>
                  <a:buFont typeface="Wingdings" panose="05000000000000000000" pitchFamily="2" charset="2"/>
                  <a:buChar char="l"/>
                </a:pPr>
                <a:r>
                  <a:rPr lang="zh-CN" altLang="en-US" sz="1600" dirty="0">
                    <a:latin typeface="Times New Roman" panose="02020603050405020304" pitchFamily="18" charset="0"/>
                    <a:cs typeface="Times New Roman" panose="02020603050405020304" pitchFamily="18" charset="0"/>
                  </a:rPr>
                  <a:t>图</a:t>
                </a:r>
                <a:r>
                  <a:rPr lang="en-US" altLang="zh-CN" sz="1600" dirty="0">
                    <a:latin typeface="Times New Roman" panose="02020603050405020304" pitchFamily="18" charset="0"/>
                    <a:cs typeface="Times New Roman" panose="02020603050405020304" pitchFamily="18" charset="0"/>
                  </a:rPr>
                  <a:t>13-13 (b)</a:t>
                </a:r>
                <a:r>
                  <a:rPr lang="en-IE" altLang="zh-CN" sz="1600" dirty="0">
                    <a:latin typeface="Times New Roman" panose="02020603050405020304" pitchFamily="18" charset="0"/>
                    <a:cs typeface="Times New Roman" panose="02020603050405020304" pitchFamily="18" charset="0"/>
                  </a:rPr>
                  <a:t> </a:t>
                </a:r>
                <a:r>
                  <a:rPr lang="zh-CN" altLang="en-IE" sz="1600" dirty="0">
                    <a:latin typeface="Times New Roman" panose="02020603050405020304" pitchFamily="18" charset="0"/>
                    <a:cs typeface="Times New Roman" panose="02020603050405020304" pitchFamily="18" charset="0"/>
                  </a:rPr>
                  <a:t>描述</a:t>
                </a:r>
                <a:r>
                  <a:rPr lang="zh-CN" altLang="en-US" sz="1600" dirty="0">
                    <a:latin typeface="Times New Roman" panose="02020603050405020304" pitchFamily="18" charset="0"/>
                    <a:cs typeface="Times New Roman" panose="02020603050405020304" pitchFamily="18" charset="0"/>
                  </a:rPr>
                  <a:t>在给定</a:t>
                </a:r>
                <a14:m>
                  <m:oMath xmlns:m="http://schemas.openxmlformats.org/officeDocument/2006/math">
                    <m:r>
                      <a:rPr lang="en-US" altLang="zh-CN" sz="1600" i="1" dirty="0" smtClean="0">
                        <a:latin typeface="Cambria Math" panose="02040503050406030204" pitchFamily="18" charset="0"/>
                        <a:cs typeface="Times New Roman" panose="02020603050405020304" pitchFamily="18" charset="0"/>
                      </a:rPr>
                      <m:t>𝐴</m:t>
                    </m:r>
                  </m:oMath>
                </a14:m>
                <a:r>
                  <a:rPr lang="zh-CN" altLang="en-US" sz="1600" dirty="0">
                    <a:latin typeface="Times New Roman" panose="02020603050405020304" pitchFamily="18" charset="0"/>
                    <a:cs typeface="Times New Roman" panose="02020603050405020304" pitchFamily="18" charset="0"/>
                  </a:rPr>
                  <a:t>和</a:t>
                </a:r>
                <a14:m>
                  <m:oMath xmlns:m="http://schemas.openxmlformats.org/officeDocument/2006/math">
                    <m:r>
                      <a:rPr lang="en-US" altLang="zh-CN" sz="1600" i="1" dirty="0" smtClean="0">
                        <a:latin typeface="Cambria Math" panose="02040503050406030204" pitchFamily="18" charset="0"/>
                        <a:cs typeface="Times New Roman" panose="02020603050405020304" pitchFamily="18" charset="0"/>
                      </a:rPr>
                      <m:t>𝐾</m:t>
                    </m:r>
                  </m:oMath>
                </a14:m>
                <a:r>
                  <a:rPr lang="zh-CN" altLang="en-US" sz="1600" dirty="0">
                    <a:latin typeface="Times New Roman" panose="02020603050405020304" pitchFamily="18" charset="0"/>
                    <a:cs typeface="Times New Roman" panose="02020603050405020304" pitchFamily="18" charset="0"/>
                  </a:rPr>
                  <a:t>的前提下，劳动投入量与产出水平之间的关系</a:t>
                </a:r>
                <a:endParaRPr lang="en-US" altLang="zh-CN" sz="1600" dirty="0">
                  <a:latin typeface="Times New Roman" panose="02020603050405020304" pitchFamily="18" charset="0"/>
                  <a:cs typeface="Times New Roman" panose="02020603050405020304" pitchFamily="18" charset="0"/>
                </a:endParaRPr>
              </a:p>
              <a:p>
                <a:pPr marL="285750" indent="-285750">
                  <a:spcBef>
                    <a:spcPts val="600"/>
                  </a:spcBef>
                  <a:buSzPct val="80000"/>
                  <a:buFont typeface="Wingdings" panose="05000000000000000000" pitchFamily="2" charset="2"/>
                  <a:buChar char="l"/>
                </a:pPr>
                <a:r>
                  <a:rPr lang="zh-CN" altLang="en-US" sz="1600" dirty="0">
                    <a:latin typeface="Times New Roman" panose="02020603050405020304" pitchFamily="18" charset="0"/>
                    <a:cs typeface="Times New Roman" panose="02020603050405020304" pitchFamily="18" charset="0"/>
                  </a:rPr>
                  <a:t>假定出现了一个有利的技术冲击 </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即技术进步，</a:t>
                </a:r>
                <a14:m>
                  <m:oMath xmlns:m="http://schemas.openxmlformats.org/officeDocument/2006/math">
                    <m:r>
                      <a:rPr lang="en-US" altLang="zh-CN" sz="1600" i="1" dirty="0" smtClean="0">
                        <a:latin typeface="Cambria Math" panose="02040503050406030204" pitchFamily="18" charset="0"/>
                        <a:cs typeface="Times New Roman" panose="02020603050405020304" pitchFamily="18" charset="0"/>
                      </a:rPr>
                      <m:t>𝐴</m:t>
                    </m:r>
                  </m:oMath>
                </a14:m>
                <a:r>
                  <a:rPr lang="zh-CN" altLang="en-US" sz="1600" dirty="0">
                    <a:latin typeface="Times New Roman" panose="02020603050405020304" pitchFamily="18" charset="0"/>
                    <a:cs typeface="Times New Roman" panose="02020603050405020304" pitchFamily="18" charset="0"/>
                  </a:rPr>
                  <a:t>上升到</a:t>
                </a:r>
                <a14:m>
                  <m:oMath xmlns:m="http://schemas.openxmlformats.org/officeDocument/2006/math">
                    <m:sSup>
                      <m:sSupPr>
                        <m:ctrlPr>
                          <a:rPr lang="en-US" altLang="zh-CN" sz="1600" b="0" i="1" smtClean="0">
                            <a:latin typeface="Cambria Math" panose="02040503050406030204" pitchFamily="18" charset="0"/>
                            <a:cs typeface="Times New Roman" panose="02020603050405020304" pitchFamily="18" charset="0"/>
                          </a:rPr>
                        </m:ctrlPr>
                      </m:sSupPr>
                      <m:e>
                        <m:r>
                          <a:rPr lang="en-US" altLang="zh-CN" sz="1600" b="0" i="1" smtClean="0">
                            <a:latin typeface="Cambria Math" panose="02040503050406030204" pitchFamily="18" charset="0"/>
                            <a:cs typeface="Times New Roman" panose="02020603050405020304" pitchFamily="18" charset="0"/>
                          </a:rPr>
                          <m:t>𝐴</m:t>
                        </m:r>
                      </m:e>
                      <m:sup>
                        <m:r>
                          <a:rPr lang="en-US" altLang="zh-CN" sz="1600" b="0" i="1" smtClean="0">
                            <a:latin typeface="Cambria Math" panose="02040503050406030204" pitchFamily="18" charset="0"/>
                            <a:cs typeface="Times New Roman" panose="02020603050405020304" pitchFamily="18" charset="0"/>
                          </a:rPr>
                          <m:t>∗</m:t>
                        </m:r>
                      </m:sup>
                    </m:sSup>
                  </m:oMath>
                </a14:m>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，提高劳动的边际产量</a:t>
                </a:r>
                <a:endParaRPr lang="en-US" altLang="zh-CN" sz="1600"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n"/>
                </a:pPr>
                <a:r>
                  <a:rPr lang="zh-CN" altLang="en-US" sz="1400" dirty="0">
                    <a:latin typeface="Times New Roman" panose="02020603050405020304" pitchFamily="18" charset="0"/>
                    <a:cs typeface="Times New Roman" panose="02020603050405020304" pitchFamily="18" charset="0"/>
                  </a:rPr>
                  <a:t>总量生产函数曲线向上平移</a:t>
                </a:r>
                <a:endParaRPr lang="en-US" altLang="zh-CN" sz="1400"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n"/>
                </a:pPr>
                <a:r>
                  <a:rPr lang="zh-CN" altLang="en-US" sz="1400" dirty="0">
                    <a:latin typeface="Times New Roman" panose="02020603050405020304" pitchFamily="18" charset="0"/>
                    <a:cs typeface="Times New Roman" panose="02020603050405020304" pitchFamily="18" charset="0"/>
                  </a:rPr>
                  <a:t>劳动的需求曲线向右平移</a:t>
                </a:r>
                <a:endParaRPr lang="en-US" altLang="zh-CN" sz="1400" dirty="0">
                  <a:latin typeface="Times New Roman" panose="02020603050405020304" pitchFamily="18" charset="0"/>
                  <a:cs typeface="Times New Roman" panose="02020603050405020304" pitchFamily="18" charset="0"/>
                </a:endParaRPr>
              </a:p>
              <a:p>
                <a:pPr marL="742950" lvl="1" indent="-285750">
                  <a:buSzPct val="60000"/>
                  <a:buFont typeface="Wingdings" panose="05000000000000000000" pitchFamily="2" charset="2"/>
                  <a:buChar char="n"/>
                </a:pPr>
                <a:r>
                  <a:rPr lang="zh-CN" altLang="en-US" sz="1400" dirty="0">
                    <a:latin typeface="Times New Roman" panose="02020603050405020304" pitchFamily="18" charset="0"/>
                    <a:cs typeface="Times New Roman" panose="02020603050405020304" pitchFamily="18" charset="0"/>
                  </a:rPr>
                  <a:t>产量从</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𝑌</m:t>
                        </m:r>
                      </m:e>
                      <m:sub>
                        <m:r>
                          <a:rPr lang="en-US" altLang="zh-CN" sz="1400" b="0" i="1" smtClean="0">
                            <a:latin typeface="Cambria Math" panose="02040503050406030204" pitchFamily="18" charset="0"/>
                            <a:cs typeface="Times New Roman" panose="02020603050405020304" pitchFamily="18" charset="0"/>
                          </a:rPr>
                          <m:t>0</m:t>
                        </m:r>
                      </m:sub>
                    </m:sSub>
                  </m:oMath>
                </a14:m>
                <a:r>
                  <a:rPr lang="zh-CN" altLang="en-US" sz="1400" dirty="0">
                    <a:latin typeface="Times New Roman" panose="02020603050405020304" pitchFamily="18" charset="0"/>
                    <a:cs typeface="Times New Roman" panose="02020603050405020304" pitchFamily="18" charset="0"/>
                  </a:rPr>
                  <a:t>提高到</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𝑌</m:t>
                        </m:r>
                      </m:e>
                      <m:sub>
                        <m:r>
                          <a:rPr lang="en-US" altLang="zh-CN" sz="1400" b="0" i="1" smtClean="0">
                            <a:latin typeface="Cambria Math" panose="02040503050406030204" pitchFamily="18" charset="0"/>
                            <a:cs typeface="Times New Roman" panose="02020603050405020304" pitchFamily="18" charset="0"/>
                          </a:rPr>
                          <m:t>2</m:t>
                        </m:r>
                      </m:sub>
                    </m:sSub>
                  </m:oMath>
                </a14:m>
                <a:endParaRPr lang="en-US" altLang="zh-CN" sz="1400" dirty="0">
                  <a:latin typeface="Times New Roman" panose="02020603050405020304" pitchFamily="18" charset="0"/>
                  <a:cs typeface="Times New Roman" panose="02020603050405020304" pitchFamily="18" charset="0"/>
                </a:endParaRPr>
              </a:p>
              <a:p>
                <a:pPr marL="285750" indent="-285750">
                  <a:spcBef>
                    <a:spcPts val="600"/>
                  </a:spcBef>
                  <a:buSzPct val="80000"/>
                  <a:buFont typeface="Wingdings" panose="05000000000000000000" pitchFamily="2" charset="2"/>
                  <a:buChar char="l"/>
                </a:pPr>
                <a:r>
                  <a:rPr lang="zh-CN" altLang="en-US" sz="1600" dirty="0">
                    <a:latin typeface="Times New Roman" panose="02020603050405020304" pitchFamily="18" charset="0"/>
                    <a:cs typeface="Times New Roman" panose="02020603050405020304" pitchFamily="18" charset="0"/>
                  </a:rPr>
                  <a:t>如果劳动供给相对缺乏弹性，技术冲击带来就业的较小变化</a:t>
                </a:r>
                <a:endParaRPr lang="en-US" altLang="zh-CN" sz="1600"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8A5E9532-3F39-47FE-855C-D196A26E98B0}"/>
                  </a:ext>
                </a:extLst>
              </p:cNvPr>
              <p:cNvSpPr txBox="1">
                <a:spLocks noRot="1" noChangeAspect="1" noMove="1" noResize="1" noEditPoints="1" noAdjustHandles="1" noChangeArrowheads="1" noChangeShapeType="1" noTextEdit="1"/>
              </p:cNvSpPr>
              <p:nvPr/>
            </p:nvSpPr>
            <p:spPr>
              <a:xfrm>
                <a:off x="3290695" y="868635"/>
                <a:ext cx="5813595" cy="4170372"/>
              </a:xfrm>
              <a:prstGeom prst="rect">
                <a:avLst/>
              </a:prstGeom>
              <a:blipFill>
                <a:blip r:embed="rId3"/>
                <a:stretch>
                  <a:fillRect l="-105" t="-584" r="-4092"/>
                </a:stretch>
              </a:blipFill>
            </p:spPr>
            <p:txBody>
              <a:bodyPr/>
              <a:lstStyle/>
              <a:p>
                <a:r>
                  <a:rPr lang="en-US">
                    <a:noFill/>
                  </a:rPr>
                  <a:t> </a:t>
                </a:r>
              </a:p>
            </p:txBody>
          </p:sp>
        </mc:Fallback>
      </mc:AlternateContent>
    </p:spTree>
    <p:extLst>
      <p:ext uri="{BB962C8B-B14F-4D97-AF65-F5344CB8AC3E}">
        <p14:creationId xmlns:p14="http://schemas.microsoft.com/office/powerpoint/2010/main" val="396564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fade">
                                      <p:cBhvr>
                                        <p:cTn id="12" dur="500"/>
                                        <p:tgtEl>
                                          <p:spTgt spid="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animEffect transition="in" filter="fade">
                                      <p:cBhvr>
                                        <p:cTn id="17" dur="500"/>
                                        <p:tgtEl>
                                          <p:spTgt spid="7">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animEffect transition="in" filter="fade">
                                      <p:cBhvr>
                                        <p:cTn id="27" dur="500"/>
                                        <p:tgtEl>
                                          <p:spTgt spid="7">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8" end="8"/>
                                            </p:txEl>
                                          </p:spTgt>
                                        </p:tgtEl>
                                        <p:attrNameLst>
                                          <p:attrName>style.visibility</p:attrName>
                                        </p:attrNameLst>
                                      </p:cBhvr>
                                      <p:to>
                                        <p:strVal val="visible"/>
                                      </p:to>
                                    </p:set>
                                    <p:animEffect transition="in" filter="fade">
                                      <p:cBhvr>
                                        <p:cTn id="32" dur="500"/>
                                        <p:tgtEl>
                                          <p:spTgt spid="7">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9" end="9"/>
                                            </p:txEl>
                                          </p:spTgt>
                                        </p:tgtEl>
                                        <p:attrNameLst>
                                          <p:attrName>style.visibility</p:attrName>
                                        </p:attrNameLst>
                                      </p:cBhvr>
                                      <p:to>
                                        <p:strVal val="visible"/>
                                      </p:to>
                                    </p:set>
                                    <p:animEffect transition="in" filter="fade">
                                      <p:cBhvr>
                                        <p:cTn id="37" dur="500"/>
                                        <p:tgtEl>
                                          <p:spTgt spid="7">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10" end="10"/>
                                            </p:txEl>
                                          </p:spTgt>
                                        </p:tgtEl>
                                        <p:attrNameLst>
                                          <p:attrName>style.visibility</p:attrName>
                                        </p:attrNameLst>
                                      </p:cBhvr>
                                      <p:to>
                                        <p:strVal val="visible"/>
                                      </p:to>
                                    </p:set>
                                    <p:animEffect transition="in" filter="fade">
                                      <p:cBhvr>
                                        <p:cTn id="42" dur="500"/>
                                        <p:tgtEl>
                                          <p:spTgt spid="7">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animEffect transition="in" filter="fade">
                                      <p:cBhvr>
                                        <p:cTn id="47"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latin typeface="+mn-ea"/>
              </a:rPr>
              <a:pPr/>
              <a:t>109</a:t>
            </a:fld>
            <a:endParaRPr lang="en-US" dirty="0">
              <a:latin typeface="+mn-ea"/>
            </a:endParaRPr>
          </a:p>
        </p:txBody>
      </p:sp>
      <p:sp>
        <p:nvSpPr>
          <p:cNvPr id="6" name="Rectangle 5"/>
          <p:cNvSpPr/>
          <p:nvPr>
            <p:custDataLst>
              <p:tags r:id="rId2"/>
            </p:custDataLst>
          </p:nvPr>
        </p:nvSpPr>
        <p:spPr>
          <a:xfrm>
            <a:off x="914400" y="321469"/>
            <a:ext cx="7315200" cy="1607344"/>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dirty="0">
                <a:solidFill>
                  <a:srgbClr val="000000"/>
                </a:solidFill>
                <a:latin typeface="+mn-ea"/>
                <a:sym typeface="Microsoft Yahei"/>
              </a:rPr>
              <a:t>经济周期的四个阶段依次是（）。</a:t>
            </a:r>
            <a:endParaRPr lang="en-US" sz="2200" dirty="0">
              <a:solidFill>
                <a:srgbClr val="000000"/>
              </a:solidFill>
              <a:latin typeface="+mn-ea"/>
              <a:sym typeface="Microsoft Yahei"/>
            </a:endParaRPr>
          </a:p>
        </p:txBody>
      </p:sp>
      <p:sp>
        <p:nvSpPr>
          <p:cNvPr id="7" name="Rectangle 6"/>
          <p:cNvSpPr/>
          <p:nvPr>
            <p:custDataLst>
              <p:tags r:id="rId3"/>
            </p:custDataLst>
          </p:nvPr>
        </p:nvSpPr>
        <p:spPr>
          <a:xfrm>
            <a:off x="1828800" y="2089547"/>
            <a:ext cx="6400800" cy="48220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dirty="0">
                <a:solidFill>
                  <a:srgbClr val="000000"/>
                </a:solidFill>
                <a:latin typeface="+mn-ea"/>
                <a:sym typeface="Microsoft Yahei"/>
              </a:rPr>
              <a:t>繁荣、衰退、萧条、复苏</a:t>
            </a:r>
            <a:endParaRPr lang="en-US" sz="2200" dirty="0">
              <a:solidFill>
                <a:srgbClr val="000000"/>
              </a:solidFill>
              <a:latin typeface="+mn-ea"/>
              <a:sym typeface="Microsoft Yahei"/>
            </a:endParaRPr>
          </a:p>
        </p:txBody>
      </p:sp>
      <p:sp>
        <p:nvSpPr>
          <p:cNvPr id="8" name="Rectangle 7"/>
          <p:cNvSpPr/>
          <p:nvPr>
            <p:custDataLst>
              <p:tags r:id="rId4"/>
            </p:custDataLst>
          </p:nvPr>
        </p:nvSpPr>
        <p:spPr>
          <a:xfrm>
            <a:off x="1828800" y="2732484"/>
            <a:ext cx="6400800" cy="482204"/>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dirty="0">
                <a:solidFill>
                  <a:srgbClr val="000000"/>
                </a:solidFill>
                <a:latin typeface="+mn-ea"/>
                <a:sym typeface="Microsoft Yahei"/>
              </a:rPr>
              <a:t>衰退、复苏、繁荣、萧条</a:t>
            </a:r>
            <a:endParaRPr lang="en-US" sz="2200" dirty="0">
              <a:solidFill>
                <a:srgbClr val="000000"/>
              </a:solidFill>
              <a:latin typeface="+mn-ea"/>
              <a:sym typeface="Microsoft Yahei"/>
            </a:endParaRPr>
          </a:p>
        </p:txBody>
      </p:sp>
      <p:sp>
        <p:nvSpPr>
          <p:cNvPr id="9" name="Rectangle 8"/>
          <p:cNvSpPr/>
          <p:nvPr>
            <p:custDataLst>
              <p:tags r:id="rId5"/>
            </p:custDataLst>
          </p:nvPr>
        </p:nvSpPr>
        <p:spPr>
          <a:xfrm>
            <a:off x="1828800" y="3375422"/>
            <a:ext cx="6400800" cy="48220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dirty="0">
                <a:solidFill>
                  <a:srgbClr val="000000"/>
                </a:solidFill>
                <a:latin typeface="+mn-ea"/>
                <a:sym typeface="Microsoft Yahei"/>
              </a:rPr>
              <a:t>萧条、衰退、复苏、繁荣</a:t>
            </a:r>
            <a:endParaRPr lang="en-US" sz="2200" dirty="0">
              <a:solidFill>
                <a:srgbClr val="000000"/>
              </a:solidFill>
              <a:latin typeface="+mn-ea"/>
              <a:sym typeface="Microsoft Yahei"/>
            </a:endParaRPr>
          </a:p>
        </p:txBody>
      </p:sp>
      <p:sp>
        <p:nvSpPr>
          <p:cNvPr id="10" name="Rectangle 9"/>
          <p:cNvSpPr/>
          <p:nvPr>
            <p:custDataLst>
              <p:tags r:id="rId6"/>
            </p:custDataLst>
          </p:nvPr>
        </p:nvSpPr>
        <p:spPr>
          <a:xfrm>
            <a:off x="1828800" y="4018359"/>
            <a:ext cx="6400800" cy="482204"/>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dirty="0">
                <a:solidFill>
                  <a:srgbClr val="000000"/>
                </a:solidFill>
                <a:latin typeface="+mn-ea"/>
                <a:sym typeface="Microsoft Yahei"/>
              </a:rPr>
              <a:t>繁荣、萧条、衰退、复苏</a:t>
            </a:r>
            <a:endParaRPr lang="en-US" sz="2200" dirty="0">
              <a:solidFill>
                <a:srgbClr val="000000"/>
              </a:solidFill>
              <a:latin typeface="+mn-ea"/>
              <a:sym typeface="Microsoft Yahei"/>
            </a:endParaRPr>
          </a:p>
        </p:txBody>
      </p:sp>
      <p:sp>
        <p:nvSpPr>
          <p:cNvPr id="11" name="Oval 10"/>
          <p:cNvSpPr>
            <a:spLocks noChangeAspect="1"/>
          </p:cNvSpPr>
          <p:nvPr>
            <p:custDataLst>
              <p:tags r:id="rId7"/>
            </p:custDataLst>
          </p:nvPr>
        </p:nvSpPr>
        <p:spPr>
          <a:xfrm>
            <a:off x="1178719" y="2137767"/>
            <a:ext cx="385762" cy="385763"/>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a:solidFill>
                  <a:srgbClr val="FFFFFF"/>
                </a:solidFill>
                <a:latin typeface="+mn-ea"/>
                <a:sym typeface="Microsoft Yahei"/>
              </a:rPr>
              <a:t>A</a:t>
            </a:r>
          </a:p>
        </p:txBody>
      </p:sp>
      <p:sp>
        <p:nvSpPr>
          <p:cNvPr id="12" name="Oval 11"/>
          <p:cNvSpPr>
            <a:spLocks noChangeAspect="1"/>
          </p:cNvSpPr>
          <p:nvPr>
            <p:custDataLst>
              <p:tags r:id="rId8"/>
            </p:custDataLst>
          </p:nvPr>
        </p:nvSpPr>
        <p:spPr>
          <a:xfrm>
            <a:off x="1178719" y="2780705"/>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a:solidFill>
                  <a:srgbClr val="FFFFFF"/>
                </a:solidFill>
                <a:latin typeface="+mn-ea"/>
                <a:sym typeface="Microsoft Yahei"/>
              </a:rPr>
              <a:t>B</a:t>
            </a:r>
          </a:p>
        </p:txBody>
      </p:sp>
      <p:sp>
        <p:nvSpPr>
          <p:cNvPr id="13" name="Oval 12"/>
          <p:cNvSpPr>
            <a:spLocks noChangeAspect="1"/>
          </p:cNvSpPr>
          <p:nvPr>
            <p:custDataLst>
              <p:tags r:id="rId9"/>
            </p:custDataLst>
          </p:nvPr>
        </p:nvSpPr>
        <p:spPr>
          <a:xfrm>
            <a:off x="1178719" y="3423642"/>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a:solidFill>
                  <a:srgbClr val="FFFFFF"/>
                </a:solidFill>
                <a:latin typeface="+mn-ea"/>
                <a:sym typeface="Microsoft Yahei"/>
              </a:rPr>
              <a:t>C</a:t>
            </a:r>
          </a:p>
        </p:txBody>
      </p:sp>
      <p:sp>
        <p:nvSpPr>
          <p:cNvPr id="14" name="Oval 13"/>
          <p:cNvSpPr>
            <a:spLocks noChangeAspect="1"/>
          </p:cNvSpPr>
          <p:nvPr>
            <p:custDataLst>
              <p:tags r:id="rId10"/>
            </p:custDataLst>
          </p:nvPr>
        </p:nvSpPr>
        <p:spPr>
          <a:xfrm>
            <a:off x="1178719" y="4066580"/>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a:solidFill>
                  <a:srgbClr val="FFFFFF"/>
                </a:solidFill>
                <a:latin typeface="+mn-ea"/>
                <a:sym typeface="Microsoft Yahei"/>
              </a:rPr>
              <a:t>D</a:t>
            </a:r>
          </a:p>
        </p:txBody>
      </p:sp>
      <p:sp>
        <p:nvSpPr>
          <p:cNvPr id="15" name="Rounded Rectangle 14"/>
          <p:cNvSpPr/>
          <p:nvPr>
            <p:custDataLst>
              <p:tags r:id="rId11"/>
            </p:custDataLst>
          </p:nvPr>
        </p:nvSpPr>
        <p:spPr>
          <a:xfrm>
            <a:off x="6686550" y="4661297"/>
            <a:ext cx="1157288" cy="30861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n-ea"/>
                <a:sym typeface="Microsoft Yahei"/>
              </a:rPr>
              <a:t>提交</a:t>
            </a:r>
            <a:endParaRPr lang="en-US" sz="1600">
              <a:solidFill>
                <a:srgbClr val="FFFFFF"/>
              </a:solidFill>
              <a:latin typeface="+mn-ea"/>
              <a:sym typeface="Microsoft Yahei"/>
            </a:endParaRPr>
          </a:p>
        </p:txBody>
      </p:sp>
      <p:grpSp>
        <p:nvGrpSpPr>
          <p:cNvPr id="20" name="Group 19"/>
          <p:cNvGrpSpPr/>
          <p:nvPr>
            <p:custDataLst>
              <p:tags r:id="rId12"/>
            </p:custDataLst>
          </p:nvPr>
        </p:nvGrpSpPr>
        <p:grpSpPr>
          <a:xfrm>
            <a:off x="0" y="0"/>
            <a:ext cx="9144000" cy="635000"/>
            <a:chOff x="0" y="0"/>
            <a:chExt cx="9144000" cy="635000"/>
          </a:xfrm>
        </p:grpSpPr>
        <p:sp>
          <p:nvSpPr>
            <p:cNvPr id="16"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17"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18" name="TypeText"/>
            <p:cNvSpPr/>
            <p:nvPr>
              <p:custDataLst>
                <p:tags r:id="rId16"/>
              </p:custDataLst>
            </p:nvPr>
          </p:nvSpPr>
          <p:spPr>
            <a:xfrm>
              <a:off x="254000" y="0"/>
              <a:ext cx="1905000" cy="635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zh-CN" altLang="en-US" sz="2600">
                  <a:solidFill>
                    <a:srgbClr val="000000"/>
                  </a:solidFill>
                  <a:latin typeface="+mn-ea"/>
                  <a:sym typeface="Microsoft Yahei"/>
                </a:rPr>
                <a:t>单选题</a:t>
              </a:r>
              <a:endParaRPr lang="en-US" sz="2600">
                <a:solidFill>
                  <a:srgbClr val="000000"/>
                </a:solidFill>
                <a:latin typeface="+mn-ea"/>
                <a:sym typeface="Microsoft Yahei"/>
              </a:endParaRPr>
            </a:p>
          </p:txBody>
        </p:sp>
        <p:sp>
          <p:nvSpPr>
            <p:cNvPr id="19" name="TipText"/>
            <p:cNvSpPr/>
            <p:nvPr>
              <p:custDataLst>
                <p:tags r:id="rId17"/>
              </p:custDataLst>
            </p:nvPr>
          </p:nvSpPr>
          <p:spPr>
            <a:xfrm>
              <a:off x="1519555" y="109220"/>
              <a:ext cx="2286000" cy="508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altLang="zh-CN" sz="2000">
                  <a:solidFill>
                    <a:srgbClr val="808080"/>
                  </a:solidFill>
                  <a:latin typeface="+mn-ea"/>
                  <a:sym typeface="Microsoft Yahei"/>
                </a:rPr>
                <a:t>1</a:t>
              </a:r>
              <a:r>
                <a:rPr lang="zh-CN" altLang="en-US" sz="2000">
                  <a:solidFill>
                    <a:srgbClr val="808080"/>
                  </a:solidFill>
                  <a:latin typeface="+mn-ea"/>
                  <a:sym typeface="Microsoft Yahei"/>
                </a:rPr>
                <a:t>分</a:t>
              </a:r>
              <a:endParaRPr lang="en-US" sz="2000">
                <a:solidFill>
                  <a:srgbClr val="808080"/>
                </a:solidFill>
                <a:latin typeface="+mn-ea"/>
                <a:sym typeface="Microsoft Yahei"/>
              </a:endParaRPr>
            </a:p>
          </p:txBody>
        </p:sp>
      </p:grpSp>
      <p:pic>
        <p:nvPicPr>
          <p:cNvPr id="5" name="Picture 4"/>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618395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6357" y="915136"/>
            <a:ext cx="8229600" cy="3394472"/>
          </a:xfrm>
        </p:spPr>
        <p:txBody>
          <a:bodyPr/>
          <a:lstStyle/>
          <a:p>
            <a:pPr marL="457200" indent="-457200">
              <a:lnSpc>
                <a:spcPct val="120000"/>
              </a:lnSpc>
              <a:buFont typeface="+mj-lt"/>
              <a:buAutoNum type="arabicPeriod" startAt="2"/>
            </a:pPr>
            <a:r>
              <a:rPr lang="zh-CN" altLang="en-US" dirty="0">
                <a:ea typeface="宋体" panose="02010600030101010101" pitchFamily="2" charset="-122"/>
              </a:rPr>
              <a:t>隐含合同论</a:t>
            </a:r>
            <a:endParaRPr lang="en-US" altLang="zh-CN"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这种理论认为，除正式合同外，雇主与雇员之间可能达成工资率相对固定、不随经济波动调整的默契</a:t>
            </a:r>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这种默契被称为</a:t>
            </a:r>
            <a:r>
              <a:rPr lang="zh-CN" altLang="en-US" sz="1800" b="1" dirty="0">
                <a:solidFill>
                  <a:srgbClr val="0070C0"/>
                </a:solidFill>
                <a:ea typeface="宋体" panose="02010600030101010101" pitchFamily="2" charset="-122"/>
              </a:rPr>
              <a:t>隐含合同</a:t>
            </a:r>
            <a:r>
              <a:rPr lang="zh-CN" altLang="en-US" sz="1800" dirty="0">
                <a:ea typeface="宋体" panose="02010600030101010101" pitchFamily="2" charset="-122"/>
              </a:rPr>
              <a:t>，它有别于正式合同</a:t>
            </a:r>
            <a:endParaRPr lang="en-US" altLang="zh-CN" sz="18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雇员一般回避风险，愿意为一个可支付稳定工资的企业工作</a:t>
            </a:r>
            <a:endParaRPr lang="en-US" altLang="zh-CN" sz="16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隐含合同意味着工资率将不随劳动力市场供求的波动而变化</a:t>
            </a:r>
            <a:endParaRPr lang="en-US" altLang="zh-CN" sz="1600" dirty="0">
              <a:ea typeface="宋体" panose="02010600030101010101" pitchFamily="2" charset="-122"/>
            </a:endParaRPr>
          </a:p>
          <a:p>
            <a:pPr lvl="2">
              <a:lnSpc>
                <a:spcPct val="120000"/>
              </a:lnSpc>
            </a:pPr>
            <a:r>
              <a:rPr lang="zh-CN" altLang="en-US" sz="1400" dirty="0">
                <a:ea typeface="宋体" panose="02010600030101010101" pitchFamily="2" charset="-122"/>
              </a:rPr>
              <a:t>在经济不景气时，企业可能支付给雇员高于市场一般水平的工资</a:t>
            </a:r>
            <a:endParaRPr lang="en-US" altLang="zh-CN" sz="1400" dirty="0">
              <a:ea typeface="宋体" panose="02010600030101010101" pitchFamily="2" charset="-122"/>
            </a:endParaRPr>
          </a:p>
          <a:p>
            <a:pPr lvl="2">
              <a:lnSpc>
                <a:spcPct val="120000"/>
              </a:lnSpc>
            </a:pPr>
            <a:r>
              <a:rPr lang="zh-CN" altLang="en-US" sz="1400" dirty="0">
                <a:ea typeface="宋体" panose="02010600030101010101" pitchFamily="2" charset="-122"/>
              </a:rPr>
              <a:t>作为回报，在经济高涨时，雇员也只能留在该企业，接受低于其他企业的工资率</a:t>
            </a:r>
            <a:endParaRPr lang="en-US" altLang="zh-CN" sz="1400" dirty="0">
              <a:ea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dirty="0"/>
          </a:p>
        </p:txBody>
      </p:sp>
      <p:sp>
        <p:nvSpPr>
          <p:cNvPr id="5" name="矩形 4">
            <a:extLst>
              <a:ext uri="{FF2B5EF4-FFF2-40B4-BE49-F238E27FC236}">
                <a16:creationId xmlns:a16="http://schemas.microsoft.com/office/drawing/2014/main" id="{64D77EF6-A194-4538-8B53-38D0EF567AC7}"/>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新凯恩斯主义经济学对失业原因的解释</a:t>
            </a:r>
          </a:p>
        </p:txBody>
      </p:sp>
      <p:grpSp>
        <p:nvGrpSpPr>
          <p:cNvPr id="6" name="组合 5">
            <a:extLst>
              <a:ext uri="{FF2B5EF4-FFF2-40B4-BE49-F238E27FC236}">
                <a16:creationId xmlns:a16="http://schemas.microsoft.com/office/drawing/2014/main" id="{25B89863-0EFF-42C3-B58B-9492C5F19688}"/>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C0D47871-7FA9-48A8-9F06-52DFB440400E}"/>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9B29C7E7-A1ED-49DB-9AA9-82BF5E6C92B4}"/>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E704429C-6DE2-48CD-BFB2-32FD6C854A5F}"/>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C7F7D63B-0984-4D2D-B0C2-888067AA03B6}"/>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09499D17-A95F-4565-93D9-B93D5826A29B}"/>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27A13CC2-1A82-40BF-A674-8095842E8852}"/>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3193822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9664" y="915136"/>
            <a:ext cx="8605337" cy="3394472"/>
          </a:xfrm>
        </p:spPr>
        <p:txBody>
          <a:bodyPr/>
          <a:lstStyle/>
          <a:p>
            <a:pPr marL="457200" indent="-457200">
              <a:lnSpc>
                <a:spcPct val="114000"/>
              </a:lnSpc>
              <a:buFont typeface="+mj-lt"/>
              <a:buAutoNum type="arabicPeriod" startAt="3"/>
            </a:pPr>
            <a:r>
              <a:rPr lang="zh-CN" altLang="en-US" sz="2000" dirty="0">
                <a:ea typeface="宋体" panose="02010600030101010101" pitchFamily="2" charset="-122"/>
              </a:rPr>
              <a:t>“局内人</a:t>
            </a:r>
            <a:r>
              <a:rPr lang="en-US" altLang="zh-CN" sz="2000" dirty="0">
                <a:ea typeface="宋体" panose="02010600030101010101" pitchFamily="2" charset="-122"/>
              </a:rPr>
              <a:t>-</a:t>
            </a:r>
            <a:r>
              <a:rPr lang="zh-CN" altLang="en-US" sz="2000" dirty="0">
                <a:ea typeface="宋体" panose="02010600030101010101" pitchFamily="2" charset="-122"/>
              </a:rPr>
              <a:t>局外人”理论</a:t>
            </a:r>
            <a:endParaRPr lang="en-US" altLang="zh-CN" sz="2000" dirty="0">
              <a:ea typeface="宋体" panose="02010600030101010101" pitchFamily="2" charset="-122"/>
            </a:endParaRPr>
          </a:p>
          <a:p>
            <a:pPr>
              <a:lnSpc>
                <a:spcPct val="114000"/>
              </a:lnSpc>
              <a:buSzPct val="80000"/>
              <a:buFont typeface="Wingdings" panose="05000000000000000000" pitchFamily="2" charset="2"/>
              <a:buChar char="l"/>
            </a:pPr>
            <a:r>
              <a:rPr lang="zh-CN" altLang="en-US" sz="1800" dirty="0">
                <a:ea typeface="宋体" panose="02010600030101010101" pitchFamily="2" charset="-122"/>
              </a:rPr>
              <a:t>所谓局内人是指那些在特定企业工作的人，而局外人是那些想到该企业工作的人</a:t>
            </a:r>
            <a:endParaRPr lang="en-US" altLang="zh-CN" sz="1800" dirty="0">
              <a:ea typeface="宋体" panose="02010600030101010101" pitchFamily="2" charset="-122"/>
            </a:endParaRPr>
          </a:p>
          <a:p>
            <a:pPr>
              <a:lnSpc>
                <a:spcPct val="114000"/>
              </a:lnSpc>
              <a:buSzPct val="80000"/>
              <a:buFont typeface="Wingdings" panose="05000000000000000000" pitchFamily="2" charset="2"/>
              <a:buChar char="l"/>
            </a:pPr>
            <a:r>
              <a:rPr lang="zh-CN" altLang="en-US" sz="1800" dirty="0">
                <a:ea typeface="宋体" panose="02010600030101010101" pitchFamily="2" charset="-122"/>
              </a:rPr>
              <a:t>这种理论认为，每个企业都需要一只受过培训的劳动者队伍，对新雇员（局外人）的培训通常是由在职雇员（局内人）来完成的</a:t>
            </a:r>
            <a:endParaRPr lang="en-US" altLang="zh-CN" sz="1800" dirty="0">
              <a:ea typeface="宋体" panose="02010600030101010101" pitchFamily="2" charset="-122"/>
            </a:endParaRPr>
          </a:p>
          <a:p>
            <a:pPr lvl="1">
              <a:lnSpc>
                <a:spcPct val="114000"/>
              </a:lnSpc>
              <a:buSzPct val="60000"/>
              <a:buFont typeface="Wingdings" panose="05000000000000000000" pitchFamily="2" charset="2"/>
              <a:buChar char="n"/>
            </a:pPr>
            <a:r>
              <a:rPr lang="zh-CN" altLang="en-US" sz="1600" dirty="0">
                <a:ea typeface="宋体" panose="02010600030101010101" pitchFamily="2" charset="-122"/>
              </a:rPr>
              <a:t>老雇员不愿培训新雇员，不希望培训后新雇员工资高过自己</a:t>
            </a:r>
            <a:endParaRPr lang="en-US" altLang="zh-CN" sz="1600" dirty="0">
              <a:ea typeface="宋体" panose="02010600030101010101" pitchFamily="2" charset="-122"/>
            </a:endParaRPr>
          </a:p>
          <a:p>
            <a:pPr lvl="1">
              <a:lnSpc>
                <a:spcPct val="114000"/>
              </a:lnSpc>
              <a:buSzPct val="60000"/>
              <a:buFont typeface="Wingdings" panose="05000000000000000000" pitchFamily="2" charset="2"/>
              <a:buChar char="n"/>
            </a:pPr>
            <a:r>
              <a:rPr lang="zh-CN" altLang="en-US" sz="1600" dirty="0">
                <a:ea typeface="宋体" panose="02010600030101010101" pitchFamily="2" charset="-122"/>
              </a:rPr>
              <a:t>如果向新雇员支付低工资，经培训后可能被出高薪的其他企业挖走</a:t>
            </a:r>
            <a:endParaRPr lang="en-US" altLang="zh-CN" sz="1600" dirty="0">
              <a:ea typeface="宋体" panose="02010600030101010101" pitchFamily="2" charset="-122"/>
            </a:endParaRPr>
          </a:p>
          <a:p>
            <a:pPr lvl="1">
              <a:lnSpc>
                <a:spcPct val="114000"/>
              </a:lnSpc>
              <a:buSzPct val="60000"/>
              <a:buFont typeface="Wingdings" panose="05000000000000000000" pitchFamily="2" charset="2"/>
              <a:buChar char="n"/>
            </a:pPr>
            <a:r>
              <a:rPr lang="zh-CN" altLang="en-US" sz="1600" dirty="0">
                <a:ea typeface="宋体" panose="02010600030101010101" pitchFamily="2" charset="-122"/>
              </a:rPr>
              <a:t>因此企业向新、老雇员支付相同的报酬来解决这一矛盾</a:t>
            </a:r>
            <a:endParaRPr lang="en-US" altLang="zh-CN" sz="1600" dirty="0">
              <a:ea typeface="宋体" panose="02010600030101010101" pitchFamily="2" charset="-122"/>
            </a:endParaRPr>
          </a:p>
          <a:p>
            <a:pPr>
              <a:lnSpc>
                <a:spcPct val="114000"/>
              </a:lnSpc>
              <a:buSzPct val="80000"/>
              <a:buFont typeface="Wingdings" panose="05000000000000000000" pitchFamily="2" charset="2"/>
              <a:buChar char="l"/>
            </a:pPr>
            <a:r>
              <a:rPr lang="zh-CN" altLang="en-US" sz="1800" dirty="0">
                <a:ea typeface="宋体" panose="02010600030101010101" pitchFamily="2" charset="-122"/>
              </a:rPr>
              <a:t>“局内人</a:t>
            </a:r>
            <a:r>
              <a:rPr lang="en-US" altLang="zh-CN" sz="1800" dirty="0">
                <a:ea typeface="宋体" panose="02010600030101010101" pitchFamily="2" charset="-122"/>
              </a:rPr>
              <a:t>-</a:t>
            </a:r>
            <a:r>
              <a:rPr lang="zh-CN" altLang="en-US" sz="1800" dirty="0">
                <a:ea typeface="宋体" panose="02010600030101010101" pitchFamily="2" charset="-122"/>
              </a:rPr>
              <a:t>局外人”理论解释了为什么在较高失业率情形下企业不降低新雇员薪酬的现象</a:t>
            </a:r>
            <a:endParaRPr lang="en-US" sz="1800" dirty="0">
              <a:ea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dirty="0"/>
          </a:p>
        </p:txBody>
      </p:sp>
      <p:sp>
        <p:nvSpPr>
          <p:cNvPr id="5" name="矩形 4">
            <a:extLst>
              <a:ext uri="{FF2B5EF4-FFF2-40B4-BE49-F238E27FC236}">
                <a16:creationId xmlns:a16="http://schemas.microsoft.com/office/drawing/2014/main" id="{AA11E23C-95D0-403C-869D-F215180BDAC6}"/>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新凯恩斯主义经济学对失业原因的解释</a:t>
            </a:r>
          </a:p>
        </p:txBody>
      </p:sp>
      <p:grpSp>
        <p:nvGrpSpPr>
          <p:cNvPr id="6" name="组合 5">
            <a:extLst>
              <a:ext uri="{FF2B5EF4-FFF2-40B4-BE49-F238E27FC236}">
                <a16:creationId xmlns:a16="http://schemas.microsoft.com/office/drawing/2014/main" id="{24FC777C-521A-4B93-A223-369B95B51B4C}"/>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64BD7D19-4E10-4B14-99A3-9723E349F329}"/>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BBC35EAF-CFD3-4C56-A3EA-58D387AC7682}"/>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4D233057-B848-4DD0-A74E-DF6E72834F13}"/>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242C1225-673D-419B-9ACD-087B1749330F}"/>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9D05B387-FC67-4D0B-B989-ADB40B7C4ECF}"/>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5C7BD02-88F0-4D4C-B950-85D8C2E79EB0}"/>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301037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176" y="806846"/>
            <a:ext cx="8536825" cy="3394472"/>
          </a:xfrm>
        </p:spPr>
        <p:txBody>
          <a:bodyPr/>
          <a:lstStyle/>
          <a:p>
            <a:pPr marL="457200" indent="-457200">
              <a:lnSpc>
                <a:spcPct val="114000"/>
              </a:lnSpc>
              <a:buFont typeface="+mj-lt"/>
              <a:buAutoNum type="arabicPeriod" startAt="4"/>
            </a:pPr>
            <a:r>
              <a:rPr lang="zh-CN" altLang="en-US" dirty="0">
                <a:ea typeface="宋体" panose="02010600030101010101" pitchFamily="2" charset="-122"/>
              </a:rPr>
              <a:t>效率工资理论</a:t>
            </a:r>
            <a:endParaRPr lang="en-US" altLang="zh-CN" dirty="0">
              <a:ea typeface="宋体" panose="02010600030101010101" pitchFamily="2" charset="-122"/>
            </a:endParaRPr>
          </a:p>
          <a:p>
            <a:pPr>
              <a:lnSpc>
                <a:spcPct val="114000"/>
              </a:lnSpc>
              <a:buSzPct val="80000"/>
              <a:buFont typeface="Wingdings" panose="05000000000000000000" pitchFamily="2" charset="2"/>
              <a:buChar char="l"/>
            </a:pPr>
            <a:r>
              <a:rPr lang="zh-CN" altLang="en-US" sz="1800" dirty="0">
                <a:ea typeface="宋体" panose="02010600030101010101" pitchFamily="2" charset="-122"/>
              </a:rPr>
              <a:t>效率工资理论认为，在一定限度内，企业通过支付雇员比劳动力市场出清时更高的工资率，可以促使劳动生产率的提高，获得更多的利润</a:t>
            </a:r>
            <a:endParaRPr lang="en-US" altLang="zh-CN" sz="1800" dirty="0">
              <a:ea typeface="宋体" panose="02010600030101010101" pitchFamily="2" charset="-122"/>
            </a:endParaRPr>
          </a:p>
          <a:p>
            <a:pPr lvl="1">
              <a:lnSpc>
                <a:spcPct val="114000"/>
              </a:lnSpc>
              <a:buSzPct val="60000"/>
              <a:buFont typeface="Wingdings" panose="05000000000000000000" pitchFamily="2" charset="2"/>
              <a:buChar char="n"/>
            </a:pPr>
            <a:r>
              <a:rPr lang="zh-CN" altLang="en-US" sz="1600" dirty="0">
                <a:ea typeface="宋体" panose="02010600030101010101" pitchFamily="2" charset="-122"/>
              </a:rPr>
              <a:t>较高的工资率可以保障劳动者队伍的质量</a:t>
            </a:r>
            <a:endParaRPr lang="en-US" altLang="zh-CN" sz="1600" dirty="0">
              <a:ea typeface="宋体" panose="02010600030101010101" pitchFamily="2" charset="-122"/>
            </a:endParaRPr>
          </a:p>
          <a:p>
            <a:pPr lvl="2">
              <a:lnSpc>
                <a:spcPct val="114000"/>
              </a:lnSpc>
            </a:pPr>
            <a:r>
              <a:rPr lang="zh-CN" altLang="en-US" sz="1600" dirty="0">
                <a:ea typeface="宋体" panose="02010600030101010101" pitchFamily="2" charset="-122"/>
              </a:rPr>
              <a:t>若削减工资水平，最有可能离职的往往是最好的雇员</a:t>
            </a:r>
            <a:endParaRPr lang="en-US" altLang="zh-CN" sz="1600" dirty="0">
              <a:ea typeface="宋体" panose="02010600030101010101" pitchFamily="2" charset="-122"/>
            </a:endParaRPr>
          </a:p>
          <a:p>
            <a:pPr lvl="1">
              <a:lnSpc>
                <a:spcPct val="114000"/>
              </a:lnSpc>
              <a:buSzPct val="60000"/>
              <a:buFont typeface="Wingdings" panose="05000000000000000000" pitchFamily="2" charset="2"/>
              <a:buChar char="n"/>
            </a:pPr>
            <a:r>
              <a:rPr lang="zh-CN" altLang="en-US" sz="1600" dirty="0">
                <a:ea typeface="宋体" panose="02010600030101010101" pitchFamily="2" charset="-122"/>
              </a:rPr>
              <a:t>工资率会影响劳动者的努力程度</a:t>
            </a:r>
            <a:endParaRPr lang="en-US" altLang="zh-CN" sz="1600" dirty="0">
              <a:ea typeface="宋体" panose="02010600030101010101" pitchFamily="2" charset="-122"/>
            </a:endParaRPr>
          </a:p>
          <a:p>
            <a:pPr lvl="2">
              <a:lnSpc>
                <a:spcPct val="114000"/>
              </a:lnSpc>
            </a:pPr>
            <a:r>
              <a:rPr lang="zh-CN" altLang="en-US" sz="1600" dirty="0">
                <a:ea typeface="宋体" panose="02010600030101010101" pitchFamily="2" charset="-122"/>
              </a:rPr>
              <a:t>工资构成了雇员偷懒被发现而被解雇的机会成本</a:t>
            </a:r>
            <a:endParaRPr lang="en-US" altLang="zh-CN" sz="1600" dirty="0">
              <a:ea typeface="宋体" panose="02010600030101010101" pitchFamily="2" charset="-122"/>
            </a:endParaRPr>
          </a:p>
          <a:p>
            <a:pPr lvl="1">
              <a:lnSpc>
                <a:spcPct val="114000"/>
              </a:lnSpc>
              <a:buSzPct val="60000"/>
              <a:buFont typeface="Wingdings" panose="05000000000000000000" pitchFamily="2" charset="2"/>
              <a:buChar char="n"/>
            </a:pPr>
            <a:r>
              <a:rPr lang="zh-CN" altLang="en-US" sz="1600" dirty="0">
                <a:ea typeface="宋体" panose="02010600030101010101" pitchFamily="2" charset="-122"/>
              </a:rPr>
              <a:t>工资率影响劳动流动率</a:t>
            </a:r>
            <a:endParaRPr lang="en-US" altLang="zh-CN" sz="1600" dirty="0">
              <a:ea typeface="宋体" panose="02010600030101010101" pitchFamily="2" charset="-122"/>
            </a:endParaRPr>
          </a:p>
          <a:p>
            <a:pPr lvl="2">
              <a:lnSpc>
                <a:spcPct val="114000"/>
              </a:lnSpc>
            </a:pPr>
            <a:r>
              <a:rPr lang="zh-CN" altLang="en-US" sz="1600" dirty="0">
                <a:ea typeface="宋体" panose="02010600030101010101" pitchFamily="2" charset="-122"/>
              </a:rPr>
              <a:t>雇员离职的比率，称为劳动流动率</a:t>
            </a:r>
            <a:endParaRPr lang="en-US" altLang="zh-CN" sz="1600" dirty="0">
              <a:ea typeface="宋体" panose="02010600030101010101" pitchFamily="2" charset="-122"/>
            </a:endParaRPr>
          </a:p>
          <a:p>
            <a:pPr lvl="2">
              <a:lnSpc>
                <a:spcPct val="114000"/>
              </a:lnSpc>
            </a:pPr>
            <a:r>
              <a:rPr lang="zh-CN" altLang="en-US" sz="1600" dirty="0">
                <a:ea typeface="宋体" panose="02010600030101010101" pitchFamily="2" charset="-122"/>
              </a:rPr>
              <a:t>削减工资可以减少劳动成本，但不足以抵消培训费用或雇佣熟练员工的成本增加</a:t>
            </a:r>
            <a:endParaRPr lang="en-US" altLang="zh-CN" sz="1600" dirty="0">
              <a:ea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dirty="0"/>
          </a:p>
        </p:txBody>
      </p:sp>
      <p:sp>
        <p:nvSpPr>
          <p:cNvPr id="5" name="矩形 4">
            <a:extLst>
              <a:ext uri="{FF2B5EF4-FFF2-40B4-BE49-F238E27FC236}">
                <a16:creationId xmlns:a16="http://schemas.microsoft.com/office/drawing/2014/main" id="{1CEA7AD3-8319-4A94-8343-25D77D09A00C}"/>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新凯恩斯主义经济学对失业原因的解释</a:t>
            </a:r>
          </a:p>
        </p:txBody>
      </p:sp>
      <p:grpSp>
        <p:nvGrpSpPr>
          <p:cNvPr id="6" name="组合 5">
            <a:extLst>
              <a:ext uri="{FF2B5EF4-FFF2-40B4-BE49-F238E27FC236}">
                <a16:creationId xmlns:a16="http://schemas.microsoft.com/office/drawing/2014/main" id="{F4883E61-6791-480E-8FE5-17D0F42F4F9B}"/>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D8DB9FEB-CDB0-426B-A0B4-39A1A12E27BB}"/>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B9AF81AB-DBD4-4F64-95BA-9321C290D6FF}"/>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27846282-E5CB-4D7B-8D72-1FD443D0DF5F}"/>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BEBA5906-F014-4A9C-90A6-F605BB922855}"/>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18709063-F5BD-4454-A90A-0EB9608B0C32}"/>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5A608255-37E4-418F-A032-3AAE074BC714}"/>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301037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8337" y="906246"/>
                <a:ext cx="8229600" cy="3394472"/>
              </a:xfrm>
            </p:spPr>
            <p:txBody>
              <a:bodyPr/>
              <a:lstStyle/>
              <a:p>
                <a:pPr>
                  <a:lnSpc>
                    <a:spcPct val="120000"/>
                  </a:lnSpc>
                  <a:buSzPct val="80000"/>
                  <a:buFont typeface="Wingdings" panose="05000000000000000000" pitchFamily="2" charset="2"/>
                  <a:buChar char="l"/>
                </a:pPr>
                <a:r>
                  <a:rPr lang="zh-CN" altLang="en-US" sz="1800" dirty="0">
                    <a:ea typeface="宋体" panose="02010600030101010101" pitchFamily="2" charset="-122"/>
                  </a:rPr>
                  <a:t>现代货币主义的失业理论可以简单归结为“自然失业率”假说</a:t>
                </a:r>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所谓</a:t>
                </a:r>
                <a:r>
                  <a:rPr lang="zh-CN" altLang="en-US" sz="1800" b="1" dirty="0">
                    <a:solidFill>
                      <a:srgbClr val="FF0000"/>
                    </a:solidFill>
                    <a:ea typeface="宋体" panose="02010600030101010101" pitchFamily="2" charset="-122"/>
                  </a:rPr>
                  <a:t>“自然失业率”</a:t>
                </a:r>
                <a:r>
                  <a:rPr lang="zh-CN" altLang="en-US" sz="1800" dirty="0">
                    <a:ea typeface="宋体" panose="02010600030101010101" pitchFamily="2" charset="-122"/>
                  </a:rPr>
                  <a:t>是指在没有货币因素干扰的情况下，劳动力市场和商品市场的自发供求力量发挥作用时应有的、处于均衡状态下的失业率</a:t>
                </a:r>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关于决定自然失业率的一个模型</a:t>
                </a:r>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以</a:t>
                </a:r>
                <a14:m>
                  <m:oMath xmlns:m="http://schemas.openxmlformats.org/officeDocument/2006/math">
                    <m:r>
                      <a:rPr lang="en-US" altLang="zh-CN" sz="1800" i="1" dirty="0" smtClean="0">
                        <a:latin typeface="Cambria Math"/>
                      </a:rPr>
                      <m:t>𝑁</m:t>
                    </m:r>
                  </m:oMath>
                </a14:m>
                <a:r>
                  <a:rPr lang="zh-CN" altLang="en-US" sz="1800" dirty="0">
                    <a:ea typeface="宋体" panose="02010600030101010101" pitchFamily="2" charset="-122"/>
                  </a:rPr>
                  <a:t>代表劳动力，</a:t>
                </a:r>
                <a14:m>
                  <m:oMath xmlns:m="http://schemas.openxmlformats.org/officeDocument/2006/math">
                    <m:r>
                      <a:rPr lang="en-US" altLang="zh-CN" sz="1800" i="1" dirty="0" smtClean="0">
                        <a:latin typeface="Cambria Math"/>
                      </a:rPr>
                      <m:t>𝐸</m:t>
                    </m:r>
                  </m:oMath>
                </a14:m>
                <a:r>
                  <a:rPr lang="zh-CN" altLang="en-US" sz="1800" dirty="0">
                    <a:ea typeface="宋体" panose="02010600030101010101" pitchFamily="2" charset="-122"/>
                  </a:rPr>
                  <a:t>代表就业者人数，</a:t>
                </a:r>
                <a14:m>
                  <m:oMath xmlns:m="http://schemas.openxmlformats.org/officeDocument/2006/math">
                    <m:r>
                      <a:rPr lang="en-US" altLang="zh-CN" sz="1800" i="1" dirty="0" smtClean="0">
                        <a:latin typeface="Cambria Math"/>
                      </a:rPr>
                      <m:t>𝑈</m:t>
                    </m:r>
                  </m:oMath>
                </a14:m>
                <a:r>
                  <a:rPr lang="zh-CN" altLang="en-US" sz="1800" dirty="0">
                    <a:ea typeface="宋体" panose="02010600030101010101" pitchFamily="2" charset="-122"/>
                  </a:rPr>
                  <a:t>代表失业者人数，那么</a:t>
                </a:r>
                <a14:m>
                  <m:oMath xmlns:m="http://schemas.openxmlformats.org/officeDocument/2006/math">
                    <m:r>
                      <a:rPr lang="en-US" altLang="zh-CN" sz="1800" b="0" i="1" smtClean="0">
                        <a:latin typeface="Cambria Math"/>
                      </a:rPr>
                      <m:t>𝑁</m:t>
                    </m:r>
                    <m:r>
                      <a:rPr lang="en-US" altLang="zh-CN" sz="1800" b="0" i="1" smtClean="0">
                        <a:latin typeface="Cambria Math"/>
                      </a:rPr>
                      <m:t>=</m:t>
                    </m:r>
                    <m:r>
                      <a:rPr lang="en-US" altLang="zh-CN" sz="1800" b="0" i="1" smtClean="0">
                        <a:latin typeface="Cambria Math"/>
                      </a:rPr>
                      <m:t>𝐸</m:t>
                    </m:r>
                    <m:r>
                      <a:rPr lang="en-US" altLang="zh-CN" sz="1800" b="0" i="1" smtClean="0">
                        <a:latin typeface="Cambria Math"/>
                      </a:rPr>
                      <m:t>+</m:t>
                    </m:r>
                    <m:r>
                      <a:rPr lang="en-US" altLang="zh-CN" sz="1800" b="0" i="1" smtClean="0">
                        <a:latin typeface="Cambria Math"/>
                      </a:rPr>
                      <m:t>𝑈</m:t>
                    </m:r>
                  </m:oMath>
                </a14:m>
                <a:endParaRPr lang="en-US"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记 </a:t>
                </a:r>
                <a14:m>
                  <m:oMath xmlns:m="http://schemas.openxmlformats.org/officeDocument/2006/math">
                    <m:r>
                      <a:rPr lang="en-US" altLang="zh-CN" sz="1800" b="1" i="1" smtClean="0">
                        <a:solidFill>
                          <a:srgbClr val="0070C0"/>
                        </a:solidFill>
                        <a:latin typeface="Cambria Math"/>
                      </a:rPr>
                      <m:t>𝒍</m:t>
                    </m:r>
                  </m:oMath>
                </a14:m>
                <a:r>
                  <a:rPr lang="zh-CN" altLang="en-US" sz="1800" dirty="0">
                    <a:ea typeface="宋体" panose="02010600030101010101" pitchFamily="2" charset="-122"/>
                  </a:rPr>
                  <a:t> 为离职率 </a:t>
                </a:r>
                <a:r>
                  <a:rPr lang="en-US" altLang="zh-CN" sz="1800" dirty="0">
                    <a:ea typeface="宋体" panose="02010600030101010101" pitchFamily="2" charset="-122"/>
                  </a:rPr>
                  <a:t>(</a:t>
                </a:r>
                <a:r>
                  <a:rPr lang="en-US" altLang="zh-CN" sz="1800" b="1" dirty="0">
                    <a:solidFill>
                      <a:srgbClr val="0070C0"/>
                    </a:solidFill>
                    <a:ea typeface="宋体" panose="02010600030101010101" pitchFamily="2" charset="-122"/>
                  </a:rPr>
                  <a:t>l</a:t>
                </a:r>
                <a:r>
                  <a:rPr lang="en-US" altLang="zh-CN" sz="1800" dirty="0">
                    <a:ea typeface="宋体" panose="02010600030101010101" pitchFamily="2" charset="-122"/>
                  </a:rPr>
                  <a:t>eave jobs)</a:t>
                </a:r>
                <a:r>
                  <a:rPr lang="zh-CN" altLang="en-US" sz="1800" dirty="0">
                    <a:ea typeface="宋体" panose="02010600030101010101" pitchFamily="2" charset="-122"/>
                  </a:rPr>
                  <a:t>，即某一时刻失去自己工作的就业者比例</a:t>
                </a:r>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记 </a:t>
                </a:r>
                <a14:m>
                  <m:oMath xmlns:m="http://schemas.openxmlformats.org/officeDocument/2006/math">
                    <m:r>
                      <a:rPr lang="en-US" altLang="zh-CN" sz="1800" b="1" i="1" dirty="0" smtClean="0">
                        <a:solidFill>
                          <a:srgbClr val="00B050"/>
                        </a:solidFill>
                        <a:latin typeface="Cambria Math"/>
                      </a:rPr>
                      <m:t>𝒇</m:t>
                    </m:r>
                  </m:oMath>
                </a14:m>
                <a:r>
                  <a:rPr lang="zh-CN" altLang="en-US" sz="1800" dirty="0">
                    <a:ea typeface="宋体" panose="02010600030101010101" pitchFamily="2" charset="-122"/>
                  </a:rPr>
                  <a:t> 为就职率 </a:t>
                </a:r>
                <a:r>
                  <a:rPr lang="en-US" altLang="zh-CN" sz="1800" dirty="0">
                    <a:ea typeface="宋体" panose="02010600030101010101" pitchFamily="2" charset="-122"/>
                  </a:rPr>
                  <a:t>(</a:t>
                </a:r>
                <a:r>
                  <a:rPr lang="en-US" altLang="zh-CN" sz="1800" b="1" dirty="0">
                    <a:solidFill>
                      <a:srgbClr val="00B050"/>
                    </a:solidFill>
                    <a:ea typeface="宋体" panose="02010600030101010101" pitchFamily="2" charset="-122"/>
                  </a:rPr>
                  <a:t>f</a:t>
                </a:r>
                <a:r>
                  <a:rPr lang="en-US" altLang="zh-CN" sz="1800" dirty="0">
                    <a:ea typeface="宋体" panose="02010600030101010101" pitchFamily="2" charset="-122"/>
                  </a:rPr>
                  <a:t>ind jobs)</a:t>
                </a:r>
                <a:r>
                  <a:rPr lang="zh-CN" altLang="en-US" sz="1800" dirty="0">
                    <a:ea typeface="宋体" panose="02010600030101010101" pitchFamily="2" charset="-122"/>
                  </a:rPr>
                  <a:t>，即某一时刻找到工作的失业者的比例</a:t>
                </a:r>
                <a:endParaRPr lang="en-US" altLang="zh-CN" sz="1800" dirty="0">
                  <a:ea typeface="宋体" panose="02010600030101010101" pitchFamily="2"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8337" y="906246"/>
                <a:ext cx="8229600" cy="3394472"/>
              </a:xfrm>
              <a:blipFill>
                <a:blip r:embed="rId2"/>
                <a:stretch>
                  <a:fillRect l="-148" t="-71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dirty="0"/>
          </a:p>
        </p:txBody>
      </p:sp>
      <p:sp>
        <p:nvSpPr>
          <p:cNvPr id="5" name="矩形 4">
            <a:extLst>
              <a:ext uri="{FF2B5EF4-FFF2-40B4-BE49-F238E27FC236}">
                <a16:creationId xmlns:a16="http://schemas.microsoft.com/office/drawing/2014/main" id="{48857DA7-880B-4E71-A070-F5CC1050FB8C}"/>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现代货币主义对失业原因的解释</a:t>
            </a:r>
          </a:p>
        </p:txBody>
      </p:sp>
      <p:grpSp>
        <p:nvGrpSpPr>
          <p:cNvPr id="6" name="组合 5">
            <a:extLst>
              <a:ext uri="{FF2B5EF4-FFF2-40B4-BE49-F238E27FC236}">
                <a16:creationId xmlns:a16="http://schemas.microsoft.com/office/drawing/2014/main" id="{A7BC6003-189F-4089-B3CF-EEF1C19F182C}"/>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CE9F839E-57B8-44C9-B480-455D956AF187}"/>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209F2462-7928-4F4D-99D3-76D524BC8072}"/>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B5DB4E5C-14F9-4052-91B5-A6379516AB29}"/>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AB0DB649-0190-4A26-931D-2DBE6BA0F591}"/>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13C2C3A6-E066-4067-AB88-6E946F476584}"/>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37A96E24-53BD-4C03-856D-0372A6F88DBD}"/>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410590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12605"/>
                <a:ext cx="8229600" cy="3394472"/>
              </a:xfrm>
            </p:spPr>
            <p:txBody>
              <a:bodyPr/>
              <a:lstStyle/>
              <a:p>
                <a:pPr>
                  <a:buSzPct val="80000"/>
                  <a:buFont typeface="Wingdings" panose="05000000000000000000" pitchFamily="2" charset="2"/>
                  <a:buChar char="l"/>
                </a:pPr>
                <a:r>
                  <a:rPr lang="zh-CN" altLang="en-US" sz="1800" dirty="0"/>
                  <a:t>由于每时每刻</a:t>
                </a:r>
                <a:endParaRPr lang="en-US" altLang="zh-CN" sz="1800" dirty="0"/>
              </a:p>
              <a:p>
                <a:pPr lvl="1">
                  <a:buSzPct val="60000"/>
                  <a:buFont typeface="Wingdings" panose="05000000000000000000" pitchFamily="2" charset="2"/>
                  <a:buChar char="n"/>
                </a:pPr>
                <a:r>
                  <a:rPr lang="zh-CN" altLang="en-US" sz="1600" dirty="0"/>
                  <a:t>失去工作的人找到工作，人数为 </a:t>
                </a:r>
                <a14:m>
                  <m:oMath xmlns:m="http://schemas.openxmlformats.org/officeDocument/2006/math">
                    <m:r>
                      <a:rPr lang="en-US" altLang="zh-CN" sz="1600" b="0" i="1" smtClean="0">
                        <a:latin typeface="Cambria Math" panose="02040503050406030204" pitchFamily="18" charset="0"/>
                      </a:rPr>
                      <m:t>𝑓𝑈</m:t>
                    </m:r>
                  </m:oMath>
                </a14:m>
                <a:r>
                  <a:rPr lang="zh-CN" altLang="en-US" sz="1600" dirty="0"/>
                  <a:t> </a:t>
                </a:r>
                <a:endParaRPr lang="en-US" altLang="zh-CN" sz="1600" dirty="0"/>
              </a:p>
              <a:p>
                <a:pPr lvl="1">
                  <a:buSzPct val="60000"/>
                  <a:buFont typeface="Wingdings" panose="05000000000000000000" pitchFamily="2" charset="2"/>
                  <a:buChar char="n"/>
                </a:pPr>
                <a:r>
                  <a:rPr lang="zh-CN" altLang="en-US" sz="1600" dirty="0"/>
                  <a:t>拥有工作的人失去工作，人数为 </a:t>
                </a:r>
                <a14:m>
                  <m:oMath xmlns:m="http://schemas.openxmlformats.org/officeDocument/2006/math">
                    <m:r>
                      <a:rPr lang="en-US" altLang="zh-CN" sz="1600" b="0" i="1" smtClean="0">
                        <a:latin typeface="Cambria Math" panose="02040503050406030204" pitchFamily="18" charset="0"/>
                      </a:rPr>
                      <m:t>𝑙𝐸</m:t>
                    </m:r>
                  </m:oMath>
                </a14:m>
                <a:endParaRPr lang="en-US" altLang="zh-CN" sz="1600" dirty="0"/>
              </a:p>
              <a:p>
                <a:pPr>
                  <a:buSzPct val="80000"/>
                  <a:buFont typeface="Wingdings" panose="05000000000000000000" pitchFamily="2" charset="2"/>
                  <a:buChar char="l"/>
                </a:pPr>
                <a:r>
                  <a:rPr lang="zh-CN" altLang="en-US" sz="1800" dirty="0"/>
                  <a:t>如果失业率没有变化，那么找到工作的人数必定等于失去工作的人数</a:t>
                </a:r>
                <a:endParaRPr lang="en-US" altLang="zh-CN" sz="1800" dirty="0"/>
              </a:p>
              <a:p>
                <a:pPr marL="0" indent="0">
                  <a:buNone/>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𝑓𝑈</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𝑙𝐸</m:t>
                      </m:r>
                    </m:oMath>
                  </m:oMathPara>
                </a14:m>
                <a:endParaRPr lang="en-US" altLang="zh-CN" sz="1800" dirty="0"/>
              </a:p>
              <a:p>
                <a:pPr>
                  <a:buSzPct val="80000"/>
                  <a:buFont typeface="Wingdings" panose="05000000000000000000" pitchFamily="2" charset="2"/>
                  <a:buChar char="l"/>
                </a:pPr>
                <a:r>
                  <a:rPr lang="zh-CN" altLang="en-US" sz="1800" dirty="0"/>
                  <a:t>这就是劳动力市场达到稳定状态的条件</a:t>
                </a:r>
                <a:endParaRPr lang="en-US" altLang="zh-CN" sz="1800" dirty="0"/>
              </a:p>
              <a:p>
                <a:pPr>
                  <a:buSzPct val="80000"/>
                  <a:buFont typeface="Wingdings" panose="05000000000000000000" pitchFamily="2" charset="2"/>
                  <a:buChar char="l"/>
                </a:pPr>
                <a:r>
                  <a:rPr lang="zh-CN" altLang="en-US" sz="1800" dirty="0"/>
                  <a:t>又因为 </a:t>
                </a:r>
                <a14:m>
                  <m:oMath xmlns:m="http://schemas.openxmlformats.org/officeDocument/2006/math">
                    <m:r>
                      <a:rPr lang="en-US" altLang="zh-CN" sz="1800" b="0" i="1" smtClean="0">
                        <a:latin typeface="Cambria Math" panose="02040503050406030204" pitchFamily="18" charset="0"/>
                      </a:rPr>
                      <m:t>𝐸</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𝑁</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𝑈</m:t>
                    </m:r>
                  </m:oMath>
                </a14:m>
                <a:r>
                  <a:rPr lang="zh-CN" altLang="en-US" sz="1800" dirty="0"/>
                  <a:t>，上式变为</a:t>
                </a:r>
                <a:r>
                  <a:rPr lang="en-US" altLang="zh-CN" sz="1800" dirty="0"/>
                  <a:t> </a:t>
                </a:r>
                <a14:m>
                  <m:oMath xmlns:m="http://schemas.openxmlformats.org/officeDocument/2006/math">
                    <m:r>
                      <a:rPr lang="en-US" altLang="zh-CN" sz="1800" b="0" i="1" smtClean="0">
                        <a:latin typeface="Cambria Math" panose="02040503050406030204" pitchFamily="18" charset="0"/>
                      </a:rPr>
                      <m:t>𝑓𝑈</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𝑙</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𝑁</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𝑈</m:t>
                    </m:r>
                    <m:r>
                      <a:rPr lang="en-US" altLang="zh-CN" sz="1800" b="0" i="1" smtClean="0">
                        <a:latin typeface="Cambria Math" panose="02040503050406030204" pitchFamily="18" charset="0"/>
                      </a:rPr>
                      <m:t>)</m:t>
                    </m:r>
                  </m:oMath>
                </a14:m>
                <a:endParaRPr lang="en-US" altLang="zh-CN" sz="1800" dirty="0"/>
              </a:p>
              <a:p>
                <a:pPr>
                  <a:buSzPct val="80000"/>
                  <a:buFont typeface="Wingdings" panose="05000000000000000000" pitchFamily="2" charset="2"/>
                  <a:buChar char="l"/>
                </a:pPr>
                <a:r>
                  <a:rPr lang="zh-CN" altLang="en-US" sz="1800" dirty="0"/>
                  <a:t>解得自然失业率为</a:t>
                </a:r>
                <a:endParaRPr lang="en-US" altLang="zh-CN" sz="1800" dirty="0"/>
              </a:p>
              <a:p>
                <a:pPr marL="0" indent="0">
                  <a:buNone/>
                </a:pPr>
                <a14:m>
                  <m:oMathPara xmlns:m="http://schemas.openxmlformats.org/officeDocument/2006/math">
                    <m:oMathParaPr>
                      <m:jc m:val="centerGroup"/>
                    </m:oMathParaPr>
                    <m:oMath xmlns:m="http://schemas.openxmlformats.org/officeDocument/2006/math">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𝑈</m:t>
                          </m:r>
                        </m:num>
                        <m:den>
                          <m:r>
                            <a:rPr lang="en-US" altLang="zh-CN" sz="1800" b="0" i="1" smtClean="0">
                              <a:latin typeface="Cambria Math" panose="02040503050406030204" pitchFamily="18" charset="0"/>
                            </a:rPr>
                            <m:t>𝑁</m:t>
                          </m:r>
                        </m:den>
                      </m:f>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𝑙</m:t>
                          </m:r>
                        </m:num>
                        <m:den>
                          <m:r>
                            <a:rPr lang="en-US" altLang="zh-CN" sz="1800" b="0" i="1" smtClean="0">
                              <a:latin typeface="Cambria Math" panose="02040503050406030204" pitchFamily="18" charset="0"/>
                            </a:rPr>
                            <m:t>𝑙</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𝑓</m:t>
                          </m:r>
                        </m:den>
                      </m:f>
                    </m:oMath>
                  </m:oMathPara>
                </a14:m>
                <a:endParaRPr lang="en-US" altLang="zh-CN"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12605"/>
                <a:ext cx="8229600" cy="3394472"/>
              </a:xfrm>
              <a:blipFill>
                <a:blip r:embed="rId2"/>
                <a:stretch>
                  <a:fillRect l="-148" t="-125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dirty="0"/>
          </a:p>
        </p:txBody>
      </p:sp>
      <p:sp>
        <p:nvSpPr>
          <p:cNvPr id="5" name="矩形 4">
            <a:extLst>
              <a:ext uri="{FF2B5EF4-FFF2-40B4-BE49-F238E27FC236}">
                <a16:creationId xmlns:a16="http://schemas.microsoft.com/office/drawing/2014/main" id="{133DF8F0-5544-4E62-92A1-4D4A67BCED79}"/>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现代货币主义对失业原因的解释</a:t>
            </a:r>
          </a:p>
        </p:txBody>
      </p:sp>
      <p:grpSp>
        <p:nvGrpSpPr>
          <p:cNvPr id="6" name="组合 5">
            <a:extLst>
              <a:ext uri="{FF2B5EF4-FFF2-40B4-BE49-F238E27FC236}">
                <a16:creationId xmlns:a16="http://schemas.microsoft.com/office/drawing/2014/main" id="{B987E6F6-C2EE-4D20-8A3F-892B304877DF}"/>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9DD6C51A-74E2-44D5-8557-A2CD10B6940D}"/>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7CBD04F2-1CEF-47A4-B6F5-7C4337DE448A}"/>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18A36183-FA8A-4DF0-8055-8335A223B997}"/>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17A1A93A-D304-41C1-A76D-C117A571F860}"/>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5715377E-D2F6-4076-9FF4-4D179F6FF697}"/>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C9935CED-B7E0-43BA-A65D-C56904B146BB}"/>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76664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CD47A3-93DB-4ABA-8C52-8B59641B9C78}"/>
                  </a:ext>
                </a:extLst>
              </p:cNvPr>
              <p:cNvSpPr>
                <a:spLocks noGrp="1"/>
              </p:cNvSpPr>
              <p:nvPr>
                <p:ph idx="1"/>
              </p:nvPr>
            </p:nvSpPr>
            <p:spPr>
              <a:xfrm>
                <a:off x="342257" y="944487"/>
                <a:ext cx="8229600" cy="3394472"/>
              </a:xfrm>
            </p:spPr>
            <p:txBody>
              <a:bodyPr/>
              <a:lstStyle/>
              <a:p>
                <a:pPr>
                  <a:lnSpc>
                    <a:spcPct val="120000"/>
                  </a:lnSpc>
                  <a:buSzPct val="80000"/>
                  <a:buFont typeface="Wingdings" panose="05000000000000000000" pitchFamily="2" charset="2"/>
                  <a:buChar char="l"/>
                </a:pPr>
                <a:r>
                  <a:rPr lang="zh-CN" altLang="en-US" sz="1800" dirty="0">
                    <a:ea typeface="宋体" panose="02010600030101010101" pitchFamily="2" charset="-122"/>
                  </a:rPr>
                  <a:t>用下面的两个数字例子说明结论：不管每个时刻的失业率高于或者低于自然失业率，失业率总是向着自然失业率趋近</a:t>
                </a:r>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已知 </a:t>
                </a:r>
                <a14:m>
                  <m:oMath xmlns:m="http://schemas.openxmlformats.org/officeDocument/2006/math">
                    <m:r>
                      <a:rPr lang="en-US" altLang="zh-CN" sz="1800" b="1" i="1" smtClean="0">
                        <a:latin typeface="Cambria Math" panose="02040503050406030204" pitchFamily="18" charset="0"/>
                      </a:rPr>
                      <m:t>𝒍</m:t>
                    </m:r>
                    <m:r>
                      <a:rPr lang="en-US" altLang="zh-CN" sz="1800" b="0" i="1" smtClean="0">
                        <a:latin typeface="Cambria Math" panose="02040503050406030204" pitchFamily="18" charset="0"/>
                      </a:rPr>
                      <m:t>=0.01</m:t>
                    </m:r>
                    <m:r>
                      <a:rPr lang="en-US" altLang="zh-CN" sz="1800" b="0" i="0" smtClean="0">
                        <a:latin typeface="Cambria Math" panose="02040503050406030204" pitchFamily="18" charset="0"/>
                      </a:rPr>
                      <m:t>, </m:t>
                    </m:r>
                    <m:r>
                      <a:rPr lang="en-US" altLang="zh-CN" sz="1800" b="1" i="1" smtClean="0">
                        <a:latin typeface="Cambria Math" panose="02040503050406030204" pitchFamily="18" charset="0"/>
                      </a:rPr>
                      <m:t>𝒇</m:t>
                    </m:r>
                    <m:r>
                      <a:rPr lang="en-US" altLang="zh-CN" sz="1800" b="0" i="1" smtClean="0">
                        <a:latin typeface="Cambria Math" panose="02040503050406030204" pitchFamily="18" charset="0"/>
                      </a:rPr>
                      <m:t>=0.19, </m:t>
                    </m:r>
                    <m:r>
                      <a:rPr lang="en-US" altLang="zh-CN" sz="1800" b="1" i="1" smtClean="0">
                        <a:latin typeface="Cambria Math" panose="02040503050406030204" pitchFamily="18" charset="0"/>
                      </a:rPr>
                      <m:t>𝑵</m:t>
                    </m:r>
                    <m:r>
                      <a:rPr lang="en-US" altLang="zh-CN" sz="1800" b="0" i="1" smtClean="0">
                        <a:latin typeface="Cambria Math" panose="02040503050406030204" pitchFamily="18" charset="0"/>
                      </a:rPr>
                      <m:t>=100</m:t>
                    </m:r>
                  </m:oMath>
                </a14:m>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数字例子</a:t>
                </a:r>
                <a:r>
                  <a:rPr lang="en-US" altLang="zh-CN" sz="1800" dirty="0">
                    <a:ea typeface="宋体" panose="02010600030101010101" pitchFamily="2" charset="-122"/>
                  </a:rPr>
                  <a:t>1</a:t>
                </a:r>
                <a:r>
                  <a:rPr lang="zh-CN" altLang="en-US" sz="1800" dirty="0">
                    <a:ea typeface="宋体" panose="02010600030101010101" pitchFamily="2" charset="-122"/>
                  </a:rPr>
                  <a:t>：开始时，</a:t>
                </a:r>
                <a14:m>
                  <m:oMath xmlns:m="http://schemas.openxmlformats.org/officeDocument/2006/math">
                    <m:r>
                      <a:rPr lang="en-US" altLang="zh-CN" sz="1800" b="0" i="1" smtClean="0">
                        <a:latin typeface="Cambria Math" panose="02040503050406030204" pitchFamily="18" charset="0"/>
                      </a:rPr>
                      <m:t>𝑈</m:t>
                    </m:r>
                    <m:r>
                      <a:rPr lang="en-US" altLang="zh-CN" sz="1800" b="0" i="1" smtClean="0">
                        <a:latin typeface="Cambria Math" panose="02040503050406030204" pitchFamily="18" charset="0"/>
                      </a:rPr>
                      <m:t>=7, </m:t>
                    </m:r>
                    <m:r>
                      <a:rPr lang="en-US" altLang="zh-CN" sz="1800" b="0" i="1" smtClean="0">
                        <a:latin typeface="Cambria Math" panose="02040503050406030204" pitchFamily="18" charset="0"/>
                      </a:rPr>
                      <m:t>𝐸</m:t>
                    </m:r>
                    <m:r>
                      <a:rPr lang="en-US" altLang="zh-CN" sz="1800" b="0" i="1" smtClean="0">
                        <a:latin typeface="Cambria Math" panose="02040503050406030204" pitchFamily="18" charset="0"/>
                      </a:rPr>
                      <m:t>=93</m:t>
                    </m:r>
                  </m:oMath>
                </a14:m>
                <a:r>
                  <a:rPr lang="zh-CN" altLang="en-US" sz="1800" dirty="0">
                    <a:ea typeface="宋体" panose="02010600030101010101" pitchFamily="2" charset="-122"/>
                  </a:rPr>
                  <a:t>，找到每个时期的失业率 </a:t>
                </a:r>
                <a14:m>
                  <m:oMath xmlns:m="http://schemas.openxmlformats.org/officeDocument/2006/math">
                    <m:r>
                      <a:rPr lang="en-US" altLang="zh-CN" sz="1800" b="0" i="1" smtClean="0">
                        <a:latin typeface="Cambria Math" panose="02040503050406030204" pitchFamily="18" charset="0"/>
                      </a:rPr>
                      <m:t>𝑈</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𝑁</m:t>
                    </m:r>
                  </m:oMath>
                </a14:m>
                <a:endParaRPr lang="en-US" altLang="zh-CN" sz="1800" dirty="0">
                  <a:ea typeface="宋体" panose="02010600030101010101" pitchFamily="2" charset="-122"/>
                </a:endParaRPr>
              </a:p>
            </p:txBody>
          </p:sp>
        </mc:Choice>
        <mc:Fallback xmlns="">
          <p:sp>
            <p:nvSpPr>
              <p:cNvPr id="3" name="Content Placeholder 2">
                <a:extLst>
                  <a:ext uri="{FF2B5EF4-FFF2-40B4-BE49-F238E27FC236}">
                    <a16:creationId xmlns:a16="http://schemas.microsoft.com/office/drawing/2014/main" id="{AECD47A3-93DB-4ABA-8C52-8B59641B9C78}"/>
                  </a:ext>
                </a:extLst>
              </p:cNvPr>
              <p:cNvSpPr>
                <a:spLocks noGrp="1" noRot="1" noChangeAspect="1" noMove="1" noResize="1" noEditPoints="1" noAdjustHandles="1" noChangeArrowheads="1" noChangeShapeType="1" noTextEdit="1"/>
              </p:cNvSpPr>
              <p:nvPr>
                <p:ph idx="1"/>
              </p:nvPr>
            </p:nvSpPr>
            <p:spPr>
              <a:xfrm>
                <a:off x="342257" y="944487"/>
                <a:ext cx="8229600" cy="3394472"/>
              </a:xfrm>
              <a:blipFill>
                <a:blip r:embed="rId2"/>
                <a:stretch>
                  <a:fillRect l="-148" t="-7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768A9DB-732E-4156-ABEB-656641E7E96C}"/>
              </a:ext>
            </a:extLst>
          </p:cNvPr>
          <p:cNvSpPr>
            <a:spLocks noGrp="1"/>
          </p:cNvSpPr>
          <p:nvPr>
            <p:ph type="sldNum" sz="quarter" idx="12"/>
          </p:nvPr>
        </p:nvSpPr>
        <p:spPr/>
        <p:txBody>
          <a:bodyPr/>
          <a:lstStyle/>
          <a:p>
            <a:fld id="{B6F15528-21DE-4FAA-801E-634DDDAF4B2B}" type="slidenum">
              <a:rPr lang="en-US" smtClean="0"/>
              <a:pPr/>
              <a:t>16</a:t>
            </a:fld>
            <a:endParaRPr lang="en-US" dirty="0"/>
          </a:p>
        </p:txBody>
      </p:sp>
      <p:graphicFrame>
        <p:nvGraphicFramePr>
          <p:cNvPr id="6" name="Table 5">
            <a:extLst>
              <a:ext uri="{FF2B5EF4-FFF2-40B4-BE49-F238E27FC236}">
                <a16:creationId xmlns:a16="http://schemas.microsoft.com/office/drawing/2014/main" id="{2DE8E7E6-BB6D-40C1-8667-8CA8E677D60A}"/>
              </a:ext>
            </a:extLst>
          </p:cNvPr>
          <p:cNvGraphicFramePr>
            <a:graphicFrameLocks noGrp="1"/>
          </p:cNvGraphicFramePr>
          <p:nvPr>
            <p:extLst>
              <p:ext uri="{D42A27DB-BD31-4B8C-83A1-F6EECF244321}">
                <p14:modId xmlns:p14="http://schemas.microsoft.com/office/powerpoint/2010/main" val="2535842215"/>
              </p:ext>
            </p:extLst>
          </p:nvPr>
        </p:nvGraphicFramePr>
        <p:xfrm>
          <a:off x="894080" y="2774319"/>
          <a:ext cx="6705600" cy="1571625"/>
        </p:xfrm>
        <a:graphic>
          <a:graphicData uri="http://schemas.openxmlformats.org/drawingml/2006/table">
            <a:tbl>
              <a:tblPr>
                <a:tableStyleId>{2D5ABB26-0587-4C30-8999-92F81FD0307C}</a:tableStyleId>
              </a:tblPr>
              <a:tblGrid>
                <a:gridCol w="1341120">
                  <a:extLst>
                    <a:ext uri="{9D8B030D-6E8A-4147-A177-3AD203B41FA5}">
                      <a16:colId xmlns:a16="http://schemas.microsoft.com/office/drawing/2014/main" val="20000"/>
                    </a:ext>
                  </a:extLst>
                </a:gridCol>
                <a:gridCol w="1341120">
                  <a:extLst>
                    <a:ext uri="{9D8B030D-6E8A-4147-A177-3AD203B41FA5}">
                      <a16:colId xmlns:a16="http://schemas.microsoft.com/office/drawing/2014/main" val="20001"/>
                    </a:ext>
                  </a:extLst>
                </a:gridCol>
                <a:gridCol w="1341120">
                  <a:extLst>
                    <a:ext uri="{9D8B030D-6E8A-4147-A177-3AD203B41FA5}">
                      <a16:colId xmlns:a16="http://schemas.microsoft.com/office/drawing/2014/main" val="20002"/>
                    </a:ext>
                  </a:extLst>
                </a:gridCol>
                <a:gridCol w="1341120">
                  <a:extLst>
                    <a:ext uri="{9D8B030D-6E8A-4147-A177-3AD203B41FA5}">
                      <a16:colId xmlns:a16="http://schemas.microsoft.com/office/drawing/2014/main" val="20003"/>
                    </a:ext>
                  </a:extLst>
                </a:gridCol>
                <a:gridCol w="1341120">
                  <a:extLst>
                    <a:ext uri="{9D8B030D-6E8A-4147-A177-3AD203B41FA5}">
                      <a16:colId xmlns:a16="http://schemas.microsoft.com/office/drawing/2014/main" val="20004"/>
                    </a:ext>
                  </a:extLst>
                </a:gridCol>
              </a:tblGrid>
              <a:tr h="190500">
                <a:tc>
                  <a:txBody>
                    <a:bodyPr/>
                    <a:lstStyle/>
                    <a:p>
                      <a:pPr algn="ctr" fontAlgn="ctr"/>
                      <a:r>
                        <a:rPr lang="zh-CN" altLang="en-US" sz="2000" b="1" i="0" u="none" strike="noStrike" dirty="0">
                          <a:solidFill>
                            <a:srgbClr val="000000"/>
                          </a:solidFill>
                          <a:effectLst/>
                          <a:latin typeface="Times New Roman" panose="02020603050405020304" pitchFamily="18" charset="0"/>
                          <a:cs typeface="Times New Roman" panose="02020603050405020304" pitchFamily="18" charset="0"/>
                        </a:rPr>
                        <a:t>时期</a:t>
                      </a:r>
                      <a:endParaRPr lang="en-US" sz="2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i="1" u="none" strike="noStrike" dirty="0">
                          <a:effectLst/>
                          <a:latin typeface="Times New Roman" panose="02020603050405020304" pitchFamily="18" charset="0"/>
                          <a:cs typeface="Times New Roman" panose="02020603050405020304" pitchFamily="18" charset="0"/>
                        </a:rPr>
                        <a:t>U</a:t>
                      </a:r>
                      <a:endParaRPr lang="en-US" sz="2000" b="1"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i="1" u="none" strike="noStrike" dirty="0">
                          <a:effectLst/>
                          <a:latin typeface="Times New Roman" panose="02020603050405020304" pitchFamily="18" charset="0"/>
                          <a:cs typeface="Times New Roman" panose="02020603050405020304" pitchFamily="18" charset="0"/>
                        </a:rPr>
                        <a:t>E</a:t>
                      </a:r>
                      <a:endParaRPr lang="en-US" sz="2000" b="1"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i="1" u="none" strike="noStrike" dirty="0">
                          <a:effectLst/>
                          <a:latin typeface="Times New Roman" panose="02020603050405020304" pitchFamily="18" charset="0"/>
                          <a:cs typeface="Times New Roman" panose="02020603050405020304" pitchFamily="18" charset="0"/>
                        </a:rPr>
                        <a:t>N</a:t>
                      </a:r>
                      <a:endParaRPr lang="en-US" sz="2000" b="1"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i="1" u="none" strike="noStrike" dirty="0">
                          <a:effectLst/>
                          <a:latin typeface="Times New Roman" panose="02020603050405020304" pitchFamily="18" charset="0"/>
                          <a:cs typeface="Times New Roman" panose="02020603050405020304" pitchFamily="18" charset="0"/>
                        </a:rPr>
                        <a:t>U/N</a:t>
                      </a:r>
                      <a:endParaRPr lang="en-US" sz="2000" b="1"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0</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7</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Times New Roman" panose="02020603050405020304" pitchFamily="18" charset="0"/>
                          <a:cs typeface="Times New Roman" panose="02020603050405020304" pitchFamily="18" charset="0"/>
                        </a:rPr>
                        <a:t>93</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100</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0" i="0" u="none" strike="noStrike" dirty="0">
                          <a:solidFill>
                            <a:srgbClr val="000000"/>
                          </a:solidFill>
                          <a:effectLst/>
                          <a:latin typeface="Times New Roman" panose="02020603050405020304" pitchFamily="18" charset="0"/>
                          <a:cs typeface="Times New Roman" panose="02020603050405020304" pitchFamily="18" charset="0"/>
                        </a:rPr>
                        <a:t>0.07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1</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2</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3</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8" name="Table 7">
            <a:extLst>
              <a:ext uri="{FF2B5EF4-FFF2-40B4-BE49-F238E27FC236}">
                <a16:creationId xmlns:a16="http://schemas.microsoft.com/office/drawing/2014/main" id="{741CF9B3-09AD-47C2-8B34-FAD4AFCC731F}"/>
              </a:ext>
            </a:extLst>
          </p:cNvPr>
          <p:cNvGraphicFramePr>
            <a:graphicFrameLocks noGrp="1"/>
          </p:cNvGraphicFramePr>
          <p:nvPr>
            <p:extLst>
              <p:ext uri="{D42A27DB-BD31-4B8C-83A1-F6EECF244321}">
                <p14:modId xmlns:p14="http://schemas.microsoft.com/office/powerpoint/2010/main" val="8705454"/>
              </p:ext>
            </p:extLst>
          </p:nvPr>
        </p:nvGraphicFramePr>
        <p:xfrm>
          <a:off x="2235200" y="3412494"/>
          <a:ext cx="5364480" cy="942975"/>
        </p:xfrm>
        <a:graphic>
          <a:graphicData uri="http://schemas.openxmlformats.org/drawingml/2006/table">
            <a:tbl>
              <a:tblPr>
                <a:tableStyleId>{2D5ABB26-0587-4C30-8999-92F81FD0307C}</a:tableStyleId>
              </a:tblPr>
              <a:tblGrid>
                <a:gridCol w="1341120">
                  <a:extLst>
                    <a:ext uri="{9D8B030D-6E8A-4147-A177-3AD203B41FA5}">
                      <a16:colId xmlns:a16="http://schemas.microsoft.com/office/drawing/2014/main" val="79893114"/>
                    </a:ext>
                  </a:extLst>
                </a:gridCol>
                <a:gridCol w="1341120">
                  <a:extLst>
                    <a:ext uri="{9D8B030D-6E8A-4147-A177-3AD203B41FA5}">
                      <a16:colId xmlns:a16="http://schemas.microsoft.com/office/drawing/2014/main" val="911189365"/>
                    </a:ext>
                  </a:extLst>
                </a:gridCol>
                <a:gridCol w="1341120">
                  <a:extLst>
                    <a:ext uri="{9D8B030D-6E8A-4147-A177-3AD203B41FA5}">
                      <a16:colId xmlns:a16="http://schemas.microsoft.com/office/drawing/2014/main" val="3313650489"/>
                    </a:ext>
                  </a:extLst>
                </a:gridCol>
                <a:gridCol w="1341120">
                  <a:extLst>
                    <a:ext uri="{9D8B030D-6E8A-4147-A177-3AD203B41FA5}">
                      <a16:colId xmlns:a16="http://schemas.microsoft.com/office/drawing/2014/main" val="2257801062"/>
                    </a:ext>
                  </a:extLst>
                </a:gridCol>
              </a:tblGrid>
              <a:tr h="190500">
                <a:tc>
                  <a:txBody>
                    <a:bodyPr/>
                    <a:lstStyle/>
                    <a:p>
                      <a:pPr algn="ctr" fontAlgn="ctr"/>
                      <a:r>
                        <a:rPr lang="en-US" sz="2000" b="0" i="0" u="none" strike="noStrike" dirty="0">
                          <a:solidFill>
                            <a:srgbClr val="000000"/>
                          </a:solidFill>
                          <a:effectLst/>
                          <a:latin typeface="Times New Roman" panose="02020603050405020304" pitchFamily="18" charset="0"/>
                          <a:cs typeface="Times New Roman" panose="02020603050405020304" pitchFamily="18" charset="0"/>
                        </a:rPr>
                        <a:t>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000" b="0" i="0" u="none" strike="noStrike" dirty="0">
                          <a:solidFill>
                            <a:srgbClr val="000000"/>
                          </a:solidFill>
                          <a:effectLst/>
                          <a:latin typeface="Times New Roman" panose="02020603050405020304" pitchFamily="18" charset="0"/>
                          <a:cs typeface="Times New Roman" panose="02020603050405020304" pitchFamily="18" charset="0"/>
                        </a:rPr>
                        <a:t>93.4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000" b="0" i="0" u="none" strike="noStrike" dirty="0">
                          <a:solidFill>
                            <a:srgbClr val="000000"/>
                          </a:solidFill>
                          <a:effectLst/>
                          <a:latin typeface="Times New Roman" panose="02020603050405020304" pitchFamily="18" charset="0"/>
                          <a:cs typeface="Times New Roman" panose="02020603050405020304" pitchFamily="18"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000" b="0" i="0" u="none" strike="noStrike" dirty="0">
                          <a:solidFill>
                            <a:srgbClr val="000000"/>
                          </a:solidFill>
                          <a:effectLst/>
                          <a:latin typeface="Times New Roman" panose="02020603050405020304" pitchFamily="18" charset="0"/>
                          <a:cs typeface="Times New Roman" panose="02020603050405020304" pitchFamily="18" charset="0"/>
                        </a:rPr>
                        <a:t>0.066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89004163"/>
                  </a:ext>
                </a:extLst>
              </a:tr>
              <a:tr h="190500">
                <a:tc>
                  <a:txBody>
                    <a:bodyPr/>
                    <a:lstStyle/>
                    <a:p>
                      <a:pPr algn="ctr" fontAlgn="ctr"/>
                      <a:r>
                        <a:rPr lang="en-US" sz="2000" b="0" i="0" u="none" strike="noStrike" dirty="0">
                          <a:solidFill>
                            <a:srgbClr val="000000"/>
                          </a:solidFill>
                          <a:effectLst/>
                          <a:latin typeface="Times New Roman" panose="02020603050405020304" pitchFamily="18" charset="0"/>
                          <a:cs typeface="Times New Roman" panose="02020603050405020304" pitchFamily="18" charset="0"/>
                        </a:rPr>
                        <a:t>6.28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000" b="0" i="0" u="none" strike="noStrike" dirty="0">
                          <a:solidFill>
                            <a:srgbClr val="000000"/>
                          </a:solidFill>
                          <a:effectLst/>
                          <a:latin typeface="Times New Roman" panose="02020603050405020304" pitchFamily="18" charset="0"/>
                          <a:cs typeface="Times New Roman" panose="02020603050405020304" pitchFamily="18" charset="0"/>
                        </a:rPr>
                        <a:t>93.72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000" b="0" i="0" u="none" strike="noStrike" dirty="0">
                          <a:solidFill>
                            <a:srgbClr val="000000"/>
                          </a:solidFill>
                          <a:effectLst/>
                          <a:latin typeface="Times New Roman" panose="02020603050405020304" pitchFamily="18" charset="0"/>
                          <a:cs typeface="Times New Roman" panose="02020603050405020304" pitchFamily="18"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000" b="0" i="0" u="none" strike="noStrike" dirty="0">
                          <a:solidFill>
                            <a:srgbClr val="000000"/>
                          </a:solidFill>
                          <a:effectLst/>
                          <a:latin typeface="Times New Roman" panose="02020603050405020304" pitchFamily="18" charset="0"/>
                          <a:cs typeface="Times New Roman" panose="02020603050405020304" pitchFamily="18" charset="0"/>
                        </a:rPr>
                        <a:t>0.0628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9498450"/>
                  </a:ext>
                </a:extLst>
              </a:tr>
              <a:tr h="190500">
                <a:tc>
                  <a:txBody>
                    <a:bodyPr/>
                    <a:lstStyle/>
                    <a:p>
                      <a:pPr algn="ctr" fontAlgn="ctr"/>
                      <a:r>
                        <a:rPr lang="en-US" sz="2000" b="0" i="0" u="none" strike="noStrike" dirty="0">
                          <a:solidFill>
                            <a:srgbClr val="000000"/>
                          </a:solidFill>
                          <a:effectLst/>
                          <a:latin typeface="Times New Roman" panose="02020603050405020304" pitchFamily="18" charset="0"/>
                          <a:cs typeface="Times New Roman" panose="02020603050405020304" pitchFamily="18" charset="0"/>
                        </a:rPr>
                        <a:t>6.024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000" b="0" i="0" u="none" strike="noStrike" dirty="0">
                          <a:solidFill>
                            <a:srgbClr val="000000"/>
                          </a:solidFill>
                          <a:effectLst/>
                          <a:latin typeface="Times New Roman" panose="02020603050405020304" pitchFamily="18" charset="0"/>
                          <a:cs typeface="Times New Roman" panose="02020603050405020304" pitchFamily="18" charset="0"/>
                        </a:rPr>
                        <a:t>93.976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000" b="0" i="0" u="none" strike="noStrike" dirty="0">
                          <a:solidFill>
                            <a:srgbClr val="000000"/>
                          </a:solidFill>
                          <a:effectLst/>
                          <a:latin typeface="Times New Roman" panose="02020603050405020304" pitchFamily="18" charset="0"/>
                          <a:cs typeface="Times New Roman" panose="02020603050405020304" pitchFamily="18"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000" b="0" i="0" u="none" strike="noStrike" dirty="0">
                          <a:solidFill>
                            <a:srgbClr val="000000"/>
                          </a:solidFill>
                          <a:effectLst/>
                          <a:latin typeface="Times New Roman" panose="02020603050405020304" pitchFamily="18" charset="0"/>
                          <a:cs typeface="Times New Roman" panose="02020603050405020304" pitchFamily="18" charset="0"/>
                        </a:rPr>
                        <a:t>0.06024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7182253"/>
                  </a:ext>
                </a:extLst>
              </a:tr>
            </a:tbl>
          </a:graphicData>
        </a:graphic>
      </p:graphicFrame>
      <p:sp>
        <p:nvSpPr>
          <p:cNvPr id="7" name="矩形 6">
            <a:extLst>
              <a:ext uri="{FF2B5EF4-FFF2-40B4-BE49-F238E27FC236}">
                <a16:creationId xmlns:a16="http://schemas.microsoft.com/office/drawing/2014/main" id="{8E3561F1-A5BB-44ED-8DD6-C90C29E0E240}"/>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关于决定自然失业率的模型</a:t>
            </a:r>
          </a:p>
        </p:txBody>
      </p:sp>
      <p:grpSp>
        <p:nvGrpSpPr>
          <p:cNvPr id="9" name="组合 8">
            <a:extLst>
              <a:ext uri="{FF2B5EF4-FFF2-40B4-BE49-F238E27FC236}">
                <a16:creationId xmlns:a16="http://schemas.microsoft.com/office/drawing/2014/main" id="{DDAC3A89-F6FB-4C5F-9037-E64E787502D9}"/>
              </a:ext>
            </a:extLst>
          </p:cNvPr>
          <p:cNvGrpSpPr/>
          <p:nvPr/>
        </p:nvGrpSpPr>
        <p:grpSpPr>
          <a:xfrm>
            <a:off x="239334" y="290253"/>
            <a:ext cx="229174" cy="330963"/>
            <a:chOff x="362743" y="188119"/>
            <a:chExt cx="348993" cy="504000"/>
          </a:xfrm>
          <a:solidFill>
            <a:srgbClr val="6B748A"/>
          </a:solidFill>
        </p:grpSpPr>
        <p:sp>
          <p:nvSpPr>
            <p:cNvPr id="10" name="矩形: 圆角 9">
              <a:extLst>
                <a:ext uri="{FF2B5EF4-FFF2-40B4-BE49-F238E27FC236}">
                  <a16:creationId xmlns:a16="http://schemas.microsoft.com/office/drawing/2014/main" id="{55B0CD06-CBD8-4BFA-A030-03E8BD2357B9}"/>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1" name="矩形: 圆角 10">
              <a:extLst>
                <a:ext uri="{FF2B5EF4-FFF2-40B4-BE49-F238E27FC236}">
                  <a16:creationId xmlns:a16="http://schemas.microsoft.com/office/drawing/2014/main" id="{2879C7CD-C5C5-4B62-974E-24DEA915754E}"/>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2" name="矩形: 圆角 11">
              <a:extLst>
                <a:ext uri="{FF2B5EF4-FFF2-40B4-BE49-F238E27FC236}">
                  <a16:creationId xmlns:a16="http://schemas.microsoft.com/office/drawing/2014/main" id="{0D68A662-66F2-459A-9F2E-F8305EFB1548}"/>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3" name="矩形: 圆角 12">
              <a:extLst>
                <a:ext uri="{FF2B5EF4-FFF2-40B4-BE49-F238E27FC236}">
                  <a16:creationId xmlns:a16="http://schemas.microsoft.com/office/drawing/2014/main" id="{CAAAC516-ADE5-4755-8104-A78D101DF339}"/>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4" name="直接连接符 13">
            <a:extLst>
              <a:ext uri="{FF2B5EF4-FFF2-40B4-BE49-F238E27FC236}">
                <a16:creationId xmlns:a16="http://schemas.microsoft.com/office/drawing/2014/main" id="{EC7D2ED5-30A7-49FC-963B-7E208684BBEB}"/>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D05A0EB0-CBF1-4402-8720-22436D65C78B}"/>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68261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CD47A3-93DB-4ABA-8C52-8B59641B9C78}"/>
                  </a:ext>
                </a:extLst>
              </p:cNvPr>
              <p:cNvSpPr>
                <a:spLocks noGrp="1"/>
              </p:cNvSpPr>
              <p:nvPr>
                <p:ph idx="1"/>
              </p:nvPr>
            </p:nvSpPr>
            <p:spPr>
              <a:xfrm>
                <a:off x="346725" y="879675"/>
                <a:ext cx="8229600" cy="3394472"/>
              </a:xfrm>
            </p:spPr>
            <p:txBody>
              <a:bodyPr/>
              <a:lstStyle/>
              <a:p>
                <a:pPr>
                  <a:buSzPct val="80000"/>
                  <a:buFont typeface="Wingdings" panose="05000000000000000000" pitchFamily="2" charset="2"/>
                  <a:buChar char="l"/>
                </a:pPr>
                <a:r>
                  <a:rPr lang="zh-CN" altLang="en-US" sz="1800" dirty="0"/>
                  <a:t>用下面的两个数字例子说明结论：不管每个时刻的失业率高于或者低于自然失业率，失业率总是向着自然失业率趋近</a:t>
                </a:r>
                <a:endParaRPr lang="en-US" altLang="zh-CN" sz="1800" dirty="0"/>
              </a:p>
              <a:p>
                <a:pPr>
                  <a:buSzPct val="80000"/>
                  <a:buFont typeface="Wingdings" panose="05000000000000000000" pitchFamily="2" charset="2"/>
                  <a:buChar char="l"/>
                </a:pPr>
                <a:r>
                  <a:rPr lang="zh-CN" altLang="en-US" sz="1800" dirty="0"/>
                  <a:t>已知 </a:t>
                </a:r>
                <a14:m>
                  <m:oMath xmlns:m="http://schemas.openxmlformats.org/officeDocument/2006/math">
                    <m:r>
                      <a:rPr lang="en-US" altLang="zh-CN" sz="1800" b="1" i="1" smtClean="0">
                        <a:latin typeface="Cambria Math" panose="02040503050406030204" pitchFamily="18" charset="0"/>
                      </a:rPr>
                      <m:t>𝒍</m:t>
                    </m:r>
                    <m:r>
                      <a:rPr lang="en-US" altLang="zh-CN" sz="1800" b="0" i="1" smtClean="0">
                        <a:latin typeface="Cambria Math" panose="02040503050406030204" pitchFamily="18" charset="0"/>
                      </a:rPr>
                      <m:t>=0.01</m:t>
                    </m:r>
                    <m:r>
                      <a:rPr lang="en-US" altLang="zh-CN" sz="1800" b="0" i="0" smtClean="0">
                        <a:latin typeface="Cambria Math" panose="02040503050406030204" pitchFamily="18" charset="0"/>
                      </a:rPr>
                      <m:t>, </m:t>
                    </m:r>
                    <m:r>
                      <a:rPr lang="en-US" altLang="zh-CN" sz="1800" b="1" i="1" smtClean="0">
                        <a:latin typeface="Cambria Math" panose="02040503050406030204" pitchFamily="18" charset="0"/>
                      </a:rPr>
                      <m:t>𝒇</m:t>
                    </m:r>
                    <m:r>
                      <a:rPr lang="en-US" altLang="zh-CN" sz="1800" b="0" i="1" smtClean="0">
                        <a:latin typeface="Cambria Math" panose="02040503050406030204" pitchFamily="18" charset="0"/>
                      </a:rPr>
                      <m:t>=0.19, </m:t>
                    </m:r>
                    <m:r>
                      <a:rPr lang="en-US" altLang="zh-CN" sz="1800" b="1" i="1" smtClean="0">
                        <a:latin typeface="Cambria Math" panose="02040503050406030204" pitchFamily="18" charset="0"/>
                      </a:rPr>
                      <m:t>𝑵</m:t>
                    </m:r>
                    <m:r>
                      <a:rPr lang="en-US" altLang="zh-CN" sz="1800" b="0" i="1" smtClean="0">
                        <a:latin typeface="Cambria Math" panose="02040503050406030204" pitchFamily="18" charset="0"/>
                      </a:rPr>
                      <m:t>=100</m:t>
                    </m:r>
                  </m:oMath>
                </a14:m>
                <a:endParaRPr lang="en-US" altLang="zh-CN" sz="1800" dirty="0"/>
              </a:p>
              <a:p>
                <a:pPr>
                  <a:buSzPct val="80000"/>
                  <a:buFont typeface="Wingdings" panose="05000000000000000000" pitchFamily="2" charset="2"/>
                  <a:buChar char="l"/>
                </a:pPr>
                <a:r>
                  <a:rPr lang="zh-CN" altLang="en-US" sz="1800" dirty="0"/>
                  <a:t>数字例子</a:t>
                </a:r>
                <a:r>
                  <a:rPr lang="en-US" altLang="zh-CN" sz="1800" dirty="0"/>
                  <a:t>2</a:t>
                </a:r>
                <a:r>
                  <a:rPr lang="zh-CN" altLang="en-US" sz="1800" dirty="0"/>
                  <a:t>：开始时，</a:t>
                </a:r>
                <a14:m>
                  <m:oMath xmlns:m="http://schemas.openxmlformats.org/officeDocument/2006/math">
                    <m:r>
                      <a:rPr lang="en-US" altLang="zh-CN" sz="1800" i="1">
                        <a:latin typeface="Cambria Math" panose="02040503050406030204" pitchFamily="18" charset="0"/>
                      </a:rPr>
                      <m:t>𝑈</m:t>
                    </m:r>
                    <m:r>
                      <a:rPr lang="en-US" altLang="zh-CN" sz="1800" i="1">
                        <a:latin typeface="Cambria Math" panose="02040503050406030204" pitchFamily="18" charset="0"/>
                      </a:rPr>
                      <m:t>=3, </m:t>
                    </m:r>
                    <m:r>
                      <a:rPr lang="en-US" altLang="zh-CN" sz="1800" i="1">
                        <a:latin typeface="Cambria Math" panose="02040503050406030204" pitchFamily="18" charset="0"/>
                      </a:rPr>
                      <m:t>𝐸</m:t>
                    </m:r>
                    <m:r>
                      <a:rPr lang="en-US" altLang="zh-CN" sz="1800" i="1">
                        <a:latin typeface="Cambria Math" panose="02040503050406030204" pitchFamily="18" charset="0"/>
                      </a:rPr>
                      <m:t>=97</m:t>
                    </m:r>
                  </m:oMath>
                </a14:m>
                <a:r>
                  <a:rPr lang="zh-CN" altLang="en-US" sz="1800" dirty="0"/>
                  <a:t>，找到每个时期的失业率 </a:t>
                </a:r>
                <a14:m>
                  <m:oMath xmlns:m="http://schemas.openxmlformats.org/officeDocument/2006/math">
                    <m:r>
                      <a:rPr lang="en-US" altLang="zh-CN" sz="1800" i="1">
                        <a:latin typeface="Cambria Math" panose="02040503050406030204" pitchFamily="18" charset="0"/>
                      </a:rPr>
                      <m:t>𝑈</m:t>
                    </m:r>
                    <m:r>
                      <a:rPr lang="en-US" altLang="zh-CN" sz="1800" i="1">
                        <a:latin typeface="Cambria Math" panose="02040503050406030204" pitchFamily="18" charset="0"/>
                      </a:rPr>
                      <m:t>/</m:t>
                    </m:r>
                    <m:r>
                      <a:rPr lang="en-US" altLang="zh-CN" sz="1800" i="1">
                        <a:latin typeface="Cambria Math" panose="02040503050406030204" pitchFamily="18" charset="0"/>
                      </a:rPr>
                      <m:t>𝑁</m:t>
                    </m:r>
                  </m:oMath>
                </a14:m>
                <a:endParaRPr lang="en-US" sz="1800" dirty="0"/>
              </a:p>
              <a:p>
                <a:endParaRPr lang="en-US" sz="1800" dirty="0"/>
              </a:p>
              <a:p>
                <a:endParaRPr lang="en-US" sz="1800" dirty="0"/>
              </a:p>
              <a:p>
                <a:endParaRPr lang="en-US" sz="1800" dirty="0"/>
              </a:p>
              <a:p>
                <a:endParaRPr lang="en-US" sz="1800" dirty="0"/>
              </a:p>
              <a:p>
                <a:endParaRPr lang="en-US" sz="1800" dirty="0"/>
              </a:p>
              <a:p>
                <a:pPr>
                  <a:buSzPct val="80000"/>
                  <a:buFont typeface="Wingdings" panose="05000000000000000000" pitchFamily="2" charset="2"/>
                  <a:buChar char="l"/>
                </a:pPr>
                <a:r>
                  <a:rPr lang="zh-CN" altLang="en-US" sz="1800" dirty="0">
                    <a:hlinkClick r:id="rId2"/>
                  </a:rPr>
                  <a:t>用</a:t>
                </a:r>
                <a:r>
                  <a:rPr lang="en-US" altLang="zh-CN" sz="1800" dirty="0">
                    <a:hlinkClick r:id="rId2"/>
                  </a:rPr>
                  <a:t>Excel</a:t>
                </a:r>
                <a:r>
                  <a:rPr lang="zh-CN" altLang="en-US" sz="1800" dirty="0">
                    <a:hlinkClick r:id="rId2"/>
                  </a:rPr>
                  <a:t>计算多期</a:t>
                </a:r>
                <a:endParaRPr lang="en-US" sz="1800" dirty="0"/>
              </a:p>
            </p:txBody>
          </p:sp>
        </mc:Choice>
        <mc:Fallback xmlns="">
          <p:sp>
            <p:nvSpPr>
              <p:cNvPr id="3" name="Content Placeholder 2">
                <a:extLst>
                  <a:ext uri="{FF2B5EF4-FFF2-40B4-BE49-F238E27FC236}">
                    <a16:creationId xmlns:a16="http://schemas.microsoft.com/office/drawing/2014/main" id="{AECD47A3-93DB-4ABA-8C52-8B59641B9C78}"/>
                  </a:ext>
                </a:extLst>
              </p:cNvPr>
              <p:cNvSpPr>
                <a:spLocks noGrp="1" noRot="1" noChangeAspect="1" noMove="1" noResize="1" noEditPoints="1" noAdjustHandles="1" noChangeArrowheads="1" noChangeShapeType="1" noTextEdit="1"/>
              </p:cNvSpPr>
              <p:nvPr>
                <p:ph idx="1"/>
              </p:nvPr>
            </p:nvSpPr>
            <p:spPr>
              <a:xfrm>
                <a:off x="346725" y="879675"/>
                <a:ext cx="8229600" cy="3394472"/>
              </a:xfrm>
              <a:blipFill>
                <a:blip r:embed="rId3"/>
                <a:stretch>
                  <a:fillRect l="-148" t="-898" b="-448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768A9DB-732E-4156-ABEB-656641E7E96C}"/>
              </a:ext>
            </a:extLst>
          </p:cNvPr>
          <p:cNvSpPr>
            <a:spLocks noGrp="1"/>
          </p:cNvSpPr>
          <p:nvPr>
            <p:ph type="sldNum" sz="quarter" idx="12"/>
          </p:nvPr>
        </p:nvSpPr>
        <p:spPr/>
        <p:txBody>
          <a:bodyPr/>
          <a:lstStyle/>
          <a:p>
            <a:fld id="{B6F15528-21DE-4FAA-801E-634DDDAF4B2B}" type="slidenum">
              <a:rPr lang="en-US" smtClean="0"/>
              <a:pPr/>
              <a:t>17</a:t>
            </a:fld>
            <a:endParaRPr lang="en-US" dirty="0"/>
          </a:p>
        </p:txBody>
      </p:sp>
      <p:graphicFrame>
        <p:nvGraphicFramePr>
          <p:cNvPr id="5" name="Table 4">
            <a:extLst>
              <a:ext uri="{FF2B5EF4-FFF2-40B4-BE49-F238E27FC236}">
                <a16:creationId xmlns:a16="http://schemas.microsoft.com/office/drawing/2014/main" id="{7A43C1F3-33F4-4FF5-B972-FA971C654CB8}"/>
              </a:ext>
            </a:extLst>
          </p:cNvPr>
          <p:cNvGraphicFramePr>
            <a:graphicFrameLocks noGrp="1"/>
          </p:cNvGraphicFramePr>
          <p:nvPr>
            <p:extLst>
              <p:ext uri="{D42A27DB-BD31-4B8C-83A1-F6EECF244321}">
                <p14:modId xmlns:p14="http://schemas.microsoft.com/office/powerpoint/2010/main" val="449866260"/>
              </p:ext>
            </p:extLst>
          </p:nvPr>
        </p:nvGraphicFramePr>
        <p:xfrm>
          <a:off x="838200" y="2343150"/>
          <a:ext cx="6705600" cy="1571625"/>
        </p:xfrm>
        <a:graphic>
          <a:graphicData uri="http://schemas.openxmlformats.org/drawingml/2006/table">
            <a:tbl>
              <a:tblPr>
                <a:tableStyleId>{2D5ABB26-0587-4C30-8999-92F81FD0307C}</a:tableStyleId>
              </a:tblPr>
              <a:tblGrid>
                <a:gridCol w="1341120">
                  <a:extLst>
                    <a:ext uri="{9D8B030D-6E8A-4147-A177-3AD203B41FA5}">
                      <a16:colId xmlns:a16="http://schemas.microsoft.com/office/drawing/2014/main" val="20000"/>
                    </a:ext>
                  </a:extLst>
                </a:gridCol>
                <a:gridCol w="1341120">
                  <a:extLst>
                    <a:ext uri="{9D8B030D-6E8A-4147-A177-3AD203B41FA5}">
                      <a16:colId xmlns:a16="http://schemas.microsoft.com/office/drawing/2014/main" val="20001"/>
                    </a:ext>
                  </a:extLst>
                </a:gridCol>
                <a:gridCol w="1341120">
                  <a:extLst>
                    <a:ext uri="{9D8B030D-6E8A-4147-A177-3AD203B41FA5}">
                      <a16:colId xmlns:a16="http://schemas.microsoft.com/office/drawing/2014/main" val="20002"/>
                    </a:ext>
                  </a:extLst>
                </a:gridCol>
                <a:gridCol w="1341120">
                  <a:extLst>
                    <a:ext uri="{9D8B030D-6E8A-4147-A177-3AD203B41FA5}">
                      <a16:colId xmlns:a16="http://schemas.microsoft.com/office/drawing/2014/main" val="20003"/>
                    </a:ext>
                  </a:extLst>
                </a:gridCol>
                <a:gridCol w="1341120">
                  <a:extLst>
                    <a:ext uri="{9D8B030D-6E8A-4147-A177-3AD203B41FA5}">
                      <a16:colId xmlns:a16="http://schemas.microsoft.com/office/drawing/2014/main" val="20004"/>
                    </a:ext>
                  </a:extLst>
                </a:gridCol>
              </a:tblGrid>
              <a:tr h="190500">
                <a:tc>
                  <a:txBody>
                    <a:bodyPr/>
                    <a:lstStyle/>
                    <a:p>
                      <a:pPr algn="ctr" fontAlgn="ctr"/>
                      <a:r>
                        <a:rPr lang="zh-CN" altLang="en-US" sz="2000" b="1" i="0" u="none" strike="noStrike" dirty="0">
                          <a:solidFill>
                            <a:srgbClr val="000000"/>
                          </a:solidFill>
                          <a:effectLst/>
                          <a:latin typeface="Times New Roman" panose="02020603050405020304" pitchFamily="18" charset="0"/>
                          <a:cs typeface="Times New Roman" panose="02020603050405020304" pitchFamily="18" charset="0"/>
                        </a:rPr>
                        <a:t>时期</a:t>
                      </a:r>
                      <a:endParaRPr lang="en-US" sz="2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i="1" u="none" strike="noStrike" dirty="0">
                          <a:effectLst/>
                          <a:latin typeface="Times New Roman" panose="02020603050405020304" pitchFamily="18" charset="0"/>
                          <a:cs typeface="Times New Roman" panose="02020603050405020304" pitchFamily="18" charset="0"/>
                        </a:rPr>
                        <a:t>U</a:t>
                      </a:r>
                      <a:endParaRPr lang="en-US" sz="2000" b="1"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i="1" u="none" strike="noStrike" dirty="0">
                          <a:effectLst/>
                          <a:latin typeface="Times New Roman" panose="02020603050405020304" pitchFamily="18" charset="0"/>
                          <a:cs typeface="Times New Roman" panose="02020603050405020304" pitchFamily="18" charset="0"/>
                        </a:rPr>
                        <a:t>E</a:t>
                      </a:r>
                      <a:endParaRPr lang="en-US" sz="2000" b="1"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i="1" u="none" strike="noStrike" dirty="0">
                          <a:effectLst/>
                          <a:latin typeface="Times New Roman" panose="02020603050405020304" pitchFamily="18" charset="0"/>
                          <a:cs typeface="Times New Roman" panose="02020603050405020304" pitchFamily="18" charset="0"/>
                        </a:rPr>
                        <a:t>N</a:t>
                      </a:r>
                      <a:endParaRPr lang="en-US" sz="2000" b="1"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i="1" u="none" strike="noStrike" dirty="0">
                          <a:effectLst/>
                          <a:latin typeface="Times New Roman" panose="02020603050405020304" pitchFamily="18" charset="0"/>
                          <a:cs typeface="Times New Roman" panose="02020603050405020304" pitchFamily="18" charset="0"/>
                        </a:rPr>
                        <a:t>U/N</a:t>
                      </a:r>
                      <a:endParaRPr lang="en-US" sz="2000" b="1"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0</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3</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97</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100</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0" i="0" u="none" strike="noStrike" dirty="0">
                          <a:solidFill>
                            <a:srgbClr val="000000"/>
                          </a:solidFill>
                          <a:effectLst/>
                          <a:latin typeface="Times New Roman" panose="02020603050405020304" pitchFamily="18" charset="0"/>
                          <a:cs typeface="Times New Roman" panose="02020603050405020304" pitchFamily="18" charset="0"/>
                        </a:rPr>
                        <a:t>0.03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1</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2</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3</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7" name="Table 6">
            <a:extLst>
              <a:ext uri="{FF2B5EF4-FFF2-40B4-BE49-F238E27FC236}">
                <a16:creationId xmlns:a16="http://schemas.microsoft.com/office/drawing/2014/main" id="{FC18636B-64FB-4C8B-9283-EB9FE5B352C9}"/>
              </a:ext>
            </a:extLst>
          </p:cNvPr>
          <p:cNvGraphicFramePr>
            <a:graphicFrameLocks noGrp="1"/>
          </p:cNvGraphicFramePr>
          <p:nvPr>
            <p:extLst>
              <p:ext uri="{D42A27DB-BD31-4B8C-83A1-F6EECF244321}">
                <p14:modId xmlns:p14="http://schemas.microsoft.com/office/powerpoint/2010/main" val="2572710954"/>
              </p:ext>
            </p:extLst>
          </p:nvPr>
        </p:nvGraphicFramePr>
        <p:xfrm>
          <a:off x="2179320" y="2971800"/>
          <a:ext cx="5364480" cy="942975"/>
        </p:xfrm>
        <a:graphic>
          <a:graphicData uri="http://schemas.openxmlformats.org/drawingml/2006/table">
            <a:tbl>
              <a:tblPr>
                <a:tableStyleId>{2D5ABB26-0587-4C30-8999-92F81FD0307C}</a:tableStyleId>
              </a:tblPr>
              <a:tblGrid>
                <a:gridCol w="1341120">
                  <a:extLst>
                    <a:ext uri="{9D8B030D-6E8A-4147-A177-3AD203B41FA5}">
                      <a16:colId xmlns:a16="http://schemas.microsoft.com/office/drawing/2014/main" val="2382418038"/>
                    </a:ext>
                  </a:extLst>
                </a:gridCol>
                <a:gridCol w="1341120">
                  <a:extLst>
                    <a:ext uri="{9D8B030D-6E8A-4147-A177-3AD203B41FA5}">
                      <a16:colId xmlns:a16="http://schemas.microsoft.com/office/drawing/2014/main" val="1172636615"/>
                    </a:ext>
                  </a:extLst>
                </a:gridCol>
                <a:gridCol w="1341120">
                  <a:extLst>
                    <a:ext uri="{9D8B030D-6E8A-4147-A177-3AD203B41FA5}">
                      <a16:colId xmlns:a16="http://schemas.microsoft.com/office/drawing/2014/main" val="3690626581"/>
                    </a:ext>
                  </a:extLst>
                </a:gridCol>
                <a:gridCol w="1341120">
                  <a:extLst>
                    <a:ext uri="{9D8B030D-6E8A-4147-A177-3AD203B41FA5}">
                      <a16:colId xmlns:a16="http://schemas.microsoft.com/office/drawing/2014/main" val="579091250"/>
                    </a:ext>
                  </a:extLst>
                </a:gridCol>
              </a:tblGrid>
              <a:tr h="190500">
                <a:tc>
                  <a:txBody>
                    <a:bodyPr/>
                    <a:lstStyle/>
                    <a:p>
                      <a:pPr algn="ctr" fontAlgn="ctr"/>
                      <a:r>
                        <a:rPr lang="en-US" sz="2000" b="0" i="0" u="none" strike="noStrike" dirty="0">
                          <a:solidFill>
                            <a:srgbClr val="000000"/>
                          </a:solidFill>
                          <a:effectLst/>
                          <a:latin typeface="Times New Roman" panose="02020603050405020304" pitchFamily="18" charset="0"/>
                          <a:cs typeface="Times New Roman" panose="02020603050405020304" pitchFamily="18" charset="0"/>
                        </a:rPr>
                        <a:t>3.4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000" b="0" i="0" u="none" strike="noStrike" dirty="0">
                          <a:solidFill>
                            <a:srgbClr val="000000"/>
                          </a:solidFill>
                          <a:effectLst/>
                          <a:latin typeface="Times New Roman" panose="02020603050405020304" pitchFamily="18" charset="0"/>
                          <a:cs typeface="Times New Roman" panose="02020603050405020304" pitchFamily="18" charset="0"/>
                        </a:rPr>
                        <a:t>96.6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000" b="0" i="0" u="none" strike="noStrike" dirty="0">
                          <a:solidFill>
                            <a:srgbClr val="000000"/>
                          </a:solidFill>
                          <a:effectLst/>
                          <a:latin typeface="Times New Roman" panose="02020603050405020304" pitchFamily="18" charset="0"/>
                          <a:cs typeface="Times New Roman" panose="02020603050405020304" pitchFamily="18"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000" b="0" i="0" u="none" strike="noStrike" dirty="0">
                          <a:solidFill>
                            <a:srgbClr val="000000"/>
                          </a:solidFill>
                          <a:effectLst/>
                          <a:latin typeface="Times New Roman" panose="02020603050405020304" pitchFamily="18" charset="0"/>
                          <a:cs typeface="Times New Roman" panose="02020603050405020304" pitchFamily="18" charset="0"/>
                        </a:rPr>
                        <a:t>0.034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5372206"/>
                  </a:ext>
                </a:extLst>
              </a:tr>
              <a:tr h="190500">
                <a:tc>
                  <a:txBody>
                    <a:bodyPr/>
                    <a:lstStyle/>
                    <a:p>
                      <a:pPr algn="ctr" fontAlgn="ctr"/>
                      <a:r>
                        <a:rPr lang="en-US" sz="2000" b="0" i="0" u="none" strike="noStrike" dirty="0">
                          <a:solidFill>
                            <a:srgbClr val="000000"/>
                          </a:solidFill>
                          <a:effectLst/>
                          <a:latin typeface="Times New Roman" panose="02020603050405020304" pitchFamily="18" charset="0"/>
                          <a:cs typeface="Times New Roman" panose="02020603050405020304" pitchFamily="18" charset="0"/>
                        </a:rPr>
                        <a:t>3.72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000" b="0" i="0" u="none" strike="noStrike" dirty="0">
                          <a:solidFill>
                            <a:srgbClr val="000000"/>
                          </a:solidFill>
                          <a:effectLst/>
                          <a:latin typeface="Times New Roman" panose="02020603050405020304" pitchFamily="18" charset="0"/>
                          <a:cs typeface="Times New Roman" panose="02020603050405020304" pitchFamily="18" charset="0"/>
                        </a:rPr>
                        <a:t>96.28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000" b="0" i="0" u="none" strike="noStrike" dirty="0">
                          <a:solidFill>
                            <a:srgbClr val="000000"/>
                          </a:solidFill>
                          <a:effectLst/>
                          <a:latin typeface="Times New Roman" panose="02020603050405020304" pitchFamily="18" charset="0"/>
                          <a:cs typeface="Times New Roman" panose="02020603050405020304" pitchFamily="18"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000" b="0" i="0" u="none" strike="noStrike" dirty="0">
                          <a:solidFill>
                            <a:srgbClr val="000000"/>
                          </a:solidFill>
                          <a:effectLst/>
                          <a:latin typeface="Times New Roman" panose="02020603050405020304" pitchFamily="18" charset="0"/>
                          <a:cs typeface="Times New Roman" panose="02020603050405020304" pitchFamily="18" charset="0"/>
                        </a:rPr>
                        <a:t>0.0372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5062785"/>
                  </a:ext>
                </a:extLst>
              </a:tr>
              <a:tr h="190500">
                <a:tc>
                  <a:txBody>
                    <a:bodyPr/>
                    <a:lstStyle/>
                    <a:p>
                      <a:pPr algn="ctr" fontAlgn="ctr"/>
                      <a:r>
                        <a:rPr lang="en-US" sz="2000" b="0" i="0" u="none" strike="noStrike" dirty="0">
                          <a:solidFill>
                            <a:srgbClr val="000000"/>
                          </a:solidFill>
                          <a:effectLst/>
                          <a:latin typeface="Times New Roman" panose="02020603050405020304" pitchFamily="18" charset="0"/>
                          <a:cs typeface="Times New Roman" panose="02020603050405020304" pitchFamily="18" charset="0"/>
                        </a:rPr>
                        <a:t>3.976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000" b="0" i="0" u="none" strike="noStrike" dirty="0">
                          <a:solidFill>
                            <a:srgbClr val="000000"/>
                          </a:solidFill>
                          <a:effectLst/>
                          <a:latin typeface="Times New Roman" panose="02020603050405020304" pitchFamily="18" charset="0"/>
                          <a:cs typeface="Times New Roman" panose="02020603050405020304" pitchFamily="18" charset="0"/>
                        </a:rPr>
                        <a:t>96.024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000" b="0" i="0" u="none" strike="noStrike" dirty="0">
                          <a:solidFill>
                            <a:srgbClr val="000000"/>
                          </a:solidFill>
                          <a:effectLst/>
                          <a:latin typeface="Times New Roman" panose="02020603050405020304" pitchFamily="18" charset="0"/>
                          <a:cs typeface="Times New Roman" panose="02020603050405020304" pitchFamily="18"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000" b="0" i="0" u="none" strike="noStrike" dirty="0">
                          <a:solidFill>
                            <a:srgbClr val="000000"/>
                          </a:solidFill>
                          <a:effectLst/>
                          <a:latin typeface="Times New Roman" panose="02020603050405020304" pitchFamily="18" charset="0"/>
                          <a:cs typeface="Times New Roman" panose="02020603050405020304" pitchFamily="18" charset="0"/>
                        </a:rPr>
                        <a:t>0.03976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3605529"/>
                  </a:ext>
                </a:extLst>
              </a:tr>
            </a:tbl>
          </a:graphicData>
        </a:graphic>
      </p:graphicFrame>
      <p:sp>
        <p:nvSpPr>
          <p:cNvPr id="8" name="矩形 7">
            <a:extLst>
              <a:ext uri="{FF2B5EF4-FFF2-40B4-BE49-F238E27FC236}">
                <a16:creationId xmlns:a16="http://schemas.microsoft.com/office/drawing/2014/main" id="{5F2AACC8-A2A3-437D-9BE3-9D22F77E3F59}"/>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关于决定自然失业率的模型</a:t>
            </a:r>
          </a:p>
        </p:txBody>
      </p:sp>
      <p:grpSp>
        <p:nvGrpSpPr>
          <p:cNvPr id="9" name="组合 8">
            <a:extLst>
              <a:ext uri="{FF2B5EF4-FFF2-40B4-BE49-F238E27FC236}">
                <a16:creationId xmlns:a16="http://schemas.microsoft.com/office/drawing/2014/main" id="{92FEAF35-3DF0-4D71-9113-A1055A1A6B62}"/>
              </a:ext>
            </a:extLst>
          </p:cNvPr>
          <p:cNvGrpSpPr/>
          <p:nvPr/>
        </p:nvGrpSpPr>
        <p:grpSpPr>
          <a:xfrm>
            <a:off x="239334" y="290253"/>
            <a:ext cx="229174" cy="330963"/>
            <a:chOff x="362743" y="188119"/>
            <a:chExt cx="348993" cy="504000"/>
          </a:xfrm>
          <a:solidFill>
            <a:srgbClr val="6B748A"/>
          </a:solidFill>
        </p:grpSpPr>
        <p:sp>
          <p:nvSpPr>
            <p:cNvPr id="10" name="矩形: 圆角 9">
              <a:extLst>
                <a:ext uri="{FF2B5EF4-FFF2-40B4-BE49-F238E27FC236}">
                  <a16:creationId xmlns:a16="http://schemas.microsoft.com/office/drawing/2014/main" id="{EF0D8581-BBD8-4B89-8269-2DF15271AAAB}"/>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1" name="矩形: 圆角 10">
              <a:extLst>
                <a:ext uri="{FF2B5EF4-FFF2-40B4-BE49-F238E27FC236}">
                  <a16:creationId xmlns:a16="http://schemas.microsoft.com/office/drawing/2014/main" id="{75C1DBCE-921D-4FE6-BE41-E82FFB363348}"/>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2" name="矩形: 圆角 11">
              <a:extLst>
                <a:ext uri="{FF2B5EF4-FFF2-40B4-BE49-F238E27FC236}">
                  <a16:creationId xmlns:a16="http://schemas.microsoft.com/office/drawing/2014/main" id="{313B91B6-CE75-4EC2-9A6D-79E7D660A224}"/>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3" name="矩形: 圆角 12">
              <a:extLst>
                <a:ext uri="{FF2B5EF4-FFF2-40B4-BE49-F238E27FC236}">
                  <a16:creationId xmlns:a16="http://schemas.microsoft.com/office/drawing/2014/main" id="{E9308B11-8B5E-4607-AB4F-C8852A503362}"/>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4" name="直接连接符 13">
            <a:extLst>
              <a:ext uri="{FF2B5EF4-FFF2-40B4-BE49-F238E27FC236}">
                <a16:creationId xmlns:a16="http://schemas.microsoft.com/office/drawing/2014/main" id="{D488E3BA-5710-4511-8B06-F35D0EEDFDB9}"/>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4C99D7AF-1761-47D3-BB14-A331FF76F963}"/>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35088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fade">
                                      <p:cBhvr>
                                        <p:cTn id="1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868" y="1012605"/>
            <a:ext cx="8229600" cy="3394472"/>
          </a:xfrm>
        </p:spPr>
        <p:txBody>
          <a:bodyPr/>
          <a:lstStyle/>
          <a:p>
            <a:pPr>
              <a:lnSpc>
                <a:spcPct val="120000"/>
              </a:lnSpc>
              <a:buSzPct val="80000"/>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rPr>
              <a:t>失业给个人和家庭带来物质和精神的负面影响</a:t>
            </a:r>
            <a:endParaRPr lang="en-US" altLang="zh-CN" sz="1800" dirty="0">
              <a:latin typeface="宋体" panose="02010600030101010101" pitchFamily="2" charset="-122"/>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rPr>
              <a:t>失业影响社会稳定</a:t>
            </a:r>
            <a:endParaRPr lang="en-US" altLang="zh-CN" sz="1800" dirty="0">
              <a:latin typeface="宋体" panose="02010600030101010101" pitchFamily="2" charset="-122"/>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rPr>
              <a:t>失业影响经济发展</a:t>
            </a:r>
            <a:endParaRPr lang="en-US" altLang="zh-CN" sz="1800" dirty="0">
              <a:latin typeface="宋体" panose="02010600030101010101" pitchFamily="2" charset="-122"/>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增加经济的运行成本</a:t>
            </a:r>
            <a:endParaRPr lang="en-US" altLang="zh-CN" sz="1600" dirty="0">
              <a:latin typeface="宋体" panose="02010600030101010101" pitchFamily="2" charset="-122"/>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带来了产出损失</a:t>
            </a:r>
            <a:endParaRPr lang="en-US" altLang="zh-CN" sz="1600" dirty="0">
              <a:latin typeface="宋体" panose="02010600030101010101" pitchFamily="2" charset="-122"/>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影响整个社会的信心，从而对投资和消费带来不利影响，加重经济社会的不景气</a:t>
            </a:r>
            <a:endParaRPr lang="en-US" sz="1600" dirty="0">
              <a:latin typeface="宋体" panose="02010600030101010101" pitchFamily="2" charset="-122"/>
              <a:ea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dirty="0"/>
          </a:p>
        </p:txBody>
      </p:sp>
      <p:sp>
        <p:nvSpPr>
          <p:cNvPr id="5" name="矩形 4">
            <a:extLst>
              <a:ext uri="{FF2B5EF4-FFF2-40B4-BE49-F238E27FC236}">
                <a16:creationId xmlns:a16="http://schemas.microsoft.com/office/drawing/2014/main" id="{583790E8-8532-46D3-9E48-CE140BD179F8}"/>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失业的影响</a:t>
            </a:r>
          </a:p>
        </p:txBody>
      </p:sp>
      <p:grpSp>
        <p:nvGrpSpPr>
          <p:cNvPr id="6" name="组合 5">
            <a:extLst>
              <a:ext uri="{FF2B5EF4-FFF2-40B4-BE49-F238E27FC236}">
                <a16:creationId xmlns:a16="http://schemas.microsoft.com/office/drawing/2014/main" id="{5218B40E-1AA1-43C3-8915-A04A6E709F3F}"/>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C9324A0A-B79A-40D3-AACD-E0F4D6C465D8}"/>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6F97256A-8424-484A-BDC1-28F5F9066CB4}"/>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A64F883D-1823-4F3E-8D35-0375AD4B1D75}"/>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043B65BE-B03A-4ED3-B3EF-78CDC0C6F3CE}"/>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833865DF-F51F-46D5-A09E-D6DEC600637F}"/>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E6EB50D2-F507-4B32-A41E-01E898671013}"/>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4186810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1277" y="921901"/>
                <a:ext cx="8229600" cy="3394472"/>
              </a:xfrm>
            </p:spPr>
            <p:txBody>
              <a:bodyPr>
                <a:noAutofit/>
              </a:bodyPr>
              <a:lstStyle/>
              <a:p>
                <a:pPr>
                  <a:buSzPct val="80000"/>
                  <a:buFont typeface="Wingdings" panose="05000000000000000000" pitchFamily="2" charset="2"/>
                  <a:buChar char="l"/>
                </a:pPr>
                <a:r>
                  <a:rPr lang="zh-CN" altLang="en-US" sz="1800" dirty="0">
                    <a:ea typeface="宋体" panose="02010600030101010101" pitchFamily="2" charset="-122"/>
                  </a:rPr>
                  <a:t>经验表明，失业与产出之间存在着反向变动的关系</a:t>
                </a:r>
                <a:endParaRPr lang="en-US" altLang="zh-CN" sz="1800" dirty="0">
                  <a:ea typeface="宋体" panose="02010600030101010101" pitchFamily="2" charset="-122"/>
                </a:endParaRPr>
              </a:p>
              <a:p>
                <a:pPr>
                  <a:buSzPct val="80000"/>
                  <a:buFont typeface="Wingdings" panose="05000000000000000000" pitchFamily="2" charset="2"/>
                  <a:buChar char="l"/>
                </a:pPr>
                <a:r>
                  <a:rPr lang="zh-CN" altLang="en-US" sz="1800" dirty="0">
                    <a:ea typeface="宋体" panose="02010600030101010101" pitchFamily="2" charset="-122"/>
                  </a:rPr>
                  <a:t>由美国经济学家奥肯提出，故称</a:t>
                </a:r>
                <a:r>
                  <a:rPr lang="zh-CN" altLang="en-US" sz="1800" b="1" dirty="0">
                    <a:solidFill>
                      <a:srgbClr val="FF0000"/>
                    </a:solidFill>
                    <a:ea typeface="宋体" panose="02010600030101010101" pitchFamily="2" charset="-122"/>
                  </a:rPr>
                  <a:t>“奥肯定律”</a:t>
                </a:r>
                <a:r>
                  <a:rPr lang="en-US" altLang="zh-CN" sz="1800" b="1" dirty="0">
                    <a:ea typeface="宋体" panose="02010600030101010101" pitchFamily="2" charset="-122"/>
                  </a:rPr>
                  <a:t>(</a:t>
                </a:r>
                <a:r>
                  <a:rPr lang="en-US" altLang="zh-CN" sz="1800" b="1" dirty="0" err="1">
                    <a:ea typeface="宋体" panose="02010600030101010101" pitchFamily="2" charset="-122"/>
                  </a:rPr>
                  <a:t>Okun’s</a:t>
                </a:r>
                <a:r>
                  <a:rPr lang="en-US" altLang="zh-CN" sz="1800" b="1" dirty="0">
                    <a:ea typeface="宋体" panose="02010600030101010101" pitchFamily="2" charset="-122"/>
                  </a:rPr>
                  <a:t> law)</a:t>
                </a:r>
              </a:p>
              <a:p>
                <a:pPr>
                  <a:buSzPct val="80000"/>
                  <a:buFont typeface="Wingdings" panose="05000000000000000000" pitchFamily="2" charset="2"/>
                  <a:buChar char="l"/>
                </a:pPr>
                <a:r>
                  <a:rPr lang="zh-CN" altLang="en-US" sz="1800" dirty="0">
                    <a:ea typeface="宋体" panose="02010600030101010101" pitchFamily="2" charset="-122"/>
                  </a:rPr>
                  <a:t>奥肯定律的形式一：</a:t>
                </a:r>
                <a:endParaRPr lang="en-US" altLang="zh-CN" sz="1800" dirty="0">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f>
                        <m:fPr>
                          <m:ctrlPr>
                            <a:rPr lang="en-US" altLang="zh-CN" sz="1800" b="1" i="1" smtClean="0">
                              <a:latin typeface="Cambria Math" panose="02040503050406030204" pitchFamily="18" charset="0"/>
                            </a:rPr>
                          </m:ctrlPr>
                        </m:fPr>
                        <m:num>
                          <m:r>
                            <a:rPr lang="en-US" altLang="zh-CN" sz="1800" b="1" i="1">
                              <a:latin typeface="Cambria Math"/>
                            </a:rPr>
                            <m:t>𝒀</m:t>
                          </m:r>
                          <m:r>
                            <a:rPr lang="en-US" altLang="zh-CN" sz="1800" b="1" i="1">
                              <a:latin typeface="Cambria Math"/>
                            </a:rPr>
                            <m:t>−</m:t>
                          </m:r>
                          <m:sSub>
                            <m:sSubPr>
                              <m:ctrlPr>
                                <a:rPr lang="en-US" altLang="zh-CN" sz="1800" b="1" i="1">
                                  <a:latin typeface="Cambria Math" panose="02040503050406030204" pitchFamily="18" charset="0"/>
                                </a:rPr>
                              </m:ctrlPr>
                            </m:sSubPr>
                            <m:e>
                              <m:r>
                                <a:rPr lang="en-US" altLang="zh-CN" sz="1800" b="1" i="1">
                                  <a:latin typeface="Cambria Math"/>
                                </a:rPr>
                                <m:t>𝒀</m:t>
                              </m:r>
                            </m:e>
                            <m:sub>
                              <m:r>
                                <a:rPr lang="en-US" altLang="zh-CN" sz="1800" b="1" i="1">
                                  <a:latin typeface="Cambria Math"/>
                                </a:rPr>
                                <m:t>𝒇</m:t>
                              </m:r>
                            </m:sub>
                          </m:sSub>
                        </m:num>
                        <m:den>
                          <m:sSub>
                            <m:sSubPr>
                              <m:ctrlPr>
                                <a:rPr lang="en-US" altLang="zh-CN" sz="1800" b="1" i="1" smtClean="0">
                                  <a:latin typeface="Cambria Math" panose="02040503050406030204" pitchFamily="18" charset="0"/>
                                </a:rPr>
                              </m:ctrlPr>
                            </m:sSubPr>
                            <m:e>
                              <m:r>
                                <a:rPr lang="en-US" altLang="zh-CN" sz="1800" b="1" i="1" smtClean="0">
                                  <a:latin typeface="Cambria Math"/>
                                </a:rPr>
                                <m:t>𝒀</m:t>
                              </m:r>
                            </m:e>
                            <m:sub>
                              <m:r>
                                <a:rPr lang="en-US" altLang="zh-CN" sz="1800" b="1" i="1" smtClean="0">
                                  <a:latin typeface="Cambria Math"/>
                                </a:rPr>
                                <m:t>𝒇</m:t>
                              </m:r>
                            </m:sub>
                          </m:sSub>
                        </m:den>
                      </m:f>
                      <m:r>
                        <a:rPr lang="en-US" altLang="zh-CN" sz="1800" b="1" i="1" smtClean="0">
                          <a:latin typeface="Cambria Math"/>
                        </a:rPr>
                        <m:t>=−</m:t>
                      </m:r>
                      <m:r>
                        <a:rPr lang="en-US" altLang="zh-CN" sz="1800" b="1" i="1" smtClean="0">
                          <a:latin typeface="Cambria Math"/>
                        </a:rPr>
                        <m:t>𝜶</m:t>
                      </m:r>
                      <m:r>
                        <a:rPr lang="en-US" altLang="zh-CN" sz="1800" b="1" i="0" smtClean="0">
                          <a:latin typeface="Cambria Math"/>
                        </a:rPr>
                        <m:t>(</m:t>
                      </m:r>
                      <m:r>
                        <a:rPr lang="en-US" altLang="zh-CN" sz="1800" b="1" i="1" smtClean="0">
                          <a:latin typeface="Cambria Math"/>
                        </a:rPr>
                        <m:t>𝒖</m:t>
                      </m:r>
                      <m:r>
                        <a:rPr lang="en-US" altLang="zh-CN" sz="1800" b="1" i="1" smtClean="0">
                          <a:latin typeface="Cambria Math"/>
                        </a:rPr>
                        <m:t>−</m:t>
                      </m:r>
                      <m:sSup>
                        <m:sSupPr>
                          <m:ctrlPr>
                            <a:rPr lang="en-US" altLang="zh-CN" sz="1800" b="1" i="1" smtClean="0">
                              <a:latin typeface="Cambria Math" panose="02040503050406030204" pitchFamily="18" charset="0"/>
                            </a:rPr>
                          </m:ctrlPr>
                        </m:sSupPr>
                        <m:e>
                          <m:r>
                            <a:rPr lang="en-US" altLang="zh-CN" sz="1800" b="1" i="1" smtClean="0">
                              <a:latin typeface="Cambria Math"/>
                            </a:rPr>
                            <m:t>𝒖</m:t>
                          </m:r>
                        </m:e>
                        <m:sup>
                          <m:r>
                            <a:rPr lang="en-US" altLang="zh-CN" sz="1800" b="1" i="1" smtClean="0">
                              <a:latin typeface="Cambria Math"/>
                            </a:rPr>
                            <m:t>∗</m:t>
                          </m:r>
                        </m:sup>
                      </m:sSup>
                      <m:r>
                        <a:rPr lang="en-US" altLang="zh-CN" sz="1800" b="1" i="1" smtClean="0">
                          <a:latin typeface="Cambria Math"/>
                        </a:rPr>
                        <m:t>)</m:t>
                      </m:r>
                    </m:oMath>
                  </m:oMathPara>
                </a14:m>
                <a:endParaRPr lang="en-US" altLang="zh-CN" sz="1800" b="1" dirty="0">
                  <a:ea typeface="宋体" panose="02010600030101010101" pitchFamily="2" charset="-122"/>
                </a:endParaRPr>
              </a:p>
              <a:p>
                <a:pPr lvl="1">
                  <a:buSzPct val="60000"/>
                  <a:buFont typeface="Wingdings" panose="05000000000000000000" pitchFamily="2" charset="2"/>
                  <a:buChar char="n"/>
                </a:pPr>
                <a14:m>
                  <m:oMath xmlns:m="http://schemas.openxmlformats.org/officeDocument/2006/math">
                    <m:r>
                      <a:rPr lang="en-US" altLang="zh-CN" b="0" i="1" smtClean="0">
                        <a:latin typeface="Cambria Math"/>
                      </a:rPr>
                      <m:t>𝑌</m:t>
                    </m:r>
                  </m:oMath>
                </a14:m>
                <a:r>
                  <a:rPr lang="zh-CN" altLang="en-US" dirty="0">
                    <a:ea typeface="宋体" panose="02010600030101010101" pitchFamily="2" charset="-122"/>
                  </a:rPr>
                  <a:t>为实际产出，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𝑌</m:t>
                        </m:r>
                      </m:e>
                      <m:sub>
                        <m:r>
                          <a:rPr lang="en-US" altLang="zh-CN" b="0" i="1" smtClean="0">
                            <a:latin typeface="Cambria Math"/>
                          </a:rPr>
                          <m:t>𝑓</m:t>
                        </m:r>
                      </m:sub>
                    </m:sSub>
                  </m:oMath>
                </a14:m>
                <a:r>
                  <a:rPr lang="zh-CN" altLang="en-US" dirty="0">
                    <a:ea typeface="宋体" panose="02010600030101010101" pitchFamily="2" charset="-122"/>
                  </a:rPr>
                  <a:t>为潜在产出</a:t>
                </a:r>
                <a:endParaRPr lang="en-US" altLang="zh-CN" dirty="0">
                  <a:ea typeface="宋体" panose="02010600030101010101" pitchFamily="2" charset="-122"/>
                </a:endParaRPr>
              </a:p>
              <a:p>
                <a:pPr lvl="1">
                  <a:buSzPct val="60000"/>
                  <a:buFont typeface="Wingdings" panose="05000000000000000000" pitchFamily="2" charset="2"/>
                  <a:buChar char="n"/>
                </a:pPr>
                <a14:m>
                  <m:oMath xmlns:m="http://schemas.openxmlformats.org/officeDocument/2006/math">
                    <m:r>
                      <a:rPr lang="en-US" altLang="zh-CN" b="0" i="1" smtClean="0">
                        <a:latin typeface="Cambria Math"/>
                      </a:rPr>
                      <m:t>𝑢</m:t>
                    </m:r>
                  </m:oMath>
                </a14:m>
                <a:r>
                  <a:rPr lang="zh-CN" altLang="en-US" dirty="0">
                    <a:ea typeface="宋体" panose="02010600030101010101" pitchFamily="2" charset="-122"/>
                  </a:rPr>
                  <a:t>为失业率，</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a:rPr>
                          <m:t>𝑢</m:t>
                        </m:r>
                      </m:e>
                      <m:sup>
                        <m:r>
                          <a:rPr lang="en-US" altLang="zh-CN" b="0" i="1" smtClean="0">
                            <a:latin typeface="Cambria Math"/>
                          </a:rPr>
                          <m:t>∗</m:t>
                        </m:r>
                      </m:sup>
                    </m:sSup>
                  </m:oMath>
                </a14:m>
                <a:r>
                  <a:rPr lang="zh-CN" altLang="en-US" dirty="0">
                    <a:ea typeface="宋体" panose="02010600030101010101" pitchFamily="2" charset="-122"/>
                  </a:rPr>
                  <a:t>为自然失业率</a:t>
                </a:r>
                <a:endParaRPr lang="en-US" altLang="zh-CN" dirty="0">
                  <a:ea typeface="宋体" panose="02010600030101010101" pitchFamily="2" charset="-122"/>
                </a:endParaRPr>
              </a:p>
              <a:p>
                <a:pPr lvl="1">
                  <a:buSzPct val="60000"/>
                  <a:buFont typeface="Wingdings" panose="05000000000000000000" pitchFamily="2" charset="2"/>
                  <a:buChar char="n"/>
                </a:pPr>
                <a14:m>
                  <m:oMath xmlns:m="http://schemas.openxmlformats.org/officeDocument/2006/math">
                    <m:r>
                      <a:rPr lang="en-US" altLang="zh-CN" b="0" i="1" smtClean="0">
                        <a:latin typeface="Cambria Math"/>
                      </a:rPr>
                      <m:t>𝛼</m:t>
                    </m:r>
                  </m:oMath>
                </a14:m>
                <a:r>
                  <a:rPr lang="zh-CN" altLang="en-US" dirty="0">
                    <a:ea typeface="宋体" panose="02010600030101010101" pitchFamily="2" charset="-122"/>
                  </a:rPr>
                  <a:t>为大于零的参数</a:t>
                </a:r>
                <a:endParaRPr lang="en-US" altLang="zh-CN" dirty="0">
                  <a:ea typeface="宋体" panose="02010600030101010101" pitchFamily="2" charset="-122"/>
                </a:endParaRPr>
              </a:p>
              <a:p>
                <a:pPr>
                  <a:buSzPct val="80000"/>
                  <a:buFont typeface="Wingdings" panose="05000000000000000000" pitchFamily="2" charset="2"/>
                  <a:buChar char="l"/>
                </a:pPr>
                <a:r>
                  <a:rPr lang="zh-CN" altLang="en-US" sz="1800" dirty="0">
                    <a:ea typeface="宋体" panose="02010600030101010101" pitchFamily="2" charset="-122"/>
                  </a:rPr>
                  <a:t>该经验定律认为，失业率每高于自然失业率</a:t>
                </a:r>
                <a:r>
                  <a:rPr lang="en-US" altLang="zh-CN" sz="1800" dirty="0">
                    <a:ea typeface="宋体" panose="02010600030101010101" pitchFamily="2" charset="-122"/>
                  </a:rPr>
                  <a:t>1</a:t>
                </a:r>
                <a:r>
                  <a:rPr lang="zh-CN" altLang="en-US" sz="1800" dirty="0">
                    <a:ea typeface="宋体" panose="02010600030101010101" pitchFamily="2" charset="-122"/>
                  </a:rPr>
                  <a:t>个百分点，实际产出将低于潜在产出</a:t>
                </a:r>
                <a:r>
                  <a:rPr lang="en-US" altLang="zh-CN" sz="1800" dirty="0">
                    <a:ea typeface="宋体" panose="02010600030101010101" pitchFamily="2" charset="-122"/>
                  </a:rPr>
                  <a:t>2</a:t>
                </a:r>
                <a:r>
                  <a:rPr lang="zh-CN" altLang="en-US" sz="1800" dirty="0">
                    <a:ea typeface="宋体" panose="02010600030101010101" pitchFamily="2" charset="-122"/>
                  </a:rPr>
                  <a:t>个百分点</a:t>
                </a:r>
                <a:r>
                  <a:rPr lang="en-US" altLang="zh-CN" sz="1800" dirty="0">
                    <a:ea typeface="宋体" panose="02010600030101010101" pitchFamily="2" charset="-122"/>
                  </a:rPr>
                  <a:t>(</a:t>
                </a:r>
                <a:r>
                  <a:rPr lang="zh-CN" altLang="en-US" sz="1800" dirty="0">
                    <a:ea typeface="宋体" panose="02010600030101010101" pitchFamily="2" charset="-122"/>
                  </a:rPr>
                  <a:t>有的教材可能说</a:t>
                </a:r>
                <a:r>
                  <a:rPr lang="en-US" altLang="zh-CN" sz="1800" dirty="0">
                    <a:ea typeface="宋体" panose="02010600030101010101" pitchFamily="2" charset="-122"/>
                  </a:rPr>
                  <a:t>3</a:t>
                </a:r>
                <a:r>
                  <a:rPr lang="zh-CN" altLang="en-US" sz="1800" dirty="0">
                    <a:ea typeface="宋体" panose="02010600030101010101" pitchFamily="2" charset="-122"/>
                  </a:rPr>
                  <a:t>个百分点</a:t>
                </a:r>
                <a:r>
                  <a:rPr lang="en-US" altLang="zh-CN" sz="1800" dirty="0">
                    <a:ea typeface="宋体" panose="02010600030101010101" pitchFamily="2" charset="-122"/>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1277" y="921901"/>
                <a:ext cx="8229600" cy="3394472"/>
              </a:xfrm>
              <a:blipFill>
                <a:blip r:embed="rId2"/>
                <a:stretch>
                  <a:fillRect l="-148" t="-1257" r="-222" b="-233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dirty="0"/>
          </a:p>
        </p:txBody>
      </p:sp>
      <p:sp>
        <p:nvSpPr>
          <p:cNvPr id="5" name="矩形 4">
            <a:extLst>
              <a:ext uri="{FF2B5EF4-FFF2-40B4-BE49-F238E27FC236}">
                <a16:creationId xmlns:a16="http://schemas.microsoft.com/office/drawing/2014/main" id="{D91CC57F-5234-4EC3-8B5A-31BC879472B6}"/>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奥肯定律</a:t>
            </a:r>
          </a:p>
        </p:txBody>
      </p:sp>
      <p:grpSp>
        <p:nvGrpSpPr>
          <p:cNvPr id="6" name="组合 5">
            <a:extLst>
              <a:ext uri="{FF2B5EF4-FFF2-40B4-BE49-F238E27FC236}">
                <a16:creationId xmlns:a16="http://schemas.microsoft.com/office/drawing/2014/main" id="{573CCC22-E135-40E9-92C4-D47FDFA7A0CA}"/>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CBC6213E-2713-47D8-A14D-C5577F39CE50}"/>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7A5B8690-7C41-4F76-8F19-53E2D2258DF0}"/>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53446BE6-BB66-4EDA-9D42-3B5E71B2AFFA}"/>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930690E1-46C4-4061-8F50-D5C4EEAA5DBD}"/>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A0AEF9E8-E2A5-4FAF-BFA3-BB8D3079A4B6}"/>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A206CE51-6900-4D83-8AF5-838F1931C9D5}"/>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5776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46322"/>
            <a:ext cx="2971800" cy="728982"/>
          </a:xfrm>
        </p:spPr>
        <p:txBody>
          <a:bodyPr vert="horz" wrap="square" lIns="91440" tIns="45720" rIns="91440" bIns="45720" rtlCol="0" anchor="ctr">
            <a:spAutoFit/>
          </a:bodyPr>
          <a:lstStyle/>
          <a:p>
            <a:pPr>
              <a:lnSpc>
                <a:spcPct val="120000"/>
              </a:lnSpc>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cs typeface="+mn-cs"/>
              </a:rPr>
              <a:t>第十三章</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cs typeface="+mn-cs"/>
              </a:rPr>
              <a:t> </a:t>
            </a:r>
            <a:b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cs typeface="+mn-cs"/>
              </a:rPr>
            </a:b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cs typeface="+mn-cs"/>
              </a:rPr>
              <a:t>失业、通货膨胀和经济周期</a:t>
            </a:r>
            <a:endParaRPr lang="en-US" sz="180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sp>
        <p:nvSpPr>
          <p:cNvPr id="3" name="Content Placeholder 2"/>
          <p:cNvSpPr>
            <a:spLocks noGrp="1"/>
          </p:cNvSpPr>
          <p:nvPr>
            <p:ph idx="1"/>
          </p:nvPr>
        </p:nvSpPr>
        <p:spPr>
          <a:xfrm>
            <a:off x="9753600" y="-1390650"/>
            <a:ext cx="8229600" cy="3394472"/>
          </a:xfrm>
        </p:spPr>
        <p:txBody>
          <a:bodyPr/>
          <a:lstStyle/>
          <a:p>
            <a:endParaRPr lang="en-US" altLang="zh-CN" b="1" dirty="0">
              <a:solidFill>
                <a:srgbClr val="0070C0"/>
              </a:solidFill>
            </a:endParaRPr>
          </a:p>
          <a:p>
            <a:endParaRPr lang="en-US" altLang="zh-CN" b="1" dirty="0">
              <a:solidFill>
                <a:srgbClr val="0070C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dirty="0"/>
          </a:p>
        </p:txBody>
      </p:sp>
      <p:sp>
        <p:nvSpPr>
          <p:cNvPr id="5" name="灯片编号占位符 3">
            <a:extLst>
              <a:ext uri="{FF2B5EF4-FFF2-40B4-BE49-F238E27FC236}">
                <a16:creationId xmlns:a16="http://schemas.microsoft.com/office/drawing/2014/main" id="{08C791C2-A921-402F-9DC1-35CF08FF896A}"/>
              </a:ext>
            </a:extLst>
          </p:cNvPr>
          <p:cNvSpPr txBox="1">
            <a:spLocks/>
          </p:cNvSpPr>
          <p:nvPr/>
        </p:nvSpPr>
        <p:spPr>
          <a:xfrm>
            <a:off x="6553200" y="4767263"/>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2</a:t>
            </a:fld>
            <a:endParaRPr lang="en-US" dirty="0"/>
          </a:p>
        </p:txBody>
      </p:sp>
      <p:sp>
        <p:nvSpPr>
          <p:cNvPr id="6" name="灯片编号占位符 3">
            <a:extLst>
              <a:ext uri="{FF2B5EF4-FFF2-40B4-BE49-F238E27FC236}">
                <a16:creationId xmlns:a16="http://schemas.microsoft.com/office/drawing/2014/main" id="{85600634-0608-4BCF-84DC-647A20FC8C9B}"/>
              </a:ext>
            </a:extLst>
          </p:cNvPr>
          <p:cNvSpPr txBox="1">
            <a:spLocks/>
          </p:cNvSpPr>
          <p:nvPr/>
        </p:nvSpPr>
        <p:spPr>
          <a:xfrm>
            <a:off x="6705600" y="4869656"/>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2</a:t>
            </a:fld>
            <a:endParaRPr lang="en-US" dirty="0"/>
          </a:p>
        </p:txBody>
      </p:sp>
      <p:sp>
        <p:nvSpPr>
          <p:cNvPr id="7" name="矩形 6">
            <a:extLst>
              <a:ext uri="{FF2B5EF4-FFF2-40B4-BE49-F238E27FC236}">
                <a16:creationId xmlns:a16="http://schemas.microsoft.com/office/drawing/2014/main" id="{13ECB7FE-81FD-4820-8AC5-E3B5EF4D40D5}"/>
              </a:ext>
            </a:extLst>
          </p:cNvPr>
          <p:cNvSpPr/>
          <p:nvPr/>
        </p:nvSpPr>
        <p:spPr>
          <a:xfrm>
            <a:off x="-1676400" y="4171950"/>
            <a:ext cx="14859000" cy="2750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A90486B-7E6F-4942-8CB1-D137BD82FA73}"/>
              </a:ext>
            </a:extLst>
          </p:cNvPr>
          <p:cNvSpPr/>
          <p:nvPr/>
        </p:nvSpPr>
        <p:spPr>
          <a:xfrm>
            <a:off x="4233459" y="0"/>
            <a:ext cx="4910541" cy="6189756"/>
          </a:xfrm>
          <a:prstGeom prst="rect">
            <a:avLst/>
          </a:prstGeom>
          <a:solidFill>
            <a:srgbClr val="8088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9" name="矩形 8">
            <a:extLst>
              <a:ext uri="{FF2B5EF4-FFF2-40B4-BE49-F238E27FC236}">
                <a16:creationId xmlns:a16="http://schemas.microsoft.com/office/drawing/2014/main" id="{4B2C3F57-4600-40AE-B37D-66578EB44554}"/>
              </a:ext>
            </a:extLst>
          </p:cNvPr>
          <p:cNvSpPr/>
          <p:nvPr/>
        </p:nvSpPr>
        <p:spPr>
          <a:xfrm>
            <a:off x="4541521" y="1503989"/>
            <a:ext cx="1426118"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灯片编号占位符 3">
            <a:extLst>
              <a:ext uri="{FF2B5EF4-FFF2-40B4-BE49-F238E27FC236}">
                <a16:creationId xmlns:a16="http://schemas.microsoft.com/office/drawing/2014/main" id="{72D7E6FE-BDDA-45E0-909F-79C5871B678E}"/>
              </a:ext>
            </a:extLst>
          </p:cNvPr>
          <p:cNvSpPr txBox="1">
            <a:spLocks/>
          </p:cNvSpPr>
          <p:nvPr/>
        </p:nvSpPr>
        <p:spPr>
          <a:xfrm>
            <a:off x="6553200" y="4781550"/>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2</a:t>
            </a:fld>
            <a:endParaRPr lang="en-US" dirty="0"/>
          </a:p>
        </p:txBody>
      </p:sp>
      <p:sp>
        <p:nvSpPr>
          <p:cNvPr id="11" name="矩形 10">
            <a:extLst>
              <a:ext uri="{FF2B5EF4-FFF2-40B4-BE49-F238E27FC236}">
                <a16:creationId xmlns:a16="http://schemas.microsoft.com/office/drawing/2014/main" id="{21137F40-EF64-4A7A-B1C6-FEEC4872A9BF}"/>
              </a:ext>
            </a:extLst>
          </p:cNvPr>
          <p:cNvSpPr/>
          <p:nvPr/>
        </p:nvSpPr>
        <p:spPr>
          <a:xfrm>
            <a:off x="4569333" y="1519378"/>
            <a:ext cx="1271502" cy="338554"/>
          </a:xfrm>
          <a:prstGeom prst="rect">
            <a:avLst/>
          </a:prstGeom>
        </p:spPr>
        <p:txBody>
          <a:bodyPr wrap="none">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第一节 失业</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39877F52-C797-44A9-B154-BE7D6D75D03F}"/>
              </a:ext>
            </a:extLst>
          </p:cNvPr>
          <p:cNvSpPr/>
          <p:nvPr/>
        </p:nvSpPr>
        <p:spPr>
          <a:xfrm>
            <a:off x="4541520" y="2636750"/>
            <a:ext cx="2316480" cy="338554"/>
          </a:xfrm>
          <a:prstGeom prst="rect">
            <a:avLst/>
          </a:prstGeom>
        </p:spPr>
        <p:txBody>
          <a:bodyPr wrap="square">
            <a:spAutoFit/>
          </a:bodyPr>
          <a:lstStyle/>
          <a:p>
            <a:pPr marL="809625" indent="-809625"/>
            <a:r>
              <a:rPr lang="zh-CN" altLang="en-US" sz="1600" dirty="0">
                <a:solidFill>
                  <a:schemeClr val="bg1">
                    <a:lumMod val="65000"/>
                  </a:schemeClr>
                </a:solidFill>
                <a:latin typeface="微软雅黑" panose="020B0503020204020204" pitchFamily="34" charset="-122"/>
                <a:ea typeface="微软雅黑" panose="020B0503020204020204" pitchFamily="34" charset="-122"/>
              </a:rPr>
              <a:t>第三节 菲利普斯曲线</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DF833960-40CE-494D-AA11-16B1FD546FCB}"/>
              </a:ext>
            </a:extLst>
          </p:cNvPr>
          <p:cNvSpPr/>
          <p:nvPr/>
        </p:nvSpPr>
        <p:spPr>
          <a:xfrm>
            <a:off x="4541521" y="2115358"/>
            <a:ext cx="1730918" cy="338554"/>
          </a:xfrm>
          <a:prstGeom prst="rect">
            <a:avLst/>
          </a:prstGeom>
        </p:spPr>
        <p:txBody>
          <a:bodyPr wrap="square">
            <a:spAutoFit/>
          </a:bodyPr>
          <a:lstStyle/>
          <a:p>
            <a:pPr marL="809625" indent="-809625"/>
            <a:r>
              <a:rPr lang="zh-CN" altLang="en-US" sz="1600" dirty="0">
                <a:solidFill>
                  <a:schemeClr val="bg1">
                    <a:lumMod val="65000"/>
                  </a:schemeClr>
                </a:solidFill>
                <a:latin typeface="微软雅黑" panose="020B0503020204020204" pitchFamily="34" charset="-122"/>
                <a:ea typeface="微软雅黑" panose="020B0503020204020204" pitchFamily="34" charset="-122"/>
              </a:rPr>
              <a:t>第二节 通货膨胀</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Title 1">
            <a:extLst>
              <a:ext uri="{FF2B5EF4-FFF2-40B4-BE49-F238E27FC236}">
                <a16:creationId xmlns:a16="http://schemas.microsoft.com/office/drawing/2014/main" id="{7484EF9F-F360-4984-A984-510B1353A089}"/>
              </a:ext>
            </a:extLst>
          </p:cNvPr>
          <p:cNvSpPr txBox="1">
            <a:spLocks/>
          </p:cNvSpPr>
          <p:nvPr/>
        </p:nvSpPr>
        <p:spPr>
          <a:xfrm>
            <a:off x="1660235" y="845693"/>
            <a:ext cx="184730" cy="497957"/>
          </a:xfrm>
          <a:prstGeom prst="rect">
            <a:avLst/>
          </a:prstGeom>
        </p:spPr>
        <p:txBody>
          <a:bodyPr vert="horz" wrap="none" lIns="91440" tIns="45720" rIns="91440" bIns="45720" rtlCol="0" anchor="ctr">
            <a:spAutoFit/>
          </a:bodyPr>
          <a:lstStyle>
            <a:defPPr>
              <a:defRPr lang="en-US"/>
            </a:defPPr>
            <a:lvl1pPr algn="ctr">
              <a:lnSpc>
                <a:spcPct val="120000"/>
              </a:lnSpc>
              <a:spcBef>
                <a:spcPct val="0"/>
              </a:spcBef>
              <a:buNone/>
              <a:defRPr sz="2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endParaRPr lang="en-US" dirty="0"/>
          </a:p>
        </p:txBody>
      </p:sp>
      <p:sp>
        <p:nvSpPr>
          <p:cNvPr id="16" name="矩形 11">
            <a:extLst>
              <a:ext uri="{FF2B5EF4-FFF2-40B4-BE49-F238E27FC236}">
                <a16:creationId xmlns:a16="http://schemas.microsoft.com/office/drawing/2014/main" id="{5BA0D5B9-1ED2-493D-A4FC-7F907A6FC2FA}"/>
              </a:ext>
            </a:extLst>
          </p:cNvPr>
          <p:cNvSpPr/>
          <p:nvPr/>
        </p:nvSpPr>
        <p:spPr>
          <a:xfrm>
            <a:off x="4541519" y="3143654"/>
            <a:ext cx="1681871" cy="338554"/>
          </a:xfrm>
          <a:prstGeom prst="rect">
            <a:avLst/>
          </a:prstGeom>
        </p:spPr>
        <p:txBody>
          <a:bodyPr wrap="square">
            <a:spAutoFit/>
          </a:bodyPr>
          <a:lstStyle/>
          <a:p>
            <a:pPr marL="809625" indent="-809625"/>
            <a:r>
              <a:rPr lang="zh-CN" altLang="en-US" sz="1600" dirty="0">
                <a:solidFill>
                  <a:schemeClr val="bg1">
                    <a:lumMod val="65000"/>
                  </a:schemeClr>
                </a:solidFill>
                <a:latin typeface="微软雅黑" panose="020B0503020204020204" pitchFamily="34" charset="-122"/>
                <a:ea typeface="微软雅黑" panose="020B0503020204020204" pitchFamily="34" charset="-122"/>
              </a:rPr>
              <a:t>第四节 经济周期</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0713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3577" y="874514"/>
                <a:ext cx="8229600" cy="3394472"/>
              </a:xfrm>
            </p:spPr>
            <p:txBody>
              <a:bodyPr/>
              <a:lstStyle/>
              <a:p>
                <a:pPr marL="342900" lvl="1">
                  <a:lnSpc>
                    <a:spcPct val="120000"/>
                  </a:lnSpc>
                  <a:buSzPct val="80000"/>
                  <a:buFont typeface="Wingdings" panose="05000000000000000000" pitchFamily="2" charset="2"/>
                  <a:buChar char="l"/>
                </a:pPr>
                <a:r>
                  <a:rPr lang="zh-CN" altLang="en-US" dirty="0">
                    <a:ea typeface="宋体" panose="02010600030101010101" pitchFamily="2" charset="-122"/>
                  </a:rPr>
                  <a:t>奥肯定律的形式二（奥肯定律的增长率形式）：</a:t>
                </a:r>
                <a:endParaRPr lang="en-US" altLang="zh-CN" dirty="0">
                  <a:ea typeface="宋体" panose="02010600030101010101" pitchFamily="2" charset="-122"/>
                </a:endParaRPr>
              </a:p>
              <a:p>
                <a:pPr marL="0" indent="0">
                  <a:lnSpc>
                    <a:spcPct val="120000"/>
                  </a:lnSpc>
                  <a:buNone/>
                </a:pPr>
                <a14:m>
                  <m:oMathPara xmlns:m="http://schemas.openxmlformats.org/officeDocument/2006/math">
                    <m:oMathParaPr>
                      <m:jc m:val="centerGroup"/>
                    </m:oMathParaPr>
                    <m:oMath xmlns:m="http://schemas.openxmlformats.org/officeDocument/2006/math">
                      <m:f>
                        <m:fPr>
                          <m:ctrlPr>
                            <a:rPr lang="en-US" sz="1800" b="1" i="1">
                              <a:latin typeface="Cambria Math" panose="02040503050406030204" pitchFamily="18" charset="0"/>
                            </a:rPr>
                          </m:ctrlPr>
                        </m:fPr>
                        <m:num>
                          <m:r>
                            <a:rPr lang="en-US" sz="1800" b="1">
                              <a:latin typeface="Cambria Math"/>
                            </a:rPr>
                            <m:t>𝚫</m:t>
                          </m:r>
                          <m:r>
                            <a:rPr lang="en-US" sz="1800" b="1" i="1">
                              <a:latin typeface="Cambria Math"/>
                            </a:rPr>
                            <m:t>𝒀</m:t>
                          </m:r>
                        </m:num>
                        <m:den>
                          <m:r>
                            <a:rPr lang="en-US" sz="1800" b="1" i="1">
                              <a:latin typeface="Cambria Math"/>
                            </a:rPr>
                            <m:t>𝒀</m:t>
                          </m:r>
                        </m:den>
                      </m:f>
                      <m:r>
                        <a:rPr lang="en-US" sz="1800" b="1" i="1">
                          <a:latin typeface="Cambria Math"/>
                        </a:rPr>
                        <m:t>=</m:t>
                      </m:r>
                      <m:r>
                        <a:rPr lang="en-US" sz="1800" b="1" i="1">
                          <a:latin typeface="Cambria Math"/>
                        </a:rPr>
                        <m:t>𝟑</m:t>
                      </m:r>
                      <m:r>
                        <a:rPr lang="en-US" sz="1800" b="1" i="1">
                          <a:latin typeface="Cambria Math"/>
                        </a:rPr>
                        <m:t>%−</m:t>
                      </m:r>
                      <m:r>
                        <a:rPr lang="en-US" sz="1800" b="1" i="1">
                          <a:latin typeface="Cambria Math"/>
                        </a:rPr>
                        <m:t>𝟐</m:t>
                      </m:r>
                      <m:r>
                        <a:rPr lang="en-US" sz="1800" b="1">
                          <a:latin typeface="Cambria Math"/>
                        </a:rPr>
                        <m:t>𝚫</m:t>
                      </m:r>
                      <m:r>
                        <a:rPr lang="en-US" sz="1800" b="1" i="1">
                          <a:latin typeface="Cambria Math"/>
                        </a:rPr>
                        <m:t>𝒖</m:t>
                      </m:r>
                    </m:oMath>
                  </m:oMathPara>
                </a14:m>
                <a:endParaRPr lang="en-US" sz="1800" b="1" dirty="0">
                  <a:ea typeface="宋体" panose="02010600030101010101" pitchFamily="2" charset="-122"/>
                </a:endParaRPr>
              </a:p>
              <a:p>
                <a:pPr lvl="1">
                  <a:lnSpc>
                    <a:spcPct val="120000"/>
                  </a:lnSpc>
                  <a:buSzPct val="60000"/>
                  <a:buFont typeface="Wingdings" panose="05000000000000000000" pitchFamily="2" charset="2"/>
                  <a:buChar char="n"/>
                </a:pPr>
                <a14:m>
                  <m:oMath xmlns:m="http://schemas.openxmlformats.org/officeDocument/2006/math">
                    <m:f>
                      <m:fPr>
                        <m:ctrlPr>
                          <a:rPr lang="en-US" sz="1600" i="1">
                            <a:latin typeface="Cambria Math" panose="02040503050406030204" pitchFamily="18" charset="0"/>
                          </a:rPr>
                        </m:ctrlPr>
                      </m:fPr>
                      <m:num>
                        <m:r>
                          <m:rPr>
                            <m:sty m:val="p"/>
                          </m:rPr>
                          <a:rPr lang="en-US" sz="1600">
                            <a:latin typeface="Cambria Math"/>
                          </a:rPr>
                          <m:t>Δ</m:t>
                        </m:r>
                        <m:r>
                          <a:rPr lang="en-US" sz="1600" i="1">
                            <a:latin typeface="Cambria Math"/>
                          </a:rPr>
                          <m:t>𝑌</m:t>
                        </m:r>
                      </m:num>
                      <m:den>
                        <m:r>
                          <a:rPr lang="en-US" sz="1600" i="1">
                            <a:latin typeface="Cambria Math"/>
                          </a:rPr>
                          <m:t>𝑌</m:t>
                        </m:r>
                      </m:den>
                    </m:f>
                  </m:oMath>
                </a14:m>
                <a:r>
                  <a:rPr lang="zh-CN" altLang="en-US" sz="1600" dirty="0">
                    <a:ea typeface="宋体" panose="02010600030101010101" pitchFamily="2" charset="-122"/>
                  </a:rPr>
                  <a:t>是产出增长率，</a:t>
                </a:r>
                <a14:m>
                  <m:oMath xmlns:m="http://schemas.openxmlformats.org/officeDocument/2006/math">
                    <m:r>
                      <m:rPr>
                        <m:sty m:val="p"/>
                      </m:rPr>
                      <a:rPr lang="en-US" altLang="zh-CN" sz="1600">
                        <a:latin typeface="Cambria Math"/>
                      </a:rPr>
                      <m:t>Δ</m:t>
                    </m:r>
                    <m:r>
                      <a:rPr lang="en-US" altLang="zh-CN" sz="1600" i="1">
                        <a:latin typeface="Cambria Math"/>
                      </a:rPr>
                      <m:t>𝑢</m:t>
                    </m:r>
                  </m:oMath>
                </a14:m>
                <a:r>
                  <a:rPr lang="zh-CN" altLang="en-US" sz="1600" dirty="0">
                    <a:ea typeface="宋体" panose="02010600030101010101" pitchFamily="2" charset="-122"/>
                  </a:rPr>
                  <a:t>是失业率相较于前一年的变化</a:t>
                </a:r>
                <a:endParaRPr lang="en-US" altLang="zh-CN" sz="1600" dirty="0">
                  <a:ea typeface="宋体" panose="02010600030101010101" pitchFamily="2" charset="-122"/>
                </a:endParaRPr>
              </a:p>
              <a:p>
                <a:pPr lvl="1">
                  <a:lnSpc>
                    <a:spcPct val="120000"/>
                  </a:lnSpc>
                  <a:buSzPct val="60000"/>
                  <a:buFont typeface="Wingdings" panose="05000000000000000000" pitchFamily="2" charset="2"/>
                  <a:buChar char="n"/>
                </a:pPr>
                <a:r>
                  <a:rPr lang="en-US" altLang="zh-CN" sz="1600" dirty="0">
                    <a:ea typeface="宋体" panose="02010600030101010101" pitchFamily="2" charset="-122"/>
                  </a:rPr>
                  <a:t>3%</a:t>
                </a:r>
                <a:r>
                  <a:rPr lang="zh-CN" altLang="en-US" sz="1600" dirty="0">
                    <a:ea typeface="宋体" panose="02010600030101010101" pitchFamily="2" charset="-122"/>
                  </a:rPr>
                  <a:t>是美国充分就业</a:t>
                </a:r>
                <a:r>
                  <a:rPr lang="en-US" altLang="zh-CN" sz="1600" dirty="0">
                    <a:ea typeface="宋体" panose="02010600030101010101" pitchFamily="2" charset="-122"/>
                  </a:rPr>
                  <a:t>/</a:t>
                </a:r>
                <a:r>
                  <a:rPr lang="zh-CN" altLang="en-US" sz="1600" dirty="0">
                    <a:ea typeface="宋体" panose="02010600030101010101" pitchFamily="2" charset="-122"/>
                  </a:rPr>
                  <a:t>潜在产出的平均增长率</a:t>
                </a:r>
                <a:endParaRPr lang="en-US" altLang="zh-CN" sz="16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该式说明失业率增加时</a:t>
                </a:r>
                <a:r>
                  <a:rPr lang="en-US" altLang="zh-CN" sz="1600" dirty="0">
                    <a:ea typeface="宋体" panose="02010600030101010101" pitchFamily="2" charset="-122"/>
                  </a:rPr>
                  <a:t>(</a:t>
                </a:r>
                <a14:m>
                  <m:oMath xmlns:m="http://schemas.openxmlformats.org/officeDocument/2006/math">
                    <m:r>
                      <m:rPr>
                        <m:sty m:val="p"/>
                      </m:rPr>
                      <a:rPr lang="en-US" altLang="zh-CN" sz="1600">
                        <a:latin typeface="Cambria Math"/>
                      </a:rPr>
                      <m:t>Δ</m:t>
                    </m:r>
                    <m:r>
                      <a:rPr lang="en-US" altLang="zh-CN" sz="1600" i="1">
                        <a:latin typeface="Cambria Math"/>
                      </a:rPr>
                      <m:t>𝑢</m:t>
                    </m:r>
                    <m:r>
                      <a:rPr lang="en-US" altLang="zh-CN" sz="1600" i="1">
                        <a:latin typeface="Cambria Math"/>
                      </a:rPr>
                      <m:t>&gt;0</m:t>
                    </m:r>
                  </m:oMath>
                </a14:m>
                <a:r>
                  <a:rPr lang="en-US" altLang="zh-CN" sz="1600" dirty="0">
                    <a:ea typeface="宋体" panose="02010600030101010101" pitchFamily="2" charset="-122"/>
                  </a:rPr>
                  <a:t>)</a:t>
                </a:r>
                <a:r>
                  <a:rPr lang="zh-CN" altLang="en-US" sz="1600" dirty="0">
                    <a:ea typeface="宋体" panose="02010600030101010101" pitchFamily="2" charset="-122"/>
                  </a:rPr>
                  <a:t>，实际产出</a:t>
                </a:r>
                <a14:m>
                  <m:oMath xmlns:m="http://schemas.openxmlformats.org/officeDocument/2006/math">
                    <m:r>
                      <a:rPr lang="en-US" altLang="zh-CN" sz="1600" i="1">
                        <a:latin typeface="Cambria Math"/>
                      </a:rPr>
                      <m:t>𝑌</m:t>
                    </m:r>
                  </m:oMath>
                </a14:m>
                <a:r>
                  <a:rPr lang="zh-CN" altLang="en-US" sz="1600" dirty="0">
                    <a:ea typeface="宋体" panose="02010600030101010101" pitchFamily="2" charset="-122"/>
                  </a:rPr>
                  <a:t>的年增长率会低于</a:t>
                </a:r>
                <a:r>
                  <a:rPr lang="en-US" altLang="zh-CN" sz="1600" dirty="0">
                    <a:ea typeface="宋体" panose="02010600030101010101" pitchFamily="2" charset="-122"/>
                  </a:rPr>
                  <a:t>3%</a:t>
                </a:r>
                <a:endParaRPr lang="en-US" altLang="zh-CN"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奥肯定律的重要结论</a:t>
                </a:r>
                <a:endParaRPr lang="en-US" altLang="zh-CN" sz="18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实际</a:t>
                </a:r>
                <a:r>
                  <a:rPr lang="en-US" altLang="zh-CN" sz="1600" dirty="0">
                    <a:ea typeface="宋体" panose="02010600030101010101" pitchFamily="2" charset="-122"/>
                  </a:rPr>
                  <a:t>GDP</a:t>
                </a:r>
                <a:r>
                  <a:rPr lang="zh-CN" altLang="en-US" sz="1600" dirty="0">
                    <a:ea typeface="宋体" panose="02010600030101010101" pitchFamily="2" charset="-122"/>
                  </a:rPr>
                  <a:t>须保持与潜在</a:t>
                </a:r>
                <a:r>
                  <a:rPr lang="en-US" altLang="zh-CN" sz="1600" dirty="0">
                    <a:ea typeface="宋体" panose="02010600030101010101" pitchFamily="2" charset="-122"/>
                  </a:rPr>
                  <a:t>GDP</a:t>
                </a:r>
                <a:r>
                  <a:rPr lang="zh-CN" altLang="en-US" sz="1600" dirty="0">
                    <a:ea typeface="宋体" panose="02010600030101010101" pitchFamily="2" charset="-122"/>
                  </a:rPr>
                  <a:t>同样快的增长速度，以防止失业率的上升</a:t>
                </a:r>
                <a:endParaRPr lang="en-US" altLang="zh-CN" sz="16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实际</a:t>
                </a:r>
                <a:r>
                  <a:rPr lang="en-US" altLang="zh-CN" sz="1600" dirty="0">
                    <a:ea typeface="宋体" panose="02010600030101010101" pitchFamily="2" charset="-122"/>
                  </a:rPr>
                  <a:t>GDP</a:t>
                </a:r>
                <a:r>
                  <a:rPr lang="zh-CN" altLang="en-US" sz="1600" dirty="0">
                    <a:ea typeface="宋体" panose="02010600030101010101" pitchFamily="2" charset="-122"/>
                  </a:rPr>
                  <a:t>需不断增长才能保持失业率停留在原来水平上</a:t>
                </a:r>
                <a:endParaRPr lang="en-US" altLang="zh-CN" sz="16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如果政府想让失业率下降，实际</a:t>
                </a:r>
                <a:r>
                  <a:rPr lang="en-US" altLang="zh-CN" sz="1600" dirty="0">
                    <a:ea typeface="宋体" panose="02010600030101010101" pitchFamily="2" charset="-122"/>
                  </a:rPr>
                  <a:t>GDP</a:t>
                </a:r>
                <a:r>
                  <a:rPr lang="zh-CN" altLang="en-US" sz="1600" dirty="0">
                    <a:ea typeface="宋体" panose="02010600030101010101" pitchFamily="2" charset="-122"/>
                  </a:rPr>
                  <a:t>的增长要快于潜在</a:t>
                </a:r>
                <a:r>
                  <a:rPr lang="en-US" altLang="zh-CN" sz="1600" dirty="0">
                    <a:ea typeface="宋体" panose="02010600030101010101" pitchFamily="2" charset="-122"/>
                  </a:rPr>
                  <a:t>GDP</a:t>
                </a:r>
                <a:r>
                  <a:rPr lang="zh-CN" altLang="en-US" sz="1600" dirty="0">
                    <a:ea typeface="宋体" panose="02010600030101010101" pitchFamily="2" charset="-122"/>
                  </a:rPr>
                  <a:t>的增长速度</a:t>
                </a:r>
                <a:endParaRPr lang="en-US" altLang="zh-CN" sz="1600" dirty="0">
                  <a:ea typeface="宋体" panose="02010600030101010101" pitchFamily="2"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3577" y="874514"/>
                <a:ext cx="8229600" cy="3394472"/>
              </a:xfrm>
              <a:blipFill>
                <a:blip r:embed="rId2"/>
                <a:stretch>
                  <a:fillRect l="-148" t="-539" b="-131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dirty="0"/>
          </a:p>
        </p:txBody>
      </p:sp>
      <p:sp>
        <p:nvSpPr>
          <p:cNvPr id="5" name="矩形 4">
            <a:extLst>
              <a:ext uri="{FF2B5EF4-FFF2-40B4-BE49-F238E27FC236}">
                <a16:creationId xmlns:a16="http://schemas.microsoft.com/office/drawing/2014/main" id="{E05DEA59-EC1A-4E9A-AA80-F16BB3301CEB}"/>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奥肯定律</a:t>
            </a:r>
          </a:p>
        </p:txBody>
      </p:sp>
      <p:grpSp>
        <p:nvGrpSpPr>
          <p:cNvPr id="6" name="组合 5">
            <a:extLst>
              <a:ext uri="{FF2B5EF4-FFF2-40B4-BE49-F238E27FC236}">
                <a16:creationId xmlns:a16="http://schemas.microsoft.com/office/drawing/2014/main" id="{4B39ACFD-26ED-43B7-8B83-CDC514979C8E}"/>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9E15D4ED-A992-4480-B84D-751F1446F16B}"/>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B66E9EA1-4752-4FAB-B805-EB10301F97A3}"/>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B8F30625-F456-4A4D-8774-E948A17A467A}"/>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27941D55-80D3-4273-85D4-7BA8BD931E84}"/>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A5CCF00B-2184-44F9-8392-76C65CD9FD9E}"/>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97713B9F-62C9-43D7-8FBB-94559884B0ED}"/>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70699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7613" y="1112920"/>
            <a:ext cx="5508773" cy="320040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5958840" y="4138196"/>
                <a:ext cx="3200400"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Change in unemployment rate, </a:t>
                </a:r>
                <a14:m>
                  <m:oMath xmlns:m="http://schemas.openxmlformats.org/officeDocument/2006/math">
                    <m:r>
                      <a:rPr lang="en-US" sz="1600" b="1" i="0" smtClean="0">
                        <a:latin typeface="Cambria Math"/>
                        <a:cs typeface="Times New Roman" panose="02020603050405020304" pitchFamily="18" charset="0"/>
                      </a:rPr>
                      <m:t>𝚫</m:t>
                    </m:r>
                    <m:r>
                      <a:rPr lang="en-US" sz="1600" b="1" i="1" smtClean="0">
                        <a:latin typeface="Cambria Math"/>
                        <a:cs typeface="Times New Roman" panose="02020603050405020304" pitchFamily="18" charset="0"/>
                      </a:rPr>
                      <m:t>𝒖</m:t>
                    </m:r>
                  </m:oMath>
                </a14:m>
                <a:endParaRPr lang="en-US" sz="1600" b="1"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958840" y="4138196"/>
                <a:ext cx="3200400" cy="338554"/>
              </a:xfrm>
              <a:prstGeom prst="rect">
                <a:avLst/>
              </a:prstGeom>
              <a:blipFill>
                <a:blip r:embed="rId4"/>
                <a:stretch>
                  <a:fillRect l="-1143"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77240" y="729931"/>
                <a:ext cx="3505200"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Percentage change in real GDP, </a:t>
                </a:r>
                <a14:m>
                  <m:oMath xmlns:m="http://schemas.openxmlformats.org/officeDocument/2006/math">
                    <m:r>
                      <a:rPr lang="en-US" sz="1600" b="1" i="0" smtClean="0">
                        <a:latin typeface="Cambria Math"/>
                        <a:cs typeface="Times New Roman" panose="02020603050405020304" pitchFamily="18" charset="0"/>
                      </a:rPr>
                      <m:t>𝚫</m:t>
                    </m:r>
                    <m:r>
                      <a:rPr lang="en-US" sz="1600" b="1" i="1" smtClean="0">
                        <a:latin typeface="Cambria Math"/>
                        <a:cs typeface="Times New Roman" panose="02020603050405020304" pitchFamily="18" charset="0"/>
                      </a:rPr>
                      <m:t>𝒀</m:t>
                    </m:r>
                    <m:r>
                      <a:rPr lang="en-US" sz="1600" b="1" i="1" smtClean="0">
                        <a:latin typeface="Cambria Math"/>
                        <a:cs typeface="Times New Roman" panose="02020603050405020304" pitchFamily="18" charset="0"/>
                      </a:rPr>
                      <m:t>/</m:t>
                    </m:r>
                    <m:r>
                      <a:rPr lang="en-US" sz="1600" b="1" i="1" smtClean="0">
                        <a:latin typeface="Cambria Math"/>
                        <a:cs typeface="Times New Roman" panose="02020603050405020304" pitchFamily="18" charset="0"/>
                      </a:rPr>
                      <m:t>𝒀</m:t>
                    </m:r>
                  </m:oMath>
                </a14:m>
                <a:endParaRPr lang="en-US" sz="1600" b="1"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77240" y="729931"/>
                <a:ext cx="3505200" cy="338554"/>
              </a:xfrm>
              <a:prstGeom prst="rect">
                <a:avLst/>
              </a:prstGeom>
              <a:blipFill>
                <a:blip r:embed="rId5"/>
                <a:stretch>
                  <a:fillRect l="-1043" t="-5455" b="-23636"/>
                </a:stretch>
              </a:blipFill>
            </p:spPr>
            <p:txBody>
              <a:bodyPr/>
              <a:lstStyle/>
              <a:p>
                <a:r>
                  <a:rPr lang="zh-CN" altLang="en-US">
                    <a:noFill/>
                  </a:rPr>
                  <a:t> </a:t>
                </a:r>
              </a:p>
            </p:txBody>
          </p:sp>
        </mc:Fallback>
      </mc:AlternateContent>
      <p:sp>
        <p:nvSpPr>
          <p:cNvPr id="9" name="Rectangle 8"/>
          <p:cNvSpPr/>
          <p:nvPr/>
        </p:nvSpPr>
        <p:spPr>
          <a:xfrm>
            <a:off x="1817613" y="4490264"/>
            <a:ext cx="7326387" cy="276999"/>
          </a:xfrm>
          <a:prstGeom prst="rect">
            <a:avLst/>
          </a:prstGeom>
        </p:spPr>
        <p:txBody>
          <a:bodyPr wrap="square">
            <a:spAutoFit/>
          </a:bodyPr>
          <a:lstStyle/>
          <a:p>
            <a:r>
              <a:rPr lang="en-US" sz="1200" i="1" dirty="0">
                <a:latin typeface="Times New Roman" panose="02020603050405020304" pitchFamily="18" charset="0"/>
                <a:cs typeface="Times New Roman" panose="02020603050405020304" pitchFamily="18" charset="0"/>
              </a:rPr>
              <a:t>Source: </a:t>
            </a:r>
            <a:r>
              <a:rPr lang="en-US" sz="1200" dirty="0">
                <a:latin typeface="Times New Roman" panose="02020603050405020304" pitchFamily="18" charset="0"/>
                <a:cs typeface="Times New Roman" panose="02020603050405020304" pitchFamily="18" charset="0"/>
              </a:rPr>
              <a:t>N. Gregory Mankiw (2016).</a:t>
            </a:r>
            <a:r>
              <a:rPr lang="en-US" sz="1200" i="1" dirty="0">
                <a:latin typeface="Times New Roman" panose="02020603050405020304" pitchFamily="18" charset="0"/>
                <a:cs typeface="Times New Roman" panose="02020603050405020304" pitchFamily="18" charset="0"/>
              </a:rPr>
              <a:t> Macroeconomics, ninth edition</a:t>
            </a:r>
            <a:r>
              <a:rPr lang="en-US" sz="1200" dirty="0">
                <a:latin typeface="Times New Roman" panose="02020603050405020304" pitchFamily="18" charset="0"/>
                <a:cs typeface="Times New Roman" panose="02020603050405020304" pitchFamily="18" charset="0"/>
              </a:rPr>
              <a:t>. Worth Publishers: New York</a:t>
            </a: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C82562B-6A75-4F60-B0C7-FED4C2A473C4}"/>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美国的奥肯定律</a:t>
                </a:r>
                <a:r>
                  <a:rPr lang="en-US" altLang="zh-CN" dirty="0">
                    <a:solidFill>
                      <a:srgbClr val="6B748A"/>
                    </a:solidFill>
                    <a:latin typeface="微软雅黑" panose="020B0503020204020204" pitchFamily="34" charset="-122"/>
                    <a:ea typeface="微软雅黑" panose="020B0503020204020204" pitchFamily="34" charset="-122"/>
                  </a:rPr>
                  <a:t> </a:t>
                </a:r>
                <a14:m>
                  <m:oMath xmlns:m="http://schemas.openxmlformats.org/officeDocument/2006/math">
                    <m:r>
                      <m:rPr>
                        <m:sty m:val="p"/>
                      </m:rPr>
                      <a:rPr lang="en-US" altLang="zh-CN" i="1">
                        <a:solidFill>
                          <a:srgbClr val="6B748A"/>
                        </a:solidFill>
                        <a:latin typeface="Cambria Math" panose="02040503050406030204" pitchFamily="18" charset="0"/>
                      </a:rPr>
                      <m:t>ΔY</m:t>
                    </m:r>
                    <m:r>
                      <a:rPr lang="en-US" altLang="zh-CN">
                        <a:solidFill>
                          <a:srgbClr val="6B748A"/>
                        </a:solidFill>
                        <a:latin typeface="Cambria Math" panose="02040503050406030204" pitchFamily="18" charset="0"/>
                      </a:rPr>
                      <m:t>/</m:t>
                    </m:r>
                    <m:r>
                      <m:rPr>
                        <m:sty m:val="p"/>
                      </m:rPr>
                      <a:rPr lang="en-US" altLang="zh-CN" i="1">
                        <a:solidFill>
                          <a:srgbClr val="6B748A"/>
                        </a:solidFill>
                        <a:latin typeface="Cambria Math" panose="02040503050406030204" pitchFamily="18" charset="0"/>
                      </a:rPr>
                      <m:t>Y</m:t>
                    </m:r>
                    <m:r>
                      <a:rPr lang="en-US" altLang="zh-CN">
                        <a:solidFill>
                          <a:srgbClr val="6B748A"/>
                        </a:solidFill>
                        <a:latin typeface="Cambria Math" panose="02040503050406030204" pitchFamily="18" charset="0"/>
                      </a:rPr>
                      <m:t>=</m:t>
                    </m:r>
                    <m:r>
                      <a:rPr lang="en-US" altLang="zh-CN" i="1">
                        <a:solidFill>
                          <a:srgbClr val="6B748A"/>
                        </a:solidFill>
                        <a:latin typeface="Cambria Math" panose="02040503050406030204" pitchFamily="18" charset="0"/>
                      </a:rPr>
                      <m:t>3</m:t>
                    </m:r>
                    <m:r>
                      <a:rPr lang="en-US" altLang="zh-CN">
                        <a:solidFill>
                          <a:srgbClr val="6B748A"/>
                        </a:solidFill>
                        <a:latin typeface="Cambria Math" panose="02040503050406030204" pitchFamily="18" charset="0"/>
                      </a:rPr>
                      <m:t>%−</m:t>
                    </m:r>
                    <m:r>
                      <a:rPr lang="en-US" altLang="zh-CN" i="1">
                        <a:solidFill>
                          <a:srgbClr val="6B748A"/>
                        </a:solidFill>
                        <a:latin typeface="Cambria Math" panose="02040503050406030204" pitchFamily="18" charset="0"/>
                      </a:rPr>
                      <m:t>2</m:t>
                    </m:r>
                    <m:r>
                      <m:rPr>
                        <m:sty m:val="p"/>
                      </m:rPr>
                      <a:rPr lang="en-US" altLang="zh-CN" i="1">
                        <a:solidFill>
                          <a:srgbClr val="6B748A"/>
                        </a:solidFill>
                        <a:latin typeface="Cambria Math" panose="02040503050406030204" pitchFamily="18" charset="0"/>
                      </a:rPr>
                      <m:t>Δu</m:t>
                    </m:r>
                  </m:oMath>
                </a14:m>
                <a:endParaRPr lang="zh-CN" altLang="en-US" dirty="0">
                  <a:solidFill>
                    <a:srgbClr val="6B748A"/>
                  </a:solidFill>
                  <a:latin typeface="微软雅黑" panose="020B0503020204020204" pitchFamily="34" charset="-122"/>
                  <a:ea typeface="微软雅黑" panose="020B0503020204020204" pitchFamily="34" charset="-122"/>
                </a:endParaRPr>
              </a:p>
            </p:txBody>
          </p:sp>
        </mc:Choice>
        <mc:Fallback xmlns="">
          <p:sp>
            <p:nvSpPr>
              <p:cNvPr id="10" name="矩形 9">
                <a:extLst>
                  <a:ext uri="{FF2B5EF4-FFF2-40B4-BE49-F238E27FC236}">
                    <a16:creationId xmlns:a16="http://schemas.microsoft.com/office/drawing/2014/main" id="{2C82562B-6A75-4F60-B0C7-FED4C2A473C4}"/>
                  </a:ext>
                </a:extLst>
              </p:cNvPr>
              <p:cNvSpPr>
                <a:spLocks noRot="1" noChangeAspect="1" noMove="1" noResize="1" noEditPoints="1" noAdjustHandles="1" noChangeArrowheads="1" noChangeShapeType="1" noTextEdit="1"/>
              </p:cNvSpPr>
              <p:nvPr/>
            </p:nvSpPr>
            <p:spPr>
              <a:xfrm>
                <a:off x="470280" y="290253"/>
                <a:ext cx="6692520" cy="369332"/>
              </a:xfrm>
              <a:prstGeom prst="rect">
                <a:avLst/>
              </a:prstGeom>
              <a:blipFill>
                <a:blip r:embed="rId6"/>
                <a:stretch>
                  <a:fillRect l="-729" t="-10000" b="-26667"/>
                </a:stretch>
              </a:blipFill>
            </p:spPr>
            <p:txBody>
              <a:bodyPr/>
              <a:lstStyle/>
              <a:p>
                <a:r>
                  <a:rPr lang="zh-CN" altLang="en-US">
                    <a:noFill/>
                  </a:rPr>
                  <a:t> </a:t>
                </a:r>
              </a:p>
            </p:txBody>
          </p:sp>
        </mc:Fallback>
      </mc:AlternateContent>
      <p:grpSp>
        <p:nvGrpSpPr>
          <p:cNvPr id="11" name="组合 10">
            <a:extLst>
              <a:ext uri="{FF2B5EF4-FFF2-40B4-BE49-F238E27FC236}">
                <a16:creationId xmlns:a16="http://schemas.microsoft.com/office/drawing/2014/main" id="{AC851236-998D-48ED-B245-A213361086C1}"/>
              </a:ext>
            </a:extLst>
          </p:cNvPr>
          <p:cNvGrpSpPr/>
          <p:nvPr/>
        </p:nvGrpSpPr>
        <p:grpSpPr>
          <a:xfrm>
            <a:off x="239334" y="290253"/>
            <a:ext cx="229174" cy="330963"/>
            <a:chOff x="362743" y="188119"/>
            <a:chExt cx="348993" cy="504000"/>
          </a:xfrm>
          <a:solidFill>
            <a:srgbClr val="6B748A"/>
          </a:solidFill>
        </p:grpSpPr>
        <p:sp>
          <p:nvSpPr>
            <p:cNvPr id="12" name="矩形: 圆角 11">
              <a:extLst>
                <a:ext uri="{FF2B5EF4-FFF2-40B4-BE49-F238E27FC236}">
                  <a16:creationId xmlns:a16="http://schemas.microsoft.com/office/drawing/2014/main" id="{CBF0F658-4C09-4E8A-A7DA-989854E0EFF1}"/>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3" name="矩形: 圆角 12">
              <a:extLst>
                <a:ext uri="{FF2B5EF4-FFF2-40B4-BE49-F238E27FC236}">
                  <a16:creationId xmlns:a16="http://schemas.microsoft.com/office/drawing/2014/main" id="{0DEB8DEA-6CA2-45E9-93C2-8FE377E603F2}"/>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4" name="矩形: 圆角 13">
              <a:extLst>
                <a:ext uri="{FF2B5EF4-FFF2-40B4-BE49-F238E27FC236}">
                  <a16:creationId xmlns:a16="http://schemas.microsoft.com/office/drawing/2014/main" id="{E974445E-03B6-4F2B-93EB-C0883F6516FB}"/>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5" name="矩形: 圆角 14">
              <a:extLst>
                <a:ext uri="{FF2B5EF4-FFF2-40B4-BE49-F238E27FC236}">
                  <a16:creationId xmlns:a16="http://schemas.microsoft.com/office/drawing/2014/main" id="{3B37DE02-F507-4036-9DB1-986F540B01C5}"/>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6" name="直接连接符 15">
            <a:extLst>
              <a:ext uri="{FF2B5EF4-FFF2-40B4-BE49-F238E27FC236}">
                <a16:creationId xmlns:a16="http://schemas.microsoft.com/office/drawing/2014/main" id="{52BC62D8-A4BE-4CF2-8EC7-04F0F5B08B5D}"/>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C04A8676-6E65-4016-AB0F-69E306063949}"/>
              </a:ext>
            </a:extLst>
          </p:cNvPr>
          <p:cNvPicPr>
            <a:picLocks noChangeAspect="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327067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46322"/>
            <a:ext cx="2971800" cy="728982"/>
          </a:xfrm>
        </p:spPr>
        <p:txBody>
          <a:bodyPr vert="horz" wrap="square" lIns="91440" tIns="45720" rIns="91440" bIns="45720" rtlCol="0" anchor="ctr">
            <a:spAutoFit/>
          </a:bodyPr>
          <a:lstStyle/>
          <a:p>
            <a:pPr>
              <a:lnSpc>
                <a:spcPct val="120000"/>
              </a:lnSpc>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cs typeface="+mn-cs"/>
              </a:rPr>
              <a:t>第十三章</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cs typeface="+mn-cs"/>
              </a:rPr>
              <a:t> </a:t>
            </a:r>
            <a:b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cs typeface="+mn-cs"/>
              </a:rPr>
            </a:b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cs typeface="+mn-cs"/>
              </a:rPr>
              <a:t>失业、通货膨胀和经济周期</a:t>
            </a:r>
            <a:endParaRPr lang="en-US" sz="180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sp>
        <p:nvSpPr>
          <p:cNvPr id="3" name="Content Placeholder 2"/>
          <p:cNvSpPr>
            <a:spLocks noGrp="1"/>
          </p:cNvSpPr>
          <p:nvPr>
            <p:ph idx="1"/>
          </p:nvPr>
        </p:nvSpPr>
        <p:spPr>
          <a:xfrm>
            <a:off x="9753600" y="-1390650"/>
            <a:ext cx="8229600" cy="3394472"/>
          </a:xfrm>
        </p:spPr>
        <p:txBody>
          <a:bodyPr/>
          <a:lstStyle/>
          <a:p>
            <a:endParaRPr lang="en-US" altLang="zh-CN" b="1" dirty="0">
              <a:solidFill>
                <a:srgbClr val="0070C0"/>
              </a:solidFill>
            </a:endParaRPr>
          </a:p>
          <a:p>
            <a:endParaRPr lang="en-US" altLang="zh-CN" b="1" dirty="0">
              <a:solidFill>
                <a:srgbClr val="0070C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dirty="0"/>
          </a:p>
        </p:txBody>
      </p:sp>
      <p:sp>
        <p:nvSpPr>
          <p:cNvPr id="5" name="灯片编号占位符 3">
            <a:extLst>
              <a:ext uri="{FF2B5EF4-FFF2-40B4-BE49-F238E27FC236}">
                <a16:creationId xmlns:a16="http://schemas.microsoft.com/office/drawing/2014/main" id="{08C791C2-A921-402F-9DC1-35CF08FF896A}"/>
              </a:ext>
            </a:extLst>
          </p:cNvPr>
          <p:cNvSpPr txBox="1">
            <a:spLocks/>
          </p:cNvSpPr>
          <p:nvPr/>
        </p:nvSpPr>
        <p:spPr>
          <a:xfrm>
            <a:off x="6553200" y="4767263"/>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22</a:t>
            </a:fld>
            <a:endParaRPr lang="en-US" dirty="0"/>
          </a:p>
        </p:txBody>
      </p:sp>
      <p:sp>
        <p:nvSpPr>
          <p:cNvPr id="6" name="灯片编号占位符 3">
            <a:extLst>
              <a:ext uri="{FF2B5EF4-FFF2-40B4-BE49-F238E27FC236}">
                <a16:creationId xmlns:a16="http://schemas.microsoft.com/office/drawing/2014/main" id="{85600634-0608-4BCF-84DC-647A20FC8C9B}"/>
              </a:ext>
            </a:extLst>
          </p:cNvPr>
          <p:cNvSpPr txBox="1">
            <a:spLocks/>
          </p:cNvSpPr>
          <p:nvPr/>
        </p:nvSpPr>
        <p:spPr>
          <a:xfrm>
            <a:off x="6705600" y="4869656"/>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22</a:t>
            </a:fld>
            <a:endParaRPr lang="en-US" dirty="0"/>
          </a:p>
        </p:txBody>
      </p:sp>
      <p:sp>
        <p:nvSpPr>
          <p:cNvPr id="7" name="矩形 6">
            <a:extLst>
              <a:ext uri="{FF2B5EF4-FFF2-40B4-BE49-F238E27FC236}">
                <a16:creationId xmlns:a16="http://schemas.microsoft.com/office/drawing/2014/main" id="{13ECB7FE-81FD-4820-8AC5-E3B5EF4D40D5}"/>
              </a:ext>
            </a:extLst>
          </p:cNvPr>
          <p:cNvSpPr/>
          <p:nvPr/>
        </p:nvSpPr>
        <p:spPr>
          <a:xfrm>
            <a:off x="-1676400" y="4171950"/>
            <a:ext cx="14859000" cy="2750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A90486B-7E6F-4942-8CB1-D137BD82FA73}"/>
              </a:ext>
            </a:extLst>
          </p:cNvPr>
          <p:cNvSpPr/>
          <p:nvPr/>
        </p:nvSpPr>
        <p:spPr>
          <a:xfrm>
            <a:off x="4233459" y="0"/>
            <a:ext cx="4910541" cy="6189756"/>
          </a:xfrm>
          <a:prstGeom prst="rect">
            <a:avLst/>
          </a:prstGeom>
          <a:solidFill>
            <a:srgbClr val="8088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9" name="矩形 8">
            <a:extLst>
              <a:ext uri="{FF2B5EF4-FFF2-40B4-BE49-F238E27FC236}">
                <a16:creationId xmlns:a16="http://schemas.microsoft.com/office/drawing/2014/main" id="{4B2C3F57-4600-40AE-B37D-66578EB44554}"/>
              </a:ext>
            </a:extLst>
          </p:cNvPr>
          <p:cNvSpPr/>
          <p:nvPr/>
        </p:nvSpPr>
        <p:spPr>
          <a:xfrm>
            <a:off x="4541520" y="2106176"/>
            <a:ext cx="1783079"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灯片编号占位符 3">
            <a:extLst>
              <a:ext uri="{FF2B5EF4-FFF2-40B4-BE49-F238E27FC236}">
                <a16:creationId xmlns:a16="http://schemas.microsoft.com/office/drawing/2014/main" id="{72D7E6FE-BDDA-45E0-909F-79C5871B678E}"/>
              </a:ext>
            </a:extLst>
          </p:cNvPr>
          <p:cNvSpPr txBox="1">
            <a:spLocks/>
          </p:cNvSpPr>
          <p:nvPr/>
        </p:nvSpPr>
        <p:spPr>
          <a:xfrm>
            <a:off x="6553200" y="4781550"/>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22</a:t>
            </a:fld>
            <a:endParaRPr lang="en-US" dirty="0"/>
          </a:p>
        </p:txBody>
      </p:sp>
      <p:sp>
        <p:nvSpPr>
          <p:cNvPr id="11" name="矩形 10">
            <a:extLst>
              <a:ext uri="{FF2B5EF4-FFF2-40B4-BE49-F238E27FC236}">
                <a16:creationId xmlns:a16="http://schemas.microsoft.com/office/drawing/2014/main" id="{21137F40-EF64-4A7A-B1C6-FEEC4872A9BF}"/>
              </a:ext>
            </a:extLst>
          </p:cNvPr>
          <p:cNvSpPr/>
          <p:nvPr/>
        </p:nvSpPr>
        <p:spPr>
          <a:xfrm>
            <a:off x="4569333" y="1519378"/>
            <a:ext cx="1271502" cy="338554"/>
          </a:xfrm>
          <a:prstGeom prst="rect">
            <a:avLst/>
          </a:prstGeom>
        </p:spPr>
        <p:txBody>
          <a:bodyPr wrap="square">
            <a:spAutoFit/>
          </a:bodyPr>
          <a:lstStyle/>
          <a:p>
            <a:pPr marL="809625" indent="-809625"/>
            <a:r>
              <a:rPr lang="zh-CN" altLang="en-US" sz="1600" dirty="0">
                <a:solidFill>
                  <a:schemeClr val="bg1">
                    <a:lumMod val="65000"/>
                  </a:schemeClr>
                </a:solidFill>
                <a:latin typeface="微软雅黑" panose="020B0503020204020204" pitchFamily="34" charset="-122"/>
                <a:ea typeface="微软雅黑" panose="020B0503020204020204" pitchFamily="34" charset="-122"/>
              </a:rPr>
              <a:t>第一节 失业</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DF833960-40CE-494D-AA11-16B1FD546FCB}"/>
              </a:ext>
            </a:extLst>
          </p:cNvPr>
          <p:cNvSpPr/>
          <p:nvPr/>
        </p:nvSpPr>
        <p:spPr>
          <a:xfrm>
            <a:off x="4541521" y="2115358"/>
            <a:ext cx="1730918" cy="338554"/>
          </a:xfrm>
          <a:prstGeom prst="rect">
            <a:avLst/>
          </a:prstGeom>
        </p:spPr>
        <p:txBody>
          <a:bodyPr wrap="none">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第二节 通货膨胀</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Title 1">
            <a:extLst>
              <a:ext uri="{FF2B5EF4-FFF2-40B4-BE49-F238E27FC236}">
                <a16:creationId xmlns:a16="http://schemas.microsoft.com/office/drawing/2014/main" id="{7484EF9F-F360-4984-A984-510B1353A089}"/>
              </a:ext>
            </a:extLst>
          </p:cNvPr>
          <p:cNvSpPr txBox="1">
            <a:spLocks/>
          </p:cNvSpPr>
          <p:nvPr/>
        </p:nvSpPr>
        <p:spPr>
          <a:xfrm>
            <a:off x="1660235" y="845693"/>
            <a:ext cx="184730" cy="497957"/>
          </a:xfrm>
          <a:prstGeom prst="rect">
            <a:avLst/>
          </a:prstGeom>
        </p:spPr>
        <p:txBody>
          <a:bodyPr vert="horz" wrap="none" lIns="91440" tIns="45720" rIns="91440" bIns="45720" rtlCol="0" anchor="ctr">
            <a:spAutoFit/>
          </a:bodyPr>
          <a:lstStyle>
            <a:defPPr>
              <a:defRPr lang="en-US"/>
            </a:defPPr>
            <a:lvl1pPr algn="ctr">
              <a:lnSpc>
                <a:spcPct val="120000"/>
              </a:lnSpc>
              <a:spcBef>
                <a:spcPct val="0"/>
              </a:spcBef>
              <a:buNone/>
              <a:defRPr sz="2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endParaRPr lang="en-US" dirty="0"/>
          </a:p>
        </p:txBody>
      </p:sp>
      <p:sp>
        <p:nvSpPr>
          <p:cNvPr id="16" name="矩形 11">
            <a:extLst>
              <a:ext uri="{FF2B5EF4-FFF2-40B4-BE49-F238E27FC236}">
                <a16:creationId xmlns:a16="http://schemas.microsoft.com/office/drawing/2014/main" id="{ECDEC2CF-0E48-4C45-970E-3FE12B43B074}"/>
              </a:ext>
            </a:extLst>
          </p:cNvPr>
          <p:cNvSpPr/>
          <p:nvPr/>
        </p:nvSpPr>
        <p:spPr>
          <a:xfrm>
            <a:off x="4541520" y="2636750"/>
            <a:ext cx="2316480" cy="338554"/>
          </a:xfrm>
          <a:prstGeom prst="rect">
            <a:avLst/>
          </a:prstGeom>
        </p:spPr>
        <p:txBody>
          <a:bodyPr wrap="square">
            <a:spAutoFit/>
          </a:bodyPr>
          <a:lstStyle/>
          <a:p>
            <a:pPr marL="809625" indent="-809625"/>
            <a:r>
              <a:rPr lang="zh-CN" altLang="en-US" sz="1600" dirty="0">
                <a:solidFill>
                  <a:schemeClr val="bg1">
                    <a:lumMod val="65000"/>
                  </a:schemeClr>
                </a:solidFill>
                <a:latin typeface="微软雅黑" panose="020B0503020204020204" pitchFamily="34" charset="-122"/>
                <a:ea typeface="微软雅黑" panose="020B0503020204020204" pitchFamily="34" charset="-122"/>
              </a:rPr>
              <a:t>第三节 菲利普斯曲线</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7" name="矩形 11">
            <a:extLst>
              <a:ext uri="{FF2B5EF4-FFF2-40B4-BE49-F238E27FC236}">
                <a16:creationId xmlns:a16="http://schemas.microsoft.com/office/drawing/2014/main" id="{240652F3-8D02-4EE3-8D54-930D150F79B7}"/>
              </a:ext>
            </a:extLst>
          </p:cNvPr>
          <p:cNvSpPr/>
          <p:nvPr/>
        </p:nvSpPr>
        <p:spPr>
          <a:xfrm>
            <a:off x="4541519" y="3143654"/>
            <a:ext cx="1681871" cy="338554"/>
          </a:xfrm>
          <a:prstGeom prst="rect">
            <a:avLst/>
          </a:prstGeom>
        </p:spPr>
        <p:txBody>
          <a:bodyPr wrap="square">
            <a:spAutoFit/>
          </a:bodyPr>
          <a:lstStyle/>
          <a:p>
            <a:pPr marL="809625" indent="-809625"/>
            <a:r>
              <a:rPr lang="zh-CN" altLang="en-US" sz="1600" dirty="0">
                <a:solidFill>
                  <a:schemeClr val="bg1">
                    <a:lumMod val="65000"/>
                  </a:schemeClr>
                </a:solidFill>
                <a:latin typeface="微软雅黑" panose="020B0503020204020204" pitchFamily="34" charset="-122"/>
                <a:ea typeface="微软雅黑" panose="020B0503020204020204" pitchFamily="34" charset="-122"/>
              </a:rPr>
              <a:t>第四节 经济周期</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5128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12605"/>
            <a:ext cx="8229600" cy="3394472"/>
          </a:xfrm>
        </p:spPr>
        <p:txBody>
          <a:bodyPr/>
          <a:lstStyle/>
          <a:p>
            <a:pPr>
              <a:lnSpc>
                <a:spcPct val="150000"/>
              </a:lnSpc>
              <a:buSzPct val="80000"/>
              <a:buFont typeface="Wingdings" panose="05000000000000000000" pitchFamily="2" charset="2"/>
              <a:buChar char="l"/>
            </a:pPr>
            <a:r>
              <a:rPr lang="zh-CN" altLang="en-US" sz="1800" b="1" dirty="0">
                <a:latin typeface="宋体" panose="02010600030101010101" pitchFamily="2" charset="-122"/>
                <a:ea typeface="宋体" panose="02010600030101010101" pitchFamily="2" charset="-122"/>
              </a:rPr>
              <a:t>通货膨胀</a:t>
            </a:r>
            <a:r>
              <a:rPr lang="zh-CN" altLang="en-US" sz="1800" dirty="0">
                <a:latin typeface="宋体" panose="02010600030101010101" pitchFamily="2" charset="-122"/>
                <a:ea typeface="宋体" panose="02010600030101010101" pitchFamily="2" charset="-122"/>
              </a:rPr>
              <a:t>是指经济体在一定时期内价格水平普遍、持续地上升</a:t>
            </a:r>
            <a:endParaRPr lang="en-US" altLang="zh-CN" sz="1800" dirty="0">
              <a:latin typeface="宋体" panose="02010600030101010101" pitchFamily="2" charset="-122"/>
              <a:ea typeface="宋体" panose="02010600030101010101" pitchFamily="2" charset="-122"/>
            </a:endParaRPr>
          </a:p>
          <a:p>
            <a:pPr>
              <a:lnSpc>
                <a:spcPct val="150000"/>
              </a:lnSpc>
              <a:buSzPct val="80000"/>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rPr>
              <a:t>具体地说，</a:t>
            </a:r>
            <a:endParaRPr lang="en-US" altLang="zh-CN" sz="1800" dirty="0">
              <a:latin typeface="宋体" panose="02010600030101010101" pitchFamily="2" charset="-122"/>
              <a:ea typeface="宋体" panose="02010600030101010101" pitchFamily="2" charset="-122"/>
            </a:endParaRPr>
          </a:p>
          <a:p>
            <a:pPr lvl="1">
              <a:lnSpc>
                <a:spcPct val="150000"/>
              </a:lnSpc>
              <a:buSzPct val="66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物价上涨不是指一种或几种物品的价格上涨，而是物价总水平的上涨</a:t>
            </a:r>
            <a:endParaRPr lang="en-US" altLang="zh-CN" sz="1600" dirty="0">
              <a:latin typeface="宋体" panose="02010600030101010101" pitchFamily="2" charset="-122"/>
              <a:ea typeface="宋体" panose="02010600030101010101" pitchFamily="2" charset="-122"/>
            </a:endParaRPr>
          </a:p>
          <a:p>
            <a:pPr lvl="1">
              <a:lnSpc>
                <a:spcPct val="150000"/>
              </a:lnSpc>
              <a:buSzPct val="66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物价上涨应持续一定时期而不是短暂的物价上升</a:t>
            </a:r>
            <a:endParaRPr lang="en-US" altLang="zh-CN" sz="1600" dirty="0">
              <a:latin typeface="宋体" panose="02010600030101010101" pitchFamily="2" charset="-122"/>
              <a:ea typeface="宋体" panose="02010600030101010101" pitchFamily="2" charset="-122"/>
            </a:endParaRPr>
          </a:p>
          <a:p>
            <a:pPr lvl="1">
              <a:lnSpc>
                <a:spcPct val="150000"/>
              </a:lnSpc>
              <a:buSzPct val="66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物价上涨达到一定的幅度，如果物价水平上升幅度较小，即便有物价上升，那么也不称其为通货膨胀</a:t>
            </a:r>
            <a:endParaRPr lang="en-US" altLang="zh-CN" sz="1600" dirty="0">
              <a:latin typeface="宋体" panose="02010600030101010101" pitchFamily="2" charset="-122"/>
              <a:ea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dirty="0"/>
          </a:p>
        </p:txBody>
      </p:sp>
      <p:sp>
        <p:nvSpPr>
          <p:cNvPr id="5" name="矩形 4">
            <a:extLst>
              <a:ext uri="{FF2B5EF4-FFF2-40B4-BE49-F238E27FC236}">
                <a16:creationId xmlns:a16="http://schemas.microsoft.com/office/drawing/2014/main" id="{DE4431EF-51ED-46EC-B9B3-BE587B602C9D}"/>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通货膨胀</a:t>
            </a:r>
          </a:p>
        </p:txBody>
      </p:sp>
      <p:grpSp>
        <p:nvGrpSpPr>
          <p:cNvPr id="6" name="组合 5">
            <a:extLst>
              <a:ext uri="{FF2B5EF4-FFF2-40B4-BE49-F238E27FC236}">
                <a16:creationId xmlns:a16="http://schemas.microsoft.com/office/drawing/2014/main" id="{694383BA-C09C-4EC3-8BEC-F0EBC6ACA155}"/>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1F15C0ED-65BA-469B-AA6A-49E52F4A0A68}"/>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F95E98FE-83E4-449C-904F-88B1E33573ED}"/>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578D9BFD-B8CD-4898-9D74-3DF6298DE7E6}"/>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390D65AF-3409-4813-8D1D-EA5EDA62AED8}"/>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7ABB92E5-A9C8-4F2B-BAB1-6EB6EF63488D}"/>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3F8E4AA2-61B3-4DDF-8073-21B9B3CA1BBB}"/>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36964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6357" y="952422"/>
            <a:ext cx="8229600" cy="3394472"/>
          </a:xfrm>
        </p:spPr>
        <p:txBody>
          <a:bodyPr/>
          <a:lstStyle/>
          <a:p>
            <a:pPr>
              <a:lnSpc>
                <a:spcPct val="150000"/>
              </a:lnSpc>
              <a:buSzPct val="80000"/>
              <a:buFont typeface="Wingdings" panose="05000000000000000000" pitchFamily="2" charset="2"/>
              <a:buChar char="l"/>
            </a:pPr>
            <a:r>
              <a:rPr lang="zh-CN" altLang="en-US" sz="1800" dirty="0">
                <a:ea typeface="宋体" panose="02010600030101010101" pitchFamily="2" charset="-122"/>
              </a:rPr>
              <a:t>按照通货膨胀的严重程度分类</a:t>
            </a:r>
            <a:endParaRPr lang="en-US" altLang="zh-CN" sz="1800" dirty="0">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爬行的通货膨胀（又称温和的通货膨胀），其特点是通货膨胀率低而且比较稳定</a:t>
            </a:r>
            <a:endParaRPr lang="en-US" altLang="zh-CN" sz="1600" dirty="0">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加速的通货膨胀（又称奔驰的通货膨胀），其特点是通货膨胀率较高（一般两位数以上），而且持续加剧</a:t>
            </a:r>
            <a:endParaRPr lang="en-US" altLang="zh-CN" sz="1600" dirty="0">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超速的通货膨胀（又称恶性通货膨胀），其特点是货币贬值可达到天文数字，物价上涨完全失去了控制</a:t>
            </a:r>
            <a:endParaRPr lang="en-US" sz="1600" dirty="0">
              <a:ea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dirty="0"/>
          </a:p>
        </p:txBody>
      </p:sp>
      <p:sp>
        <p:nvSpPr>
          <p:cNvPr id="5" name="矩形 4">
            <a:extLst>
              <a:ext uri="{FF2B5EF4-FFF2-40B4-BE49-F238E27FC236}">
                <a16:creationId xmlns:a16="http://schemas.microsoft.com/office/drawing/2014/main" id="{92000EB7-0719-479E-8DF2-988F1583EC1B}"/>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通货膨胀的类型</a:t>
            </a:r>
          </a:p>
        </p:txBody>
      </p:sp>
      <p:grpSp>
        <p:nvGrpSpPr>
          <p:cNvPr id="6" name="组合 5">
            <a:extLst>
              <a:ext uri="{FF2B5EF4-FFF2-40B4-BE49-F238E27FC236}">
                <a16:creationId xmlns:a16="http://schemas.microsoft.com/office/drawing/2014/main" id="{885D54A1-F42C-4415-ADAF-4DF655655247}"/>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4E823D0A-B810-4A03-B44F-02353951B677}"/>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808FDD42-3778-4EA4-A5E2-CB09E64A4FC2}"/>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D09DBDC2-E9F0-49B8-8E0A-9351BA0E457E}"/>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230434A0-B4C6-450A-BA81-AA0B8495436B}"/>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BD156550-F513-4271-A1DB-58AB485BCF6C}"/>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C7FD11E0-3EF9-4E0A-9B02-2056CF262F1F}"/>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402420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0317" y="1082278"/>
            <a:ext cx="8229600" cy="3394472"/>
          </a:xfrm>
        </p:spPr>
        <p:txBody>
          <a:bodyPr/>
          <a:lstStyle/>
          <a:p>
            <a:pPr>
              <a:lnSpc>
                <a:spcPct val="150000"/>
              </a:lnSpc>
              <a:buSzPct val="80000"/>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rPr>
              <a:t>按照通货膨胀发生的原因分类</a:t>
            </a:r>
            <a:endParaRPr lang="en-US" altLang="zh-CN" sz="1800" dirty="0">
              <a:latin typeface="宋体" panose="02010600030101010101" pitchFamily="2" charset="-122"/>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需求拉上型通货膨胀</a:t>
            </a:r>
            <a:endParaRPr lang="en-US" altLang="zh-CN" sz="1600" dirty="0">
              <a:latin typeface="宋体" panose="02010600030101010101" pitchFamily="2" charset="-122"/>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成本推动型通货膨胀</a:t>
            </a:r>
            <a:endParaRPr lang="en-US" altLang="zh-CN" sz="1600" dirty="0">
              <a:latin typeface="宋体" panose="02010600030101010101" pitchFamily="2" charset="-122"/>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结构型通货膨胀</a:t>
            </a:r>
            <a:endParaRPr lang="en-US" altLang="zh-CN" sz="1600" dirty="0">
              <a:latin typeface="宋体" panose="02010600030101010101" pitchFamily="2" charset="-122"/>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货币供给导致的通货膨胀</a:t>
            </a:r>
            <a:endParaRPr lang="en-US" dirty="0">
              <a:latin typeface="宋体" panose="02010600030101010101" pitchFamily="2" charset="-122"/>
              <a:ea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dirty="0"/>
          </a:p>
        </p:txBody>
      </p:sp>
      <p:sp>
        <p:nvSpPr>
          <p:cNvPr id="5" name="矩形 4">
            <a:extLst>
              <a:ext uri="{FF2B5EF4-FFF2-40B4-BE49-F238E27FC236}">
                <a16:creationId xmlns:a16="http://schemas.microsoft.com/office/drawing/2014/main" id="{94778F3F-4A3E-4680-8BAE-9ACD8C8503E6}"/>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通货膨胀的类型</a:t>
            </a:r>
          </a:p>
        </p:txBody>
      </p:sp>
      <p:grpSp>
        <p:nvGrpSpPr>
          <p:cNvPr id="6" name="组合 5">
            <a:extLst>
              <a:ext uri="{FF2B5EF4-FFF2-40B4-BE49-F238E27FC236}">
                <a16:creationId xmlns:a16="http://schemas.microsoft.com/office/drawing/2014/main" id="{C3AE2834-BB6E-4433-9BFB-999F56550EE2}"/>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DF5D16A3-BF97-42BC-9A8C-BACA2C9190A6}"/>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14F2362F-5D4C-4FF5-9276-EF9276841DCD}"/>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E01032F4-79EB-40CD-A15B-7FB8BDA98703}"/>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4F43D37B-F3BF-41C4-A9CF-0BCF2E7BC950}"/>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9C18AB0C-F4BB-4BA0-A674-A4918E1943B7}"/>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99D8BFFC-DE7C-4951-86A1-CEE87D910354}"/>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962947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24035"/>
            <a:ext cx="8229600" cy="3394472"/>
          </a:xfrm>
        </p:spPr>
        <p:txBody>
          <a:bodyPr/>
          <a:lstStyle/>
          <a:p>
            <a:pPr marL="0" indent="0">
              <a:lnSpc>
                <a:spcPct val="130000"/>
              </a:lnSpc>
              <a:buNone/>
            </a:pPr>
            <a:r>
              <a:rPr lang="en-US" altLang="zh-CN" b="1" dirty="0">
                <a:latin typeface="宋体" panose="02010600030101010101" pitchFamily="2" charset="-122"/>
                <a:ea typeface="宋体" panose="02010600030101010101" pitchFamily="2" charset="-122"/>
              </a:rPr>
              <a:t>1. </a:t>
            </a:r>
            <a:r>
              <a:rPr lang="zh-CN" altLang="en-US" b="1" dirty="0">
                <a:latin typeface="宋体" panose="02010600030101010101" pitchFamily="2" charset="-122"/>
                <a:ea typeface="宋体" panose="02010600030101010101" pitchFamily="2" charset="-122"/>
              </a:rPr>
              <a:t>需求拉上型通货膨胀</a:t>
            </a:r>
            <a:endParaRPr lang="en-US" altLang="zh-CN" b="1" dirty="0">
              <a:latin typeface="宋体" panose="02010600030101010101" pitchFamily="2" charset="-122"/>
              <a:ea typeface="宋体" panose="02010600030101010101" pitchFamily="2" charset="-122"/>
            </a:endParaRPr>
          </a:p>
          <a:p>
            <a:pPr>
              <a:lnSpc>
                <a:spcPct val="130000"/>
              </a:lnSpc>
              <a:buSzPct val="80000"/>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rPr>
              <a:t>从总需求的角度去解释通货膨胀</a:t>
            </a:r>
            <a:endParaRPr lang="en-US" altLang="zh-CN" sz="1800" dirty="0">
              <a:latin typeface="宋体" panose="02010600030101010101" pitchFamily="2" charset="-122"/>
              <a:ea typeface="宋体" panose="02010600030101010101" pitchFamily="2" charset="-122"/>
            </a:endParaRPr>
          </a:p>
          <a:p>
            <a:pPr>
              <a:lnSpc>
                <a:spcPct val="130000"/>
              </a:lnSpc>
              <a:buSzPct val="80000"/>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rPr>
              <a:t>认为通货膨胀是总需求超过总供给所引起的一般价格水平的持续显著的上涨</a:t>
            </a:r>
            <a:endParaRPr lang="en-US" altLang="zh-CN" sz="1800" dirty="0">
              <a:latin typeface="宋体" panose="02010600030101010101" pitchFamily="2" charset="-122"/>
              <a:ea typeface="宋体" panose="02010600030101010101" pitchFamily="2" charset="-122"/>
            </a:endParaRPr>
          </a:p>
          <a:p>
            <a:pPr>
              <a:lnSpc>
                <a:spcPct val="130000"/>
              </a:lnSpc>
              <a:buSzPct val="80000"/>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rPr>
              <a:t>是“过多的货币追求过少的商品”的现象</a:t>
            </a:r>
            <a:endParaRPr lang="en-US" sz="1800" dirty="0">
              <a:latin typeface="宋体" panose="02010600030101010101" pitchFamily="2" charset="-122"/>
              <a:ea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dirty="0"/>
          </a:p>
        </p:txBody>
      </p:sp>
      <p:sp>
        <p:nvSpPr>
          <p:cNvPr id="5" name="矩形 4">
            <a:extLst>
              <a:ext uri="{FF2B5EF4-FFF2-40B4-BE49-F238E27FC236}">
                <a16:creationId xmlns:a16="http://schemas.microsoft.com/office/drawing/2014/main" id="{682AE126-C454-4192-8851-08FCA41CD479}"/>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通货膨胀的原因</a:t>
            </a:r>
          </a:p>
        </p:txBody>
      </p:sp>
      <p:grpSp>
        <p:nvGrpSpPr>
          <p:cNvPr id="6" name="组合 5">
            <a:extLst>
              <a:ext uri="{FF2B5EF4-FFF2-40B4-BE49-F238E27FC236}">
                <a16:creationId xmlns:a16="http://schemas.microsoft.com/office/drawing/2014/main" id="{87365101-03EC-40B7-B56B-C6AED5E4B19A}"/>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8E67576F-825F-4552-A984-E615B4A509F1}"/>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8CF1CD77-7F13-47B6-B87D-01A958EE1C25}"/>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E3D2DA28-F4BD-4F0F-9B19-C8BAB303A74E}"/>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053D5477-D430-4920-B804-326B8A462722}"/>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E507B89D-1105-4058-9788-FF373FBC10CA}"/>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50244B25-CF7C-460A-99FA-7D2644D65A20}"/>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07389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508" y="971550"/>
            <a:ext cx="3516687"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4892" y="4366796"/>
            <a:ext cx="4419600" cy="338554"/>
          </a:xfrm>
          <a:prstGeom prst="rect">
            <a:avLst/>
          </a:prstGeom>
          <a:noFill/>
        </p:spPr>
        <p:txBody>
          <a:bodyPr wrap="square" rtlCol="0">
            <a:spAutoFit/>
          </a:bodyPr>
          <a:lstStyle/>
          <a:p>
            <a:pPr algn="ctr"/>
            <a:r>
              <a:rPr lang="zh-CN" altLang="en-US" sz="1600" b="1" dirty="0">
                <a:latin typeface="Times New Roman" panose="02020603050405020304" pitchFamily="18" charset="0"/>
                <a:cs typeface="Times New Roman" panose="02020603050405020304" pitchFamily="18" charset="0"/>
              </a:rPr>
              <a:t>图</a:t>
            </a:r>
            <a:r>
              <a:rPr lang="en-US" altLang="zh-CN" sz="1600" b="1" dirty="0">
                <a:latin typeface="Times New Roman" panose="02020603050405020304" pitchFamily="18" charset="0"/>
                <a:cs typeface="Times New Roman" panose="02020603050405020304" pitchFamily="18" charset="0"/>
              </a:rPr>
              <a:t>13-3 </a:t>
            </a:r>
            <a:r>
              <a:rPr lang="zh-CN" altLang="en-US" sz="1600" b="1" dirty="0">
                <a:latin typeface="Times New Roman" panose="02020603050405020304" pitchFamily="18" charset="0"/>
                <a:cs typeface="Times New Roman" panose="02020603050405020304" pitchFamily="18" charset="0"/>
              </a:rPr>
              <a:t>需求拉上型通货膨胀</a:t>
            </a:r>
            <a:endParaRPr lang="en-US" sz="1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p:cNvSpPr txBox="1"/>
              <p:nvPr/>
            </p:nvSpPr>
            <p:spPr>
              <a:xfrm>
                <a:off x="4117340" y="729891"/>
                <a:ext cx="4871720" cy="4030206"/>
              </a:xfrm>
              <a:prstGeom prst="rect">
                <a:avLst/>
              </a:prstGeom>
              <a:noFill/>
            </p:spPr>
            <p:txBody>
              <a:bodyPr wrap="square" rtlCol="0">
                <a:spAutoFit/>
              </a:bodyPr>
              <a:lstStyle/>
              <a:p>
                <a:pPr marL="285750" indent="-285750">
                  <a:spcBef>
                    <a:spcPts val="600"/>
                  </a:spcBef>
                  <a:buSzPct val="8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总供给曲线</a:t>
                </a:r>
                <a14:m>
                  <m:oMath xmlns:m="http://schemas.openxmlformats.org/officeDocument/2006/math">
                    <m:r>
                      <a:rPr lang="en-US" altLang="zh-CN" i="1" dirty="0" smtClean="0">
                        <a:latin typeface="Cambria Math"/>
                        <a:cs typeface="Times New Roman" panose="02020603050405020304" pitchFamily="18" charset="0"/>
                      </a:rPr>
                      <m:t>𝐴𝑆</m:t>
                    </m:r>
                  </m:oMath>
                </a14:m>
                <a:r>
                  <a:rPr lang="zh-CN" altLang="en-US" dirty="0">
                    <a:latin typeface="Times New Roman" panose="02020603050405020304" pitchFamily="18" charset="0"/>
                    <a:cs typeface="Times New Roman" panose="02020603050405020304" pitchFamily="18" charset="0"/>
                  </a:rPr>
                  <a:t>在产量从</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𝑌</m:t>
                        </m:r>
                      </m:e>
                      <m:sub>
                        <m:r>
                          <a:rPr lang="en-US" altLang="zh-CN" b="0" i="1" smtClean="0">
                            <a:latin typeface="Cambria Math"/>
                          </a:rPr>
                          <m:t>1</m:t>
                        </m:r>
                      </m:sub>
                    </m:sSub>
                  </m:oMath>
                </a14:m>
                <a:r>
                  <a:rPr lang="zh-CN" altLang="en-US" dirty="0">
                    <a:latin typeface="Times New Roman" panose="02020603050405020304" pitchFamily="18" charset="0"/>
                    <a:cs typeface="Times New Roman" panose="02020603050405020304" pitchFamily="18" charset="0"/>
                  </a:rPr>
                  <a:t>区间</a:t>
                </a:r>
                <a:endParaRPr lang="en-US" altLang="zh-CN" dirty="0">
                  <a:latin typeface="Times New Roman" panose="02020603050405020304" pitchFamily="18" charset="0"/>
                  <a:cs typeface="Times New Roman" panose="02020603050405020304" pitchFamily="18" charset="0"/>
                </a:endParaRPr>
              </a:p>
              <a:p>
                <a:pPr marL="742950" lvl="1" indent="-285750">
                  <a:spcBef>
                    <a:spcPts val="600"/>
                  </a:spcBef>
                  <a:buSzPct val="60000"/>
                  <a:buFont typeface="Wingdings" panose="05000000000000000000" pitchFamily="2" charset="2"/>
                  <a:buChar char="n"/>
                </a:pPr>
                <a:r>
                  <a:rPr lang="zh-CN" altLang="en-US" sz="1600" dirty="0">
                    <a:latin typeface="Times New Roman" panose="02020603050405020304" pitchFamily="18" charset="0"/>
                    <a:cs typeface="Times New Roman" panose="02020603050405020304" pitchFamily="18" charset="0"/>
                  </a:rPr>
                  <a:t>劳动、原料、生产设备等闲置</a:t>
                </a:r>
                <a:endParaRPr lang="en-US" altLang="zh-CN" sz="1600" dirty="0">
                  <a:latin typeface="Times New Roman" panose="02020603050405020304" pitchFamily="18" charset="0"/>
                  <a:cs typeface="Times New Roman" panose="02020603050405020304" pitchFamily="18" charset="0"/>
                </a:endParaRPr>
              </a:p>
              <a:p>
                <a:pPr marL="742950" lvl="1" indent="-285750">
                  <a:spcBef>
                    <a:spcPts val="600"/>
                  </a:spcBef>
                  <a:buSzPct val="60000"/>
                  <a:buFont typeface="Wingdings" panose="05000000000000000000" pitchFamily="2" charset="2"/>
                  <a:buChar char="n"/>
                </a:pPr>
                <a:r>
                  <a:rPr lang="zh-CN" altLang="en-US" sz="1600" dirty="0">
                    <a:latin typeface="Times New Roman" panose="02020603050405020304" pitchFamily="18" charset="0"/>
                    <a:cs typeface="Times New Roman" panose="02020603050405020304" pitchFamily="18" charset="0"/>
                  </a:rPr>
                  <a:t>总需求增加，总需求曲线</a:t>
                </a:r>
                <a14:m>
                  <m:oMath xmlns:m="http://schemas.openxmlformats.org/officeDocument/2006/math">
                    <m:r>
                      <a:rPr lang="en-US" altLang="zh-CN" sz="1600" i="1" dirty="0" smtClean="0">
                        <a:latin typeface="Cambria Math"/>
                        <a:cs typeface="Times New Roman" panose="02020603050405020304" pitchFamily="18" charset="0"/>
                      </a:rPr>
                      <m:t>𝐴𝐷</m:t>
                    </m:r>
                  </m:oMath>
                </a14:m>
                <a:r>
                  <a:rPr lang="zh-CN" altLang="en-US" sz="1600" dirty="0">
                    <a:latin typeface="Times New Roman" panose="02020603050405020304" pitchFamily="18" charset="0"/>
                    <a:cs typeface="Times New Roman" panose="02020603050405020304" pitchFamily="18" charset="0"/>
                  </a:rPr>
                  <a:t>向右平移</a:t>
                </a:r>
                <a:endParaRPr lang="en-US" altLang="zh-CN" sz="1600" dirty="0">
                  <a:latin typeface="Times New Roman" panose="02020603050405020304" pitchFamily="18" charset="0"/>
                  <a:cs typeface="Times New Roman" panose="02020603050405020304" pitchFamily="18" charset="0"/>
                </a:endParaRPr>
              </a:p>
              <a:p>
                <a:pPr marL="742950" lvl="1" indent="-285750">
                  <a:spcBef>
                    <a:spcPts val="600"/>
                  </a:spcBef>
                  <a:buSzPct val="60000"/>
                  <a:buFont typeface="Wingdings" panose="05000000000000000000" pitchFamily="2" charset="2"/>
                  <a:buChar char="n"/>
                </a:pPr>
                <a:r>
                  <a:rPr lang="zh-CN" altLang="en-US" sz="1600" dirty="0">
                    <a:latin typeface="Times New Roman" panose="02020603050405020304" pitchFamily="18" charset="0"/>
                    <a:cs typeface="Times New Roman" panose="02020603050405020304" pitchFamily="18" charset="0"/>
                  </a:rPr>
                  <a:t>产量增加，价格水平不变</a:t>
                </a:r>
                <a:endParaRPr lang="en-US" altLang="zh-CN" sz="1600" dirty="0">
                  <a:latin typeface="Times New Roman" panose="02020603050405020304" pitchFamily="18" charset="0"/>
                  <a:cs typeface="Times New Roman" panose="02020603050405020304" pitchFamily="18" charset="0"/>
                </a:endParaRPr>
              </a:p>
              <a:p>
                <a:pPr marL="285750" indent="-285750">
                  <a:spcBef>
                    <a:spcPts val="600"/>
                  </a:spcBef>
                  <a:buSzPct val="8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总供给曲线</a:t>
                </a:r>
                <a14:m>
                  <m:oMath xmlns:m="http://schemas.openxmlformats.org/officeDocument/2006/math">
                    <m:r>
                      <a:rPr lang="en-US" altLang="zh-CN" i="1" dirty="0">
                        <a:latin typeface="Cambria Math"/>
                        <a:cs typeface="Times New Roman" panose="02020603050405020304" pitchFamily="18" charset="0"/>
                      </a:rPr>
                      <m:t>𝐴𝑆</m:t>
                    </m:r>
                  </m:oMath>
                </a14:m>
                <a:r>
                  <a:rPr lang="zh-CN" altLang="en-US" dirty="0">
                    <a:latin typeface="Times New Roman" panose="02020603050405020304" pitchFamily="18" charset="0"/>
                    <a:cs typeface="Times New Roman" panose="02020603050405020304" pitchFamily="18" charset="0"/>
                  </a:rPr>
                  <a:t>在产量从</a:t>
                </a:r>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a:cs typeface="Times New Roman" panose="02020603050405020304" pitchFamily="18" charset="0"/>
                          </a:rPr>
                          <m:t>𝑌</m:t>
                        </m:r>
                      </m:e>
                      <m:sub>
                        <m:r>
                          <a:rPr lang="en-US" altLang="zh-CN" b="0" i="1" smtClean="0">
                            <a:latin typeface="Cambria Math"/>
                            <a:cs typeface="Times New Roman" panose="02020603050405020304" pitchFamily="18" charset="0"/>
                          </a:rPr>
                          <m:t>1</m:t>
                        </m:r>
                      </m:sub>
                    </m:sSub>
                  </m:oMath>
                </a14:m>
                <a:r>
                  <a:rPr lang="zh-CN" altLang="en-US" dirty="0">
                    <a:latin typeface="Times New Roman" panose="02020603050405020304" pitchFamily="18" charset="0"/>
                    <a:cs typeface="Times New Roman" panose="02020603050405020304" pitchFamily="18" charset="0"/>
                  </a:rPr>
                  <a:t>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𝑌</m:t>
                        </m:r>
                      </m:e>
                      <m:sub>
                        <m:r>
                          <a:rPr lang="en-US" altLang="zh-CN" b="0" i="1" smtClean="0">
                            <a:latin typeface="Cambria Math"/>
                          </a:rPr>
                          <m:t>𝑓</m:t>
                        </m:r>
                      </m:sub>
                    </m:sSub>
                  </m:oMath>
                </a14:m>
                <a:r>
                  <a:rPr lang="zh-CN" altLang="en-US" dirty="0">
                    <a:latin typeface="Times New Roman" panose="02020603050405020304" pitchFamily="18" charset="0"/>
                    <a:cs typeface="Times New Roman" panose="02020603050405020304" pitchFamily="18" charset="0"/>
                  </a:rPr>
                  <a:t>区间</a:t>
                </a:r>
                <a:endParaRPr lang="en-US" altLang="zh-CN" dirty="0">
                  <a:latin typeface="Times New Roman" panose="02020603050405020304" pitchFamily="18" charset="0"/>
                  <a:cs typeface="Times New Roman" panose="02020603050405020304" pitchFamily="18" charset="0"/>
                </a:endParaRPr>
              </a:p>
              <a:p>
                <a:pPr marL="742950" lvl="1" indent="-285750">
                  <a:spcBef>
                    <a:spcPts val="600"/>
                  </a:spcBef>
                  <a:buSzPct val="60000"/>
                  <a:buFont typeface="Wingdings" panose="05000000000000000000" pitchFamily="2" charset="2"/>
                  <a:buChar char="n"/>
                </a:pPr>
                <a:r>
                  <a:rPr lang="zh-CN" altLang="en-US" sz="1600" dirty="0">
                    <a:latin typeface="Times New Roman" panose="02020603050405020304" pitchFamily="18" charset="0"/>
                    <a:cs typeface="Times New Roman" panose="02020603050405020304" pitchFamily="18" charset="0"/>
                  </a:rPr>
                  <a:t>劳动、原料、生产设备等不足</a:t>
                </a:r>
                <a:endParaRPr lang="en-US" altLang="zh-CN" sz="1600" dirty="0">
                  <a:latin typeface="Times New Roman" panose="02020603050405020304" pitchFamily="18" charset="0"/>
                  <a:cs typeface="Times New Roman" panose="02020603050405020304" pitchFamily="18" charset="0"/>
                </a:endParaRPr>
              </a:p>
              <a:p>
                <a:pPr marL="742950" lvl="1" indent="-285750">
                  <a:spcBef>
                    <a:spcPts val="600"/>
                  </a:spcBef>
                  <a:buSzPct val="60000"/>
                  <a:buFont typeface="Wingdings" panose="05000000000000000000" pitchFamily="2" charset="2"/>
                  <a:buChar char="n"/>
                </a:pPr>
                <a:r>
                  <a:rPr lang="zh-CN" altLang="en-US" sz="1600" dirty="0">
                    <a:latin typeface="Times New Roman" panose="02020603050405020304" pitchFamily="18" charset="0"/>
                    <a:cs typeface="Times New Roman" panose="02020603050405020304" pitchFamily="18" charset="0"/>
                  </a:rPr>
                  <a:t>总需求增加，总需求曲线</a:t>
                </a:r>
                <a14:m>
                  <m:oMath xmlns:m="http://schemas.openxmlformats.org/officeDocument/2006/math">
                    <m:r>
                      <a:rPr lang="en-US" altLang="zh-CN" sz="1600" i="1" dirty="0">
                        <a:latin typeface="Cambria Math"/>
                        <a:cs typeface="Times New Roman" panose="02020603050405020304" pitchFamily="18" charset="0"/>
                      </a:rPr>
                      <m:t>𝐴𝐷</m:t>
                    </m:r>
                  </m:oMath>
                </a14:m>
                <a:r>
                  <a:rPr lang="zh-CN" altLang="en-US" sz="1600" dirty="0">
                    <a:latin typeface="Times New Roman" panose="02020603050405020304" pitchFamily="18" charset="0"/>
                    <a:cs typeface="Times New Roman" panose="02020603050405020304" pitchFamily="18" charset="0"/>
                  </a:rPr>
                  <a:t>向右平移</a:t>
                </a:r>
                <a:endParaRPr lang="en-US" altLang="zh-CN" sz="1600" dirty="0">
                  <a:latin typeface="Times New Roman" panose="02020603050405020304" pitchFamily="18" charset="0"/>
                  <a:cs typeface="Times New Roman" panose="02020603050405020304" pitchFamily="18" charset="0"/>
                </a:endParaRPr>
              </a:p>
              <a:p>
                <a:pPr marL="742950" lvl="1" indent="-285750">
                  <a:spcBef>
                    <a:spcPts val="600"/>
                  </a:spcBef>
                  <a:buSzPct val="60000"/>
                  <a:buFont typeface="Wingdings" panose="05000000000000000000" pitchFamily="2" charset="2"/>
                  <a:buChar char="n"/>
                </a:pPr>
                <a:r>
                  <a:rPr lang="zh-CN" altLang="en-US" sz="1600" dirty="0">
                    <a:latin typeface="Times New Roman" panose="02020603050405020304" pitchFamily="18" charset="0"/>
                    <a:cs typeface="Times New Roman" panose="02020603050405020304" pitchFamily="18" charset="0"/>
                  </a:rPr>
                  <a:t>产量增加，价格水平上涨</a:t>
                </a:r>
                <a:endParaRPr lang="en-US" altLang="zh-CN" sz="1600" dirty="0">
                  <a:latin typeface="Times New Roman" panose="02020603050405020304" pitchFamily="18" charset="0"/>
                  <a:cs typeface="Times New Roman" panose="02020603050405020304" pitchFamily="18" charset="0"/>
                </a:endParaRPr>
              </a:p>
              <a:p>
                <a:pPr marL="285750" indent="-285750">
                  <a:spcBef>
                    <a:spcPts val="600"/>
                  </a:spcBef>
                  <a:buSzPct val="8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总供给曲线</a:t>
                </a:r>
                <a14:m>
                  <m:oMath xmlns:m="http://schemas.openxmlformats.org/officeDocument/2006/math">
                    <m:r>
                      <a:rPr lang="en-US" altLang="zh-CN" i="1" dirty="0">
                        <a:latin typeface="Cambria Math"/>
                        <a:cs typeface="Times New Roman" panose="02020603050405020304" pitchFamily="18" charset="0"/>
                      </a:rPr>
                      <m:t>𝐴𝑆</m:t>
                    </m:r>
                  </m:oMath>
                </a14:m>
                <a:r>
                  <a:rPr lang="zh-CN" altLang="en-US" dirty="0">
                    <a:latin typeface="Times New Roman" panose="02020603050405020304" pitchFamily="18" charset="0"/>
                    <a:cs typeface="Times New Roman" panose="02020603050405020304" pitchFamily="18" charset="0"/>
                  </a:rPr>
                  <a:t>处在充分就业的总产量</a:t>
                </a:r>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a:cs typeface="Times New Roman" panose="02020603050405020304" pitchFamily="18" charset="0"/>
                          </a:rPr>
                          <m:t>𝑌</m:t>
                        </m:r>
                      </m:e>
                      <m:sub>
                        <m:r>
                          <a:rPr lang="en-US" altLang="zh-CN" b="0" i="1" smtClean="0">
                            <a:latin typeface="Cambria Math"/>
                            <a:cs typeface="Times New Roman" panose="02020603050405020304" pitchFamily="18" charset="0"/>
                          </a:rPr>
                          <m:t>𝑓</m:t>
                        </m:r>
                      </m:sub>
                    </m:sSub>
                  </m:oMath>
                </a14:m>
                <a:r>
                  <a:rPr lang="zh-CN" altLang="en-US" dirty="0">
                    <a:latin typeface="Times New Roman" panose="02020603050405020304" pitchFamily="18" charset="0"/>
                    <a:cs typeface="Times New Roman" panose="02020603050405020304" pitchFamily="18" charset="0"/>
                  </a:rPr>
                  <a:t>时</a:t>
                </a:r>
                <a:endParaRPr lang="en-US" altLang="zh-CN" dirty="0">
                  <a:latin typeface="Times New Roman" panose="02020603050405020304" pitchFamily="18" charset="0"/>
                  <a:cs typeface="Times New Roman" panose="02020603050405020304" pitchFamily="18" charset="0"/>
                </a:endParaRPr>
              </a:p>
              <a:p>
                <a:pPr marL="742950" lvl="1" indent="-285750">
                  <a:spcBef>
                    <a:spcPts val="600"/>
                  </a:spcBef>
                  <a:buSzPct val="60000"/>
                  <a:buFont typeface="Wingdings" panose="05000000000000000000" pitchFamily="2" charset="2"/>
                  <a:buChar char="n"/>
                </a:pPr>
                <a:r>
                  <a:rPr lang="zh-CN" altLang="en-US" sz="1600" dirty="0">
                    <a:latin typeface="Times New Roman" panose="02020603050405020304" pitchFamily="18" charset="0"/>
                    <a:cs typeface="Times New Roman" panose="02020603050405020304" pitchFamily="18" charset="0"/>
                  </a:rPr>
                  <a:t>劳动、原料、生产设备等得到充分利用</a:t>
                </a:r>
                <a:endParaRPr lang="en-US" altLang="zh-CN" sz="1600" dirty="0">
                  <a:latin typeface="Times New Roman" panose="02020603050405020304" pitchFamily="18" charset="0"/>
                  <a:cs typeface="Times New Roman" panose="02020603050405020304" pitchFamily="18" charset="0"/>
                </a:endParaRPr>
              </a:p>
              <a:p>
                <a:pPr marL="742950" lvl="1" indent="-285750">
                  <a:spcBef>
                    <a:spcPts val="600"/>
                  </a:spcBef>
                  <a:buSzPct val="60000"/>
                  <a:buFont typeface="Wingdings" panose="05000000000000000000" pitchFamily="2" charset="2"/>
                  <a:buChar char="n"/>
                </a:pPr>
                <a:r>
                  <a:rPr lang="zh-CN" altLang="en-US" sz="1600" dirty="0">
                    <a:latin typeface="Times New Roman" panose="02020603050405020304" pitchFamily="18" charset="0"/>
                    <a:cs typeface="Times New Roman" panose="02020603050405020304" pitchFamily="18" charset="0"/>
                  </a:rPr>
                  <a:t>总需求增加，总需求曲线</a:t>
                </a:r>
                <a14:m>
                  <m:oMath xmlns:m="http://schemas.openxmlformats.org/officeDocument/2006/math">
                    <m:r>
                      <a:rPr lang="en-US" altLang="zh-CN" sz="1600" i="1" dirty="0">
                        <a:latin typeface="Cambria Math"/>
                        <a:cs typeface="Times New Roman" panose="02020603050405020304" pitchFamily="18" charset="0"/>
                      </a:rPr>
                      <m:t>𝐴𝐷</m:t>
                    </m:r>
                  </m:oMath>
                </a14:m>
                <a:r>
                  <a:rPr lang="zh-CN" altLang="en-US" sz="1600" dirty="0">
                    <a:latin typeface="Times New Roman" panose="02020603050405020304" pitchFamily="18" charset="0"/>
                    <a:cs typeface="Times New Roman" panose="02020603050405020304" pitchFamily="18" charset="0"/>
                  </a:rPr>
                  <a:t>向右平移</a:t>
                </a:r>
                <a:endParaRPr lang="en-US" altLang="zh-CN" sz="1600" dirty="0">
                  <a:latin typeface="Times New Roman" panose="02020603050405020304" pitchFamily="18" charset="0"/>
                  <a:cs typeface="Times New Roman" panose="02020603050405020304" pitchFamily="18" charset="0"/>
                </a:endParaRPr>
              </a:p>
              <a:p>
                <a:pPr marL="742950" lvl="1" indent="-285750">
                  <a:spcBef>
                    <a:spcPts val="600"/>
                  </a:spcBef>
                  <a:buSzPct val="60000"/>
                  <a:buFont typeface="Wingdings" panose="05000000000000000000" pitchFamily="2" charset="2"/>
                  <a:buChar char="n"/>
                </a:pPr>
                <a:r>
                  <a:rPr lang="zh-CN" altLang="en-US" sz="1600" dirty="0">
                    <a:latin typeface="Times New Roman" panose="02020603050405020304" pitchFamily="18" charset="0"/>
                    <a:cs typeface="Times New Roman" panose="02020603050405020304" pitchFamily="18" charset="0"/>
                  </a:rPr>
                  <a:t>产量不变，价格水平上涨</a:t>
                </a:r>
                <a:endParaRPr lang="en-US" altLang="zh-CN" sz="16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117340" y="729891"/>
                <a:ext cx="4871720" cy="4030206"/>
              </a:xfrm>
              <a:prstGeom prst="rect">
                <a:avLst/>
              </a:prstGeom>
              <a:blipFill>
                <a:blip r:embed="rId3"/>
                <a:stretch>
                  <a:fillRect l="-250" t="-1210" b="-756"/>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51395428-6BB8-4F98-A4DD-7CE027E2BD79}"/>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需求拉上型通货膨胀</a:t>
            </a:r>
          </a:p>
        </p:txBody>
      </p:sp>
      <p:grpSp>
        <p:nvGrpSpPr>
          <p:cNvPr id="8" name="组合 7">
            <a:extLst>
              <a:ext uri="{FF2B5EF4-FFF2-40B4-BE49-F238E27FC236}">
                <a16:creationId xmlns:a16="http://schemas.microsoft.com/office/drawing/2014/main" id="{FC7C5AE3-7CDD-4C5A-950B-15F8C756D3F3}"/>
              </a:ext>
            </a:extLst>
          </p:cNvPr>
          <p:cNvGrpSpPr/>
          <p:nvPr/>
        </p:nvGrpSpPr>
        <p:grpSpPr>
          <a:xfrm>
            <a:off x="239334" y="290253"/>
            <a:ext cx="229174" cy="330963"/>
            <a:chOff x="362743" y="188119"/>
            <a:chExt cx="348993" cy="504000"/>
          </a:xfrm>
          <a:solidFill>
            <a:srgbClr val="6B748A"/>
          </a:solidFill>
        </p:grpSpPr>
        <p:sp>
          <p:nvSpPr>
            <p:cNvPr id="9" name="矩形: 圆角 8">
              <a:extLst>
                <a:ext uri="{FF2B5EF4-FFF2-40B4-BE49-F238E27FC236}">
                  <a16:creationId xmlns:a16="http://schemas.microsoft.com/office/drawing/2014/main" id="{A1E7FB7C-E250-4112-B6A3-5AE5004F87E7}"/>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D126D3D3-A480-4F40-810E-D88BA393A140}"/>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1" name="矩形: 圆角 10">
              <a:extLst>
                <a:ext uri="{FF2B5EF4-FFF2-40B4-BE49-F238E27FC236}">
                  <a16:creationId xmlns:a16="http://schemas.microsoft.com/office/drawing/2014/main" id="{EA2476E6-8C93-4318-9F6E-7E7BC8C8CC7B}"/>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2" name="矩形: 圆角 11">
              <a:extLst>
                <a:ext uri="{FF2B5EF4-FFF2-40B4-BE49-F238E27FC236}">
                  <a16:creationId xmlns:a16="http://schemas.microsoft.com/office/drawing/2014/main" id="{DEA009F3-E6FB-406F-B7A8-614CE364CDDA}"/>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3" name="直接连接符 12">
            <a:extLst>
              <a:ext uri="{FF2B5EF4-FFF2-40B4-BE49-F238E27FC236}">
                <a16:creationId xmlns:a16="http://schemas.microsoft.com/office/drawing/2014/main" id="{D6F32BD2-619D-40E9-82C1-DC5EF3C2F8DF}"/>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05E2D039-DEB2-4ACB-BFA6-C21BED601BED}"/>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01590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500"/>
                                        <p:tgtEl>
                                          <p:spTgt spid="6">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5" end="5"/>
                                            </p:txEl>
                                          </p:spTgt>
                                        </p:tgtEl>
                                        <p:attrNameLst>
                                          <p:attrName>style.visibility</p:attrName>
                                        </p:attrNameLst>
                                      </p:cBhvr>
                                      <p:to>
                                        <p:strVal val="visible"/>
                                      </p:to>
                                    </p:set>
                                    <p:animEffect transition="in" filter="fade">
                                      <p:cBhvr>
                                        <p:cTn id="10" dur="500"/>
                                        <p:tgtEl>
                                          <p:spTgt spid="6">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animEffect transition="in" filter="fade">
                                      <p:cBhvr>
                                        <p:cTn id="13" dur="500"/>
                                        <p:tgtEl>
                                          <p:spTgt spid="6">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7" end="7"/>
                                            </p:txEl>
                                          </p:spTgt>
                                        </p:tgtEl>
                                        <p:attrNameLst>
                                          <p:attrName>style.visibility</p:attrName>
                                        </p:attrNameLst>
                                      </p:cBhvr>
                                      <p:to>
                                        <p:strVal val="visible"/>
                                      </p:to>
                                    </p:set>
                                    <p:animEffect transition="in" filter="fade">
                                      <p:cBhvr>
                                        <p:cTn id="16" dur="500"/>
                                        <p:tgtEl>
                                          <p:spTgt spid="6">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animEffect transition="in" filter="fade">
                                      <p:cBhvr>
                                        <p:cTn id="21" dur="500"/>
                                        <p:tgtEl>
                                          <p:spTgt spid="6">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9" end="9"/>
                                            </p:txEl>
                                          </p:spTgt>
                                        </p:tgtEl>
                                        <p:attrNameLst>
                                          <p:attrName>style.visibility</p:attrName>
                                        </p:attrNameLst>
                                      </p:cBhvr>
                                      <p:to>
                                        <p:strVal val="visible"/>
                                      </p:to>
                                    </p:set>
                                    <p:animEffect transition="in" filter="fade">
                                      <p:cBhvr>
                                        <p:cTn id="24" dur="500"/>
                                        <p:tgtEl>
                                          <p:spTgt spid="6">
                                            <p:txEl>
                                              <p:pRg st="9" end="9"/>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animEffect transition="in" filter="fade">
                                      <p:cBhvr>
                                        <p:cTn id="27" dur="500"/>
                                        <p:tgtEl>
                                          <p:spTgt spid="6">
                                            <p:txEl>
                                              <p:pRg st="10" end="1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11" end="11"/>
                                            </p:txEl>
                                          </p:spTgt>
                                        </p:tgtEl>
                                        <p:attrNameLst>
                                          <p:attrName>style.visibility</p:attrName>
                                        </p:attrNameLst>
                                      </p:cBhvr>
                                      <p:to>
                                        <p:strVal val="visible"/>
                                      </p:to>
                                    </p:set>
                                    <p:animEffect transition="in" filter="fade">
                                      <p:cBhvr>
                                        <p:cTn id="30"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357" y="971550"/>
            <a:ext cx="3516687"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57043" y="4366796"/>
            <a:ext cx="4419600" cy="338554"/>
          </a:xfrm>
          <a:prstGeom prst="rect">
            <a:avLst/>
          </a:prstGeom>
          <a:noFill/>
        </p:spPr>
        <p:txBody>
          <a:bodyPr wrap="square" rtlCol="0">
            <a:spAutoFit/>
          </a:bodyPr>
          <a:lstStyle/>
          <a:p>
            <a:pPr algn="ctr"/>
            <a:r>
              <a:rPr lang="zh-CN" altLang="en-US" sz="1600" b="1" dirty="0">
                <a:latin typeface="Times New Roman" panose="02020603050405020304" pitchFamily="18" charset="0"/>
                <a:cs typeface="Times New Roman" panose="02020603050405020304" pitchFamily="18" charset="0"/>
              </a:rPr>
              <a:t>图</a:t>
            </a:r>
            <a:r>
              <a:rPr lang="en-US" altLang="zh-CN" sz="1600" b="1" dirty="0">
                <a:latin typeface="Times New Roman" panose="02020603050405020304" pitchFamily="18" charset="0"/>
                <a:cs typeface="Times New Roman" panose="02020603050405020304" pitchFamily="18" charset="0"/>
              </a:rPr>
              <a:t>13-3 </a:t>
            </a:r>
            <a:r>
              <a:rPr lang="zh-CN" altLang="en-US" sz="1600" b="1" dirty="0">
                <a:latin typeface="Times New Roman" panose="02020603050405020304" pitchFamily="18" charset="0"/>
                <a:cs typeface="Times New Roman" panose="02020603050405020304" pitchFamily="18" charset="0"/>
              </a:rPr>
              <a:t>需求拉上型通货膨胀</a:t>
            </a:r>
            <a:endParaRPr lang="en-US" sz="1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p:cNvSpPr txBox="1"/>
              <p:nvPr/>
            </p:nvSpPr>
            <p:spPr>
              <a:xfrm>
                <a:off x="3779520" y="792942"/>
                <a:ext cx="5115002" cy="3851567"/>
              </a:xfrm>
              <a:prstGeom prst="rect">
                <a:avLst/>
              </a:prstGeom>
              <a:noFill/>
            </p:spPr>
            <p:txBody>
              <a:bodyPr wrap="square" rtlCol="0">
                <a:spAutoFit/>
              </a:bodyPr>
              <a:lstStyle/>
              <a:p>
                <a:pPr>
                  <a:spcBef>
                    <a:spcPts val="600"/>
                  </a:spcBef>
                </a:pPr>
                <a:r>
                  <a:rPr lang="zh-CN" altLang="en-US" dirty="0">
                    <a:latin typeface="宋体" panose="02010600030101010101" pitchFamily="2" charset="-122"/>
                    <a:ea typeface="宋体" panose="02010600030101010101" pitchFamily="2" charset="-122"/>
                    <a:cs typeface="Times New Roman" panose="02020603050405020304" pitchFamily="18" charset="0"/>
                  </a:rPr>
                  <a:t>关于</a:t>
                </a:r>
                <a:r>
                  <a:rPr lang="zh-CN" altLang="en-US" b="1" dirty="0">
                    <a:latin typeface="宋体" panose="02010600030101010101" pitchFamily="2" charset="-122"/>
                    <a:ea typeface="宋体" panose="02010600030101010101" pitchFamily="2" charset="-122"/>
                    <a:cs typeface="Times New Roman" panose="02020603050405020304" pitchFamily="18" charset="0"/>
                  </a:rPr>
                  <a:t>货币供给增加对通货膨胀产生的作用</a:t>
                </a:r>
                <a:r>
                  <a:rPr lang="zh-CN" altLang="en-US" dirty="0">
                    <a:latin typeface="宋体" panose="02010600030101010101" pitchFamily="2" charset="-122"/>
                    <a:ea typeface="宋体" panose="02010600030101010101" pitchFamily="2" charset="-122"/>
                    <a:cs typeface="Times New Roman" panose="02020603050405020304" pitchFamily="18" charset="0"/>
                  </a:rPr>
                  <a:t>，</a:t>
                </a:r>
                <a:r>
                  <a:rPr lang="zh-CN" altLang="en-US" b="1" dirty="0">
                    <a:latin typeface="宋体" panose="02010600030101010101" pitchFamily="2" charset="-122"/>
                    <a:ea typeface="宋体" panose="02010600030101010101" pitchFamily="2" charset="-122"/>
                    <a:cs typeface="Times New Roman" panose="02020603050405020304" pitchFamily="18" charset="0"/>
                  </a:rPr>
                  <a:t>凯恩斯学派</a:t>
                </a:r>
                <a:r>
                  <a:rPr lang="zh-CN" altLang="en-US" dirty="0">
                    <a:latin typeface="宋体" panose="02010600030101010101" pitchFamily="2" charset="-122"/>
                    <a:ea typeface="宋体" panose="02010600030101010101" pitchFamily="2" charset="-122"/>
                    <a:cs typeface="Times New Roman" panose="02020603050405020304" pitchFamily="18" charset="0"/>
                  </a:rPr>
                  <a:t>与</a:t>
                </a:r>
                <a:r>
                  <a:rPr lang="zh-CN" altLang="en-US" b="1" dirty="0">
                    <a:latin typeface="宋体" panose="02010600030101010101" pitchFamily="2" charset="-122"/>
                    <a:ea typeface="宋体" panose="02010600030101010101" pitchFamily="2" charset="-122"/>
                    <a:cs typeface="Times New Roman" panose="02020603050405020304" pitchFamily="18" charset="0"/>
                  </a:rPr>
                  <a:t>货币主义学派</a:t>
                </a:r>
                <a:r>
                  <a:rPr lang="zh-CN" altLang="en-US" dirty="0">
                    <a:latin typeface="宋体" panose="02010600030101010101" pitchFamily="2" charset="-122"/>
                    <a:ea typeface="宋体" panose="02010600030101010101" pitchFamily="2" charset="-122"/>
                    <a:cs typeface="Times New Roman" panose="02020603050405020304" pitchFamily="18" charset="0"/>
                  </a:rPr>
                  <a:t>存在一定分歧</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SzPct val="80000"/>
                  <a:buFont typeface="Wingdings" panose="05000000000000000000" pitchFamily="2" charset="2"/>
                  <a:buChar char="l"/>
                </a:pPr>
                <a:r>
                  <a:rPr lang="zh-CN" altLang="en-US" b="1" dirty="0">
                    <a:latin typeface="宋体" panose="02010600030101010101" pitchFamily="2" charset="-122"/>
                    <a:ea typeface="宋体" panose="02010600030101010101" pitchFamily="2" charset="-122"/>
                    <a:cs typeface="Times New Roman" panose="02020603050405020304" pitchFamily="18" charset="0"/>
                  </a:rPr>
                  <a:t>凯恩斯学派的观点</a:t>
                </a:r>
                <a:endParaRPr lang="en-US" altLang="zh-CN" b="1"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cs typeface="Times New Roman" panose="02020603050405020304" pitchFamily="18" charset="0"/>
                  </a:rPr>
                  <a:t>当经济达到充分就业后，总产出达到 </a:t>
                </a:r>
                <a14:m>
                  <m:oMath xmlns:m="http://schemas.openxmlformats.org/officeDocument/2006/math">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a:cs typeface="Times New Roman" panose="02020603050405020304" pitchFamily="18" charset="0"/>
                          </a:rPr>
                          <m:t>𝑌</m:t>
                        </m:r>
                      </m:e>
                      <m:sub>
                        <m:r>
                          <a:rPr lang="en-US" altLang="zh-CN" sz="1600" i="1">
                            <a:latin typeface="Cambria Math"/>
                            <a:cs typeface="Times New Roman" panose="02020603050405020304" pitchFamily="18" charset="0"/>
                          </a:rPr>
                          <m:t>𝑓</m:t>
                        </m:r>
                      </m:sub>
                    </m:sSub>
                  </m:oMath>
                </a14:m>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cs typeface="Times New Roman" panose="02020603050405020304" pitchFamily="18" charset="0"/>
                  </a:rPr>
                  <a:t>此时货币供给增加形成过度需求</a:t>
                </a: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cs typeface="Times New Roman" panose="02020603050405020304" pitchFamily="18" charset="0"/>
                  </a:rPr>
                  <a:t>一般物价水平与货币供给数量同比例上升</a:t>
                </a: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cs typeface="Times New Roman" panose="02020603050405020304" pitchFamily="18" charset="0"/>
                  </a:rPr>
                  <a:t>产生“真正的通货膨胀”</a:t>
                </a: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SzPct val="80000"/>
                  <a:buFont typeface="Wingdings" panose="05000000000000000000" pitchFamily="2" charset="2"/>
                  <a:buChar char="l"/>
                </a:pPr>
                <a:r>
                  <a:rPr lang="zh-CN" altLang="en-US" b="1" dirty="0">
                    <a:latin typeface="宋体" panose="02010600030101010101" pitchFamily="2" charset="-122"/>
                    <a:ea typeface="宋体" panose="02010600030101010101" pitchFamily="2" charset="-122"/>
                    <a:cs typeface="Times New Roman" panose="02020603050405020304" pitchFamily="18" charset="0"/>
                  </a:rPr>
                  <a:t>货币主义学派的观点</a:t>
                </a:r>
                <a:endParaRPr lang="en-US" altLang="zh-CN" b="1"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cs typeface="Times New Roman" panose="02020603050405020304" pitchFamily="18" charset="0"/>
                  </a:rPr>
                  <a:t>强调货币供给对通货膨胀的决定作用</a:t>
                </a: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cs typeface="Times New Roman" panose="02020603050405020304" pitchFamily="18" charset="0"/>
                  </a:rPr>
                  <a:t>认为通货膨胀是一种货币现象</a:t>
                </a: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cs typeface="Times New Roman" panose="02020603050405020304" pitchFamily="18" charset="0"/>
                  </a:rPr>
                  <a:t>是货币过多导致总需求大于总供给，从而引起一般物价水平的上涨</a:t>
                </a: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779520" y="792942"/>
                <a:ext cx="5115002" cy="3851567"/>
              </a:xfrm>
              <a:prstGeom prst="rect">
                <a:avLst/>
              </a:prstGeom>
              <a:blipFill>
                <a:blip r:embed="rId3"/>
                <a:stretch>
                  <a:fillRect l="-954" t="-791" b="-1899"/>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E90E0C9A-C840-4F50-8883-9C1418111071}"/>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需求拉上型通货膨胀</a:t>
            </a:r>
          </a:p>
        </p:txBody>
      </p:sp>
      <p:grpSp>
        <p:nvGrpSpPr>
          <p:cNvPr id="8" name="组合 7">
            <a:extLst>
              <a:ext uri="{FF2B5EF4-FFF2-40B4-BE49-F238E27FC236}">
                <a16:creationId xmlns:a16="http://schemas.microsoft.com/office/drawing/2014/main" id="{F2E53100-AF5E-43EF-807E-5DA0064DF146}"/>
              </a:ext>
            </a:extLst>
          </p:cNvPr>
          <p:cNvGrpSpPr/>
          <p:nvPr/>
        </p:nvGrpSpPr>
        <p:grpSpPr>
          <a:xfrm>
            <a:off x="239334" y="290253"/>
            <a:ext cx="229174" cy="330963"/>
            <a:chOff x="362743" y="188119"/>
            <a:chExt cx="348993" cy="504000"/>
          </a:xfrm>
          <a:solidFill>
            <a:srgbClr val="6B748A"/>
          </a:solidFill>
        </p:grpSpPr>
        <p:sp>
          <p:nvSpPr>
            <p:cNvPr id="9" name="矩形: 圆角 8">
              <a:extLst>
                <a:ext uri="{FF2B5EF4-FFF2-40B4-BE49-F238E27FC236}">
                  <a16:creationId xmlns:a16="http://schemas.microsoft.com/office/drawing/2014/main" id="{4FC82BE5-C7F0-4EA3-8F37-A659B5A428D7}"/>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9E6C370C-F39A-491E-AF53-2CB503E6A9AC}"/>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1" name="矩形: 圆角 10">
              <a:extLst>
                <a:ext uri="{FF2B5EF4-FFF2-40B4-BE49-F238E27FC236}">
                  <a16:creationId xmlns:a16="http://schemas.microsoft.com/office/drawing/2014/main" id="{FA89AB59-C47C-40CC-9284-BC51EA35B858}"/>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2" name="矩形: 圆角 11">
              <a:extLst>
                <a:ext uri="{FF2B5EF4-FFF2-40B4-BE49-F238E27FC236}">
                  <a16:creationId xmlns:a16="http://schemas.microsoft.com/office/drawing/2014/main" id="{BADFDE4D-AE62-4F51-8C90-AC9E6FD6822E}"/>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3" name="直接连接符 12">
            <a:extLst>
              <a:ext uri="{FF2B5EF4-FFF2-40B4-BE49-F238E27FC236}">
                <a16:creationId xmlns:a16="http://schemas.microsoft.com/office/drawing/2014/main" id="{B9C5C98F-4F74-4CE4-B816-6A1D23147D69}"/>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4D3A4205-3B1E-41E5-8AE9-6219EC82C00E}"/>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34399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fade">
                                      <p:cBhvr>
                                        <p:cTn id="13" dur="500"/>
                                        <p:tgtEl>
                                          <p:spTgt spid="6">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4" end="4"/>
                                            </p:txEl>
                                          </p:spTgt>
                                        </p:tgtEl>
                                        <p:attrNameLst>
                                          <p:attrName>style.visibility</p:attrName>
                                        </p:attrNameLst>
                                      </p:cBhvr>
                                      <p:to>
                                        <p:strVal val="visible"/>
                                      </p:to>
                                    </p:set>
                                    <p:animEffect transition="in" filter="fade">
                                      <p:cBhvr>
                                        <p:cTn id="16" dur="500"/>
                                        <p:tgtEl>
                                          <p:spTgt spid="6">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fade">
                                      <p:cBhvr>
                                        <p:cTn id="19" dur="500"/>
                                        <p:tgtEl>
                                          <p:spTgt spid="6">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8" end="8"/>
                                            </p:txEl>
                                          </p:spTgt>
                                        </p:tgtEl>
                                        <p:attrNameLst>
                                          <p:attrName>style.visibility</p:attrName>
                                        </p:attrNameLst>
                                      </p:cBhvr>
                                      <p:to>
                                        <p:strVal val="visible"/>
                                      </p:to>
                                    </p:set>
                                    <p:animEffect transition="in" filter="fade">
                                      <p:cBhvr>
                                        <p:cTn id="30" dur="500"/>
                                        <p:tgtEl>
                                          <p:spTgt spid="6">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animEffect transition="in" filter="fade">
                                      <p:cBhvr>
                                        <p:cTn id="33"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9997" y="1005054"/>
            <a:ext cx="8229600" cy="3394472"/>
          </a:xfrm>
        </p:spPr>
        <p:txBody>
          <a:bodyPr/>
          <a:lstStyle/>
          <a:p>
            <a:pPr marL="0" indent="0">
              <a:lnSpc>
                <a:spcPct val="120000"/>
              </a:lnSpc>
              <a:buNone/>
            </a:pPr>
            <a:r>
              <a:rPr lang="en-US" altLang="zh-CN" sz="2000" b="1" dirty="0">
                <a:ea typeface="宋体" panose="02010600030101010101" pitchFamily="2" charset="-122"/>
              </a:rPr>
              <a:t>2. </a:t>
            </a:r>
            <a:r>
              <a:rPr lang="zh-CN" altLang="en-US" sz="2000" b="1" dirty="0">
                <a:ea typeface="宋体" panose="02010600030101010101" pitchFamily="2" charset="-122"/>
              </a:rPr>
              <a:t>成本推动型通货膨胀</a:t>
            </a:r>
            <a:endParaRPr lang="en-US" altLang="zh-CN" sz="2000" b="1"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从总供给的角度去解释通货膨胀</a:t>
            </a:r>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认为在没有超额需求的情况下，由于供给方面成本的提高也会引起一般价格水平持续和显著的上涨</a:t>
            </a:r>
            <a:endParaRPr lang="en-US" altLang="zh-CN" sz="18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比如</a:t>
            </a:r>
            <a:r>
              <a:rPr lang="en-US" altLang="zh-CN" sz="1600" dirty="0">
                <a:ea typeface="宋体" panose="02010600030101010101" pitchFamily="2" charset="-122"/>
              </a:rPr>
              <a:t>1973-1974</a:t>
            </a:r>
            <a:r>
              <a:rPr lang="zh-CN" altLang="en-US" sz="1600" dirty="0">
                <a:ea typeface="宋体" panose="02010600030101010101" pitchFamily="2" charset="-122"/>
              </a:rPr>
              <a:t>年石油输入国组织 </a:t>
            </a:r>
            <a:r>
              <a:rPr lang="en-US" altLang="zh-CN" sz="1600" dirty="0">
                <a:ea typeface="宋体" panose="02010600030101010101" pitchFamily="2" charset="-122"/>
              </a:rPr>
              <a:t>(OPEC) </a:t>
            </a:r>
            <a:r>
              <a:rPr lang="zh-CN" altLang="en-US" sz="1600" dirty="0">
                <a:ea typeface="宋体" panose="02010600030101010101" pitchFamily="2" charset="-122"/>
              </a:rPr>
              <a:t>的石油禁运推高了西方国家的石油价格</a:t>
            </a:r>
            <a:endParaRPr lang="en-US" altLang="zh-CN" sz="16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石油价格提高意味着产品和服务的成本急剧升高</a:t>
            </a:r>
            <a:endParaRPr lang="en-US" altLang="zh-CN" sz="16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结果导致了成本推动型通货膨胀</a:t>
            </a:r>
            <a:endParaRPr lang="en-US" altLang="zh-CN" sz="16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生产成本的增加可能来自不同的方面，如劳动、原材料、设备等成本</a:t>
            </a:r>
            <a:endParaRPr lang="en-US" altLang="zh-CN" sz="1800" dirty="0">
              <a:ea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dirty="0"/>
          </a:p>
        </p:txBody>
      </p:sp>
      <p:sp>
        <p:nvSpPr>
          <p:cNvPr id="5" name="矩形 4">
            <a:extLst>
              <a:ext uri="{FF2B5EF4-FFF2-40B4-BE49-F238E27FC236}">
                <a16:creationId xmlns:a16="http://schemas.microsoft.com/office/drawing/2014/main" id="{0673DDF4-1A58-4A92-9CA7-A4E7DBB317DD}"/>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通货膨胀的原因</a:t>
            </a:r>
          </a:p>
        </p:txBody>
      </p:sp>
      <p:grpSp>
        <p:nvGrpSpPr>
          <p:cNvPr id="6" name="组合 5">
            <a:extLst>
              <a:ext uri="{FF2B5EF4-FFF2-40B4-BE49-F238E27FC236}">
                <a16:creationId xmlns:a16="http://schemas.microsoft.com/office/drawing/2014/main" id="{D7B1AA56-4766-4D31-AFC8-A78B7D67E6A6}"/>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7FCD4CBB-BF35-4538-8910-86DADC250C2B}"/>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E0475E6B-1201-4BA0-8766-8493E8B8E779}"/>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4F8A4CDF-0A51-4478-872C-69F1D5A00A9C}"/>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BFD7360B-2606-41BA-B04E-5BE7110B3E91}"/>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D904BA2E-59EB-4AC2-8B09-80453ECF93A0}"/>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92BB3117-7405-4CB6-9D2B-3898070FFCEF}"/>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50959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7904" y="907860"/>
            <a:ext cx="8229600" cy="3394472"/>
          </a:xfrm>
        </p:spPr>
        <p:txBody>
          <a:bodyPr/>
          <a:lstStyle/>
          <a:p>
            <a:pPr>
              <a:lnSpc>
                <a:spcPct val="120000"/>
              </a:lnSpc>
              <a:spcBef>
                <a:spcPts val="300"/>
              </a:spcBef>
              <a:buSzPct val="80000"/>
              <a:buFont typeface="Wingdings" panose="05000000000000000000" pitchFamily="2" charset="2"/>
              <a:buChar char="l"/>
            </a:pPr>
            <a:r>
              <a:rPr lang="zh-CN" altLang="en-US" sz="1800" b="1" dirty="0">
                <a:solidFill>
                  <a:srgbClr val="FF0000"/>
                </a:solidFill>
                <a:latin typeface="宋体" panose="02010600030101010101" pitchFamily="2" charset="-122"/>
                <a:ea typeface="宋体" panose="02010600030101010101" pitchFamily="2" charset="-122"/>
              </a:rPr>
              <a:t>失业</a:t>
            </a:r>
            <a:r>
              <a:rPr lang="zh-CN" altLang="en-US" sz="1800" dirty="0">
                <a:latin typeface="宋体" panose="02010600030101010101" pitchFamily="2" charset="-122"/>
                <a:ea typeface="宋体" panose="02010600030101010101" pitchFamily="2" charset="-122"/>
              </a:rPr>
              <a:t>是指处于法定劳动年龄阶段、具有劳动能力且有工作意愿的劳动者找不到工作岗位的经济现象</a:t>
            </a:r>
            <a:endParaRPr lang="en-US" altLang="zh-CN" sz="1800" dirty="0">
              <a:latin typeface="宋体" panose="02010600030101010101" pitchFamily="2" charset="-122"/>
              <a:ea typeface="宋体" panose="02010600030101010101" pitchFamily="2" charset="-122"/>
            </a:endParaRPr>
          </a:p>
          <a:p>
            <a:pPr>
              <a:lnSpc>
                <a:spcPct val="120000"/>
              </a:lnSpc>
              <a:spcBef>
                <a:spcPts val="300"/>
              </a:spcBef>
              <a:buSzPct val="80000"/>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rPr>
              <a:t>失业率受到定义差别及统计误差等因素的影响，不能全面、准确地反映劳动力市场的真实情况</a:t>
            </a:r>
            <a:endParaRPr lang="en-US" altLang="zh-CN" sz="1800" dirty="0">
              <a:latin typeface="宋体" panose="02010600030101010101" pitchFamily="2" charset="-122"/>
              <a:ea typeface="宋体" panose="02010600030101010101" pitchFamily="2" charset="-122"/>
            </a:endParaRPr>
          </a:p>
          <a:p>
            <a:pPr lvl="1">
              <a:lnSpc>
                <a:spcPct val="120000"/>
              </a:lnSpc>
              <a:spcBef>
                <a:spcPts val="300"/>
              </a:spcBef>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美国一般用失业率、劳动参与率、就业</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人口比率等指标来反映劳动力市场状况</a:t>
            </a:r>
            <a:endParaRPr lang="en-US" altLang="zh-CN" sz="1600" dirty="0">
              <a:latin typeface="宋体" panose="02010600030101010101" pitchFamily="2" charset="-122"/>
              <a:ea typeface="宋体" panose="02010600030101010101" pitchFamily="2" charset="-122"/>
            </a:endParaRPr>
          </a:p>
          <a:p>
            <a:pPr>
              <a:lnSpc>
                <a:spcPct val="120000"/>
              </a:lnSpc>
              <a:spcBef>
                <a:spcPts val="300"/>
              </a:spcBef>
              <a:buSzPct val="80000"/>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rPr>
              <a:t>造成失业原因的理论解释</a:t>
            </a:r>
            <a:endParaRPr lang="en-US" altLang="zh-CN" sz="1800" dirty="0">
              <a:latin typeface="宋体" panose="02010600030101010101" pitchFamily="2" charset="-122"/>
              <a:ea typeface="宋体" panose="02010600030101010101" pitchFamily="2" charset="-122"/>
            </a:endParaRPr>
          </a:p>
          <a:p>
            <a:pPr lvl="1">
              <a:lnSpc>
                <a:spcPct val="120000"/>
              </a:lnSpc>
              <a:spcBef>
                <a:spcPts val="300"/>
              </a:spcBef>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古典经济学</a:t>
            </a:r>
            <a:endParaRPr lang="en-US" altLang="zh-CN" sz="1600" dirty="0">
              <a:latin typeface="宋体" panose="02010600030101010101" pitchFamily="2" charset="-122"/>
              <a:ea typeface="宋体" panose="02010600030101010101" pitchFamily="2" charset="-122"/>
            </a:endParaRPr>
          </a:p>
          <a:p>
            <a:pPr lvl="1">
              <a:lnSpc>
                <a:spcPct val="120000"/>
              </a:lnSpc>
              <a:spcBef>
                <a:spcPts val="300"/>
              </a:spcBef>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凯恩斯主义经济学</a:t>
            </a:r>
            <a:endParaRPr lang="en-US" altLang="zh-CN" sz="1600" dirty="0">
              <a:latin typeface="宋体" panose="02010600030101010101" pitchFamily="2" charset="-122"/>
              <a:ea typeface="宋体" panose="02010600030101010101" pitchFamily="2" charset="-122"/>
            </a:endParaRPr>
          </a:p>
          <a:p>
            <a:pPr lvl="1">
              <a:lnSpc>
                <a:spcPct val="120000"/>
              </a:lnSpc>
              <a:spcBef>
                <a:spcPts val="300"/>
              </a:spcBef>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新凯恩斯主义经济学</a:t>
            </a:r>
            <a:endParaRPr lang="en-US" altLang="zh-CN" sz="1600" dirty="0">
              <a:latin typeface="宋体" panose="02010600030101010101" pitchFamily="2" charset="-122"/>
              <a:ea typeface="宋体" panose="02010600030101010101" pitchFamily="2" charset="-122"/>
            </a:endParaRPr>
          </a:p>
          <a:p>
            <a:pPr lvl="1">
              <a:lnSpc>
                <a:spcPct val="120000"/>
              </a:lnSpc>
              <a:spcBef>
                <a:spcPts val="300"/>
              </a:spcBef>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现代货币主义</a:t>
            </a:r>
            <a:endParaRPr lang="en-US" altLang="zh-CN" sz="1600" dirty="0">
              <a:latin typeface="宋体" panose="02010600030101010101" pitchFamily="2" charset="-122"/>
              <a:ea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dirty="0"/>
          </a:p>
        </p:txBody>
      </p:sp>
      <p:sp>
        <p:nvSpPr>
          <p:cNvPr id="5" name="矩形 4">
            <a:extLst>
              <a:ext uri="{FF2B5EF4-FFF2-40B4-BE49-F238E27FC236}">
                <a16:creationId xmlns:a16="http://schemas.microsoft.com/office/drawing/2014/main" id="{8343C508-7805-4A0B-92FE-AE3CEFDDC5F2}"/>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失业的宏观经济学解释</a:t>
            </a:r>
          </a:p>
        </p:txBody>
      </p:sp>
      <p:grpSp>
        <p:nvGrpSpPr>
          <p:cNvPr id="6" name="组合 5">
            <a:extLst>
              <a:ext uri="{FF2B5EF4-FFF2-40B4-BE49-F238E27FC236}">
                <a16:creationId xmlns:a16="http://schemas.microsoft.com/office/drawing/2014/main" id="{CE023ED3-3DB0-4143-B518-004269DE0257}"/>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2253A980-2D8E-4A70-B60F-6E6E180218F2}"/>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8ED47C99-0EA1-4FD0-948B-0F33BBE6D012}"/>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C69C3F69-F77C-49E8-926B-3736ED247F49}"/>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FB6F1083-D171-4DBB-8FB8-29DBA9948FF1}"/>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C6243E16-887B-461D-BE59-72E134D0E6DE}"/>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46A286C6-0665-4287-BADE-1A7CCAE0EA45}"/>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379973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7045" y="874514"/>
                <a:ext cx="8229600" cy="3394472"/>
              </a:xfrm>
            </p:spPr>
            <p:txBody>
              <a:bodyPr/>
              <a:lstStyle/>
              <a:p>
                <a:pPr marL="0" indent="0">
                  <a:buNone/>
                </a:pPr>
                <a:r>
                  <a:rPr lang="en-US" altLang="zh-CN" sz="2000" b="1" dirty="0">
                    <a:ea typeface="宋体" panose="02010600030101010101" pitchFamily="2" charset="-122"/>
                  </a:rPr>
                  <a:t>2. </a:t>
                </a:r>
                <a:r>
                  <a:rPr lang="zh-CN" altLang="en-US" sz="2000" b="1" dirty="0">
                    <a:ea typeface="宋体" panose="02010600030101010101" pitchFamily="2" charset="-122"/>
                  </a:rPr>
                  <a:t>成本推动型通货膨胀</a:t>
                </a:r>
                <a:endParaRPr lang="en-US" altLang="zh-CN" sz="2000" b="1" dirty="0">
                  <a:ea typeface="宋体" panose="02010600030101010101" pitchFamily="2" charset="-122"/>
                </a:endParaRPr>
              </a:p>
              <a:p>
                <a:pPr>
                  <a:buSzPct val="80000"/>
                  <a:buFont typeface="Wingdings" panose="05000000000000000000" pitchFamily="2" charset="2"/>
                  <a:buChar char="l"/>
                </a:pPr>
                <a:r>
                  <a:rPr lang="zh-CN" altLang="en-US" sz="1800" dirty="0">
                    <a:ea typeface="宋体" panose="02010600030101010101" pitchFamily="2" charset="-122"/>
                  </a:rPr>
                  <a:t>具体而言，成本推动型通货膨胀主要分为三种类型</a:t>
                </a:r>
                <a:endParaRPr lang="en-US" altLang="zh-CN" sz="1800" dirty="0">
                  <a:ea typeface="宋体" panose="02010600030101010101" pitchFamily="2" charset="-122"/>
                </a:endParaRPr>
              </a:p>
              <a:p>
                <a:pPr>
                  <a:buSzPct val="80000"/>
                  <a:buFont typeface="Wingdings" panose="05000000000000000000" pitchFamily="2" charset="2"/>
                  <a:buChar char="l"/>
                </a:pPr>
                <a:r>
                  <a:rPr lang="zh-CN" altLang="en-US" sz="1800" b="1" dirty="0">
                    <a:ea typeface="宋体" panose="02010600030101010101" pitchFamily="2" charset="-122"/>
                  </a:rPr>
                  <a:t>（</a:t>
                </a:r>
                <a:r>
                  <a:rPr lang="en-US" altLang="zh-CN" sz="1800" b="1" dirty="0">
                    <a:ea typeface="宋体" panose="02010600030101010101" pitchFamily="2" charset="-122"/>
                  </a:rPr>
                  <a:t>1</a:t>
                </a:r>
                <a:r>
                  <a:rPr lang="zh-CN" altLang="en-US" sz="1800" b="1" dirty="0">
                    <a:ea typeface="宋体" panose="02010600030101010101" pitchFamily="2" charset="-122"/>
                  </a:rPr>
                  <a:t>）工资推动型通货膨胀</a:t>
                </a:r>
                <a:endParaRPr lang="en-US" altLang="zh-CN" sz="1800" b="1" dirty="0">
                  <a:ea typeface="宋体" panose="02010600030101010101" pitchFamily="2" charset="-122"/>
                </a:endParaRPr>
              </a:p>
              <a:p>
                <a:pPr lvl="1">
                  <a:buSzPct val="60000"/>
                  <a:buFont typeface="Wingdings" panose="05000000000000000000" pitchFamily="2" charset="2"/>
                  <a:buChar char="n"/>
                </a:pPr>
                <a:r>
                  <a:rPr lang="zh-CN" altLang="en-US" sz="1600" dirty="0">
                    <a:ea typeface="宋体" panose="02010600030101010101" pitchFamily="2" charset="-122"/>
                  </a:rPr>
                  <a:t>不完全竞争的劳动力市场为假设，认为过高的工资将导致价格水平上涨</a:t>
                </a:r>
                <a:endParaRPr lang="en-US" altLang="zh-CN" sz="1600" dirty="0">
                  <a:ea typeface="宋体" panose="02010600030101010101" pitchFamily="2" charset="-122"/>
                </a:endParaRPr>
              </a:p>
              <a:p>
                <a:pPr lvl="1">
                  <a:buSzPct val="60000"/>
                  <a:buFont typeface="Wingdings" panose="05000000000000000000" pitchFamily="2" charset="2"/>
                  <a:buChar char="n"/>
                </a:pPr>
                <a:r>
                  <a:rPr lang="zh-CN" altLang="en-US" sz="1600" dirty="0">
                    <a:ea typeface="宋体" panose="02010600030101010101" pitchFamily="2" charset="-122"/>
                  </a:rPr>
                  <a:t>由于强大的工会组织，工资不再由劳动市场供求状况决定</a:t>
                </a:r>
                <a:endParaRPr lang="en-US" altLang="zh-CN" sz="1600" dirty="0">
                  <a:ea typeface="宋体" panose="02010600030101010101" pitchFamily="2" charset="-122"/>
                </a:endParaRPr>
              </a:p>
              <a:p>
                <a:pPr lvl="1">
                  <a:buSzPct val="60000"/>
                  <a:buFont typeface="Wingdings" panose="05000000000000000000" pitchFamily="2" charset="2"/>
                  <a:buChar char="n"/>
                </a:pPr>
                <a:r>
                  <a:rPr lang="zh-CN" altLang="en-US" sz="1600" dirty="0">
                    <a:ea typeface="宋体" panose="02010600030101010101" pitchFamily="2" charset="-122"/>
                  </a:rPr>
                  <a:t>工资是工会和雇主集体议价的结果</a:t>
                </a:r>
                <a:endParaRPr lang="en-US" altLang="zh-CN" sz="1600" dirty="0">
                  <a:ea typeface="宋体" panose="02010600030101010101" pitchFamily="2" charset="-122"/>
                </a:endParaRPr>
              </a:p>
              <a:p>
                <a:pPr lvl="1">
                  <a:buSzPct val="60000"/>
                  <a:buFont typeface="Wingdings" panose="05000000000000000000" pitchFamily="2" charset="2"/>
                  <a:buChar char="n"/>
                </a:pPr>
                <a:r>
                  <a:rPr lang="zh-CN" altLang="en-US" sz="1600" dirty="0">
                    <a:ea typeface="宋体" panose="02010600030101010101" pitchFamily="2" charset="-122"/>
                  </a:rPr>
                  <a:t>在工会化的行业里，工资水平一般会高于没有工会化的市场工资水平</a:t>
                </a:r>
                <a:endParaRPr lang="en-US" altLang="zh-CN" sz="1600" dirty="0">
                  <a:ea typeface="宋体" panose="02010600030101010101" pitchFamily="2" charset="-122"/>
                </a:endParaRPr>
              </a:p>
              <a:p>
                <a:pPr lvl="1">
                  <a:buSzPct val="60000"/>
                  <a:buFont typeface="Wingdings" panose="05000000000000000000" pitchFamily="2" charset="2"/>
                  <a:buChar char="n"/>
                </a:pPr>
                <a:r>
                  <a:rPr lang="zh-CN" altLang="en-US" sz="1600" dirty="0">
                    <a:ea typeface="宋体" panose="02010600030101010101" pitchFamily="2" charset="-122"/>
                  </a:rPr>
                  <a:t>工资的增长率超过了生产的增长率</a:t>
                </a:r>
                <a14:m>
                  <m:oMath xmlns:m="http://schemas.openxmlformats.org/officeDocument/2006/math">
                    <m:r>
                      <a:rPr lang="zh-CN" altLang="en-US" sz="1600">
                        <a:latin typeface="Cambria Math"/>
                      </a:rPr>
                      <m:t>→</m:t>
                    </m:r>
                  </m:oMath>
                </a14:m>
                <a:r>
                  <a:rPr lang="zh-CN" altLang="en-US" sz="1600" dirty="0">
                    <a:ea typeface="宋体" panose="02010600030101010101" pitchFamily="2" charset="-122"/>
                  </a:rPr>
                  <a:t>价格上涨</a:t>
                </a:r>
                <a14:m>
                  <m:oMath xmlns:m="http://schemas.openxmlformats.org/officeDocument/2006/math">
                    <m:r>
                      <a:rPr lang="zh-CN" altLang="en-US" sz="1600" dirty="0">
                        <a:latin typeface="Cambria Math"/>
                      </a:rPr>
                      <m:t>→</m:t>
                    </m:r>
                  </m:oMath>
                </a14:m>
                <a:r>
                  <a:rPr lang="zh-CN" altLang="en-US" sz="1600" dirty="0">
                    <a:ea typeface="宋体" panose="02010600030101010101" pitchFamily="2" charset="-122"/>
                  </a:rPr>
                  <a:t>工会要求提高工资</a:t>
                </a:r>
                <a14:m>
                  <m:oMath xmlns:m="http://schemas.openxmlformats.org/officeDocument/2006/math">
                    <m:r>
                      <a:rPr lang="zh-CN" altLang="en-US" sz="1600">
                        <a:latin typeface="Cambria Math"/>
                      </a:rPr>
                      <m:t>→</m:t>
                    </m:r>
                  </m:oMath>
                </a14:m>
                <a:r>
                  <a:rPr lang="zh-CN" altLang="en-US" sz="1600" dirty="0">
                    <a:ea typeface="宋体" panose="02010600030101010101" pitchFamily="2" charset="-122"/>
                  </a:rPr>
                  <a:t>再度价格上涨</a:t>
                </a:r>
                <a14:m>
                  <m:oMath xmlns:m="http://schemas.openxmlformats.org/officeDocument/2006/math">
                    <m:r>
                      <a:rPr lang="zh-CN" altLang="en-US" sz="1600">
                        <a:latin typeface="Cambria Math"/>
                      </a:rPr>
                      <m:t>→</m:t>
                    </m:r>
                  </m:oMath>
                </a14:m>
                <a:r>
                  <a:rPr lang="zh-CN" altLang="en-US" sz="1600" dirty="0">
                    <a:ea typeface="宋体" panose="02010600030101010101" pitchFamily="2" charset="-122"/>
                  </a:rPr>
                  <a:t>如此循环往复</a:t>
                </a:r>
                <a:endParaRPr lang="en-US" altLang="zh-CN" sz="1600" dirty="0">
                  <a:ea typeface="宋体" panose="02010600030101010101" pitchFamily="2" charset="-122"/>
                </a:endParaRPr>
              </a:p>
              <a:p>
                <a:pPr lvl="1">
                  <a:buSzPct val="60000"/>
                  <a:buFont typeface="Wingdings" panose="05000000000000000000" pitchFamily="2" charset="2"/>
                  <a:buChar char="n"/>
                </a:pPr>
                <a:r>
                  <a:rPr lang="zh-CN" altLang="en-US" sz="1600" dirty="0">
                    <a:ea typeface="宋体" panose="02010600030101010101" pitchFamily="2" charset="-122"/>
                  </a:rPr>
                  <a:t>造成工资</a:t>
                </a:r>
                <a:r>
                  <a:rPr lang="en-US" altLang="zh-CN" sz="1600" dirty="0">
                    <a:ea typeface="宋体" panose="02010600030101010101" pitchFamily="2" charset="-122"/>
                  </a:rPr>
                  <a:t>-</a:t>
                </a:r>
                <a:r>
                  <a:rPr lang="zh-CN" altLang="en-US" sz="1600" dirty="0">
                    <a:ea typeface="宋体" panose="02010600030101010101" pitchFamily="2" charset="-122"/>
                  </a:rPr>
                  <a:t>物价的螺旋上升，从而形成</a:t>
                </a:r>
                <a:r>
                  <a:rPr lang="zh-CN" altLang="en-US" sz="1600" b="1" dirty="0">
                    <a:ea typeface="宋体" panose="02010600030101010101" pitchFamily="2" charset="-122"/>
                  </a:rPr>
                  <a:t>工资推动型通货膨胀</a:t>
                </a:r>
                <a:endParaRPr lang="en-US" altLang="zh-CN" sz="1800" b="1" dirty="0">
                  <a:ea typeface="宋体" panose="02010600030101010101" pitchFamily="2"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7045" y="874514"/>
                <a:ext cx="8229600" cy="3394472"/>
              </a:xfrm>
              <a:blipFill>
                <a:blip r:embed="rId2"/>
                <a:stretch>
                  <a:fillRect l="-741" t="-125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dirty="0"/>
          </a:p>
        </p:txBody>
      </p:sp>
      <p:sp>
        <p:nvSpPr>
          <p:cNvPr id="5" name="矩形 4">
            <a:extLst>
              <a:ext uri="{FF2B5EF4-FFF2-40B4-BE49-F238E27FC236}">
                <a16:creationId xmlns:a16="http://schemas.microsoft.com/office/drawing/2014/main" id="{6A96CA48-2201-4D02-9823-EE0A671F8DB2}"/>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通货膨胀的原因</a:t>
            </a:r>
          </a:p>
        </p:txBody>
      </p:sp>
      <p:grpSp>
        <p:nvGrpSpPr>
          <p:cNvPr id="6" name="组合 5">
            <a:extLst>
              <a:ext uri="{FF2B5EF4-FFF2-40B4-BE49-F238E27FC236}">
                <a16:creationId xmlns:a16="http://schemas.microsoft.com/office/drawing/2014/main" id="{3E1F9844-6158-4AC0-A250-6DE4933E3798}"/>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43179778-0506-4050-8664-44766D4B62B6}"/>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CB3AF225-AD08-4331-9172-178DBC61FE7E}"/>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32F9D4FD-34B3-4873-8714-7D55B01848CA}"/>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D3382360-7D34-4A24-8E14-99F4554CDAD7}"/>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AE3B880E-027F-4E2E-A36E-D6A77248134A}"/>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E9290B97-423C-4FA9-94BA-BF8E8151A31F}"/>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318937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3888" y="788687"/>
                <a:ext cx="8229600" cy="3394472"/>
              </a:xfrm>
            </p:spPr>
            <p:txBody>
              <a:bodyPr/>
              <a:lstStyle/>
              <a:p>
                <a:pPr marL="0" indent="0">
                  <a:lnSpc>
                    <a:spcPct val="150000"/>
                  </a:lnSpc>
                  <a:buNone/>
                </a:pPr>
                <a:r>
                  <a:rPr lang="en-US" altLang="zh-CN" b="1" dirty="0"/>
                  <a:t>2. </a:t>
                </a:r>
                <a:r>
                  <a:rPr lang="zh-CN" altLang="en-US" b="1" dirty="0"/>
                  <a:t>成本推动型通货膨胀</a:t>
                </a:r>
                <a:endParaRPr lang="en-US" altLang="zh-CN" b="1" dirty="0"/>
              </a:p>
              <a:p>
                <a:pPr>
                  <a:lnSpc>
                    <a:spcPct val="150000"/>
                  </a:lnSpc>
                  <a:buSzPct val="80000"/>
                  <a:buFont typeface="Wingdings" panose="05000000000000000000" pitchFamily="2" charset="2"/>
                  <a:buChar char="l"/>
                </a:pPr>
                <a:r>
                  <a:rPr lang="zh-CN" altLang="en-US" sz="1800" dirty="0"/>
                  <a:t>具体而言，成本推动型通货膨胀主要分为三种类型</a:t>
                </a:r>
                <a:endParaRPr lang="en-US" altLang="zh-CN" sz="1800" dirty="0"/>
              </a:p>
              <a:p>
                <a:pPr>
                  <a:lnSpc>
                    <a:spcPct val="150000"/>
                  </a:lnSpc>
                  <a:buSzPct val="80000"/>
                  <a:buFont typeface="Wingdings" panose="05000000000000000000" pitchFamily="2" charset="2"/>
                  <a:buChar char="l"/>
                </a:pPr>
                <a:r>
                  <a:rPr lang="zh-CN" altLang="en-US" sz="1800" b="1" dirty="0"/>
                  <a:t>（</a:t>
                </a:r>
                <a:r>
                  <a:rPr lang="en-US" altLang="zh-CN" sz="1800" b="1" dirty="0"/>
                  <a:t>2</a:t>
                </a:r>
                <a:r>
                  <a:rPr lang="zh-CN" altLang="en-US" sz="1800" b="1" dirty="0"/>
                  <a:t>）利润推动型通货膨胀</a:t>
                </a:r>
                <a:endParaRPr lang="en-US" altLang="zh-CN" sz="1800" b="1" dirty="0"/>
              </a:p>
              <a:p>
                <a:pPr lvl="1">
                  <a:lnSpc>
                    <a:spcPct val="150000"/>
                  </a:lnSpc>
                  <a:buSzPct val="60000"/>
                  <a:buFont typeface="Wingdings" panose="05000000000000000000" pitchFamily="2" charset="2"/>
                  <a:buChar char="n"/>
                </a:pPr>
                <a:r>
                  <a:rPr lang="zh-CN" altLang="en-US" sz="1600" dirty="0"/>
                  <a:t>现实中存在一些自然垄断企业，如钢铁、石油化工等</a:t>
                </a:r>
                <a:endParaRPr lang="en-US" altLang="zh-CN" sz="1600" dirty="0"/>
              </a:p>
              <a:p>
                <a:pPr lvl="1">
                  <a:lnSpc>
                    <a:spcPct val="150000"/>
                  </a:lnSpc>
                  <a:buSzPct val="60000"/>
                  <a:buFont typeface="Wingdings" panose="05000000000000000000" pitchFamily="2" charset="2"/>
                  <a:buChar char="n"/>
                </a:pPr>
                <a:r>
                  <a:rPr lang="zh-CN" altLang="en-US" sz="1600" dirty="0"/>
                  <a:t>这些企业往往拥有控制市场价格的能力</a:t>
                </a:r>
                <a:endParaRPr lang="en-US" altLang="zh-CN" sz="1600" dirty="0"/>
              </a:p>
              <a:p>
                <a:pPr lvl="1">
                  <a:lnSpc>
                    <a:spcPct val="150000"/>
                  </a:lnSpc>
                  <a:buSzPct val="60000"/>
                  <a:buFont typeface="Wingdings" panose="05000000000000000000" pitchFamily="2" charset="2"/>
                  <a:buChar char="n"/>
                </a:pPr>
                <a:r>
                  <a:rPr lang="zh-CN" altLang="en-US" sz="1600" dirty="0"/>
                  <a:t>追逐更多的利润</a:t>
                </a:r>
                <a14:m>
                  <m:oMath xmlns:m="http://schemas.openxmlformats.org/officeDocument/2006/math">
                    <m:r>
                      <a:rPr lang="zh-CN" altLang="en-US" sz="1600">
                        <a:latin typeface="Cambria Math" panose="02040503050406030204" pitchFamily="18" charset="0"/>
                      </a:rPr>
                      <m:t>→</m:t>
                    </m:r>
                  </m:oMath>
                </a14:m>
                <a:r>
                  <a:rPr lang="zh-CN" altLang="en-US" sz="1600" dirty="0"/>
                  <a:t>以超过生产成本上升的幅度来提高产品价格</a:t>
                </a:r>
                <a14:m>
                  <m:oMath xmlns:m="http://schemas.openxmlformats.org/officeDocument/2006/math">
                    <m:r>
                      <a:rPr lang="zh-CN" altLang="en-US" sz="1600">
                        <a:latin typeface="Cambria Math" panose="02040503050406030204" pitchFamily="18" charset="0"/>
                      </a:rPr>
                      <m:t>→</m:t>
                    </m:r>
                  </m:oMath>
                </a14:m>
                <a:r>
                  <a:rPr lang="zh-CN" altLang="en-US" sz="1600" dirty="0"/>
                  <a:t>价格上涨的速度超过成本增长的速度</a:t>
                </a:r>
                <a14:m>
                  <m:oMath xmlns:m="http://schemas.openxmlformats.org/officeDocument/2006/math">
                    <m:r>
                      <a:rPr lang="zh-CN" altLang="en-US" sz="1600">
                        <a:latin typeface="Cambria Math" panose="02040503050406030204" pitchFamily="18" charset="0"/>
                      </a:rPr>
                      <m:t>→</m:t>
                    </m:r>
                  </m:oMath>
                </a14:m>
                <a:r>
                  <a:rPr lang="zh-CN" altLang="en-US" sz="1600" dirty="0"/>
                  <a:t>总体物价水平的上升</a:t>
                </a:r>
                <a:endParaRPr lang="en-US" altLang="zh-CN"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3888" y="788687"/>
                <a:ext cx="8229600" cy="3394472"/>
              </a:xfrm>
              <a:blipFill>
                <a:blip r:embed="rId2"/>
                <a:stretch>
                  <a:fillRect l="-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dirty="0"/>
          </a:p>
        </p:txBody>
      </p:sp>
      <p:sp>
        <p:nvSpPr>
          <p:cNvPr id="5" name="矩形 4">
            <a:extLst>
              <a:ext uri="{FF2B5EF4-FFF2-40B4-BE49-F238E27FC236}">
                <a16:creationId xmlns:a16="http://schemas.microsoft.com/office/drawing/2014/main" id="{532246C9-80DA-4B38-9AD7-DD7D8F14EAAF}"/>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通货膨胀的原因</a:t>
            </a:r>
          </a:p>
        </p:txBody>
      </p:sp>
      <p:grpSp>
        <p:nvGrpSpPr>
          <p:cNvPr id="6" name="组合 5">
            <a:extLst>
              <a:ext uri="{FF2B5EF4-FFF2-40B4-BE49-F238E27FC236}">
                <a16:creationId xmlns:a16="http://schemas.microsoft.com/office/drawing/2014/main" id="{945DBAC4-7938-4529-B12A-001969A31ACC}"/>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FE682471-FAC1-4E8A-ACA8-8645B1E6476C}"/>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3F1F6A1F-F33B-4DE1-A9B5-41DAFB66AA1E}"/>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27D5E894-F5C9-4C75-8C31-07E5625ED93B}"/>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5173365B-6774-4302-AAD1-0C1F1EBABAE8}"/>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657D2234-7A3D-41DA-BF3B-5FDACB03C5B3}"/>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47573B4C-CD7B-4804-9FFC-A28D43AE14DA}"/>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30918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9665" y="782815"/>
            <a:ext cx="8229600" cy="3394472"/>
          </a:xfrm>
        </p:spPr>
        <p:txBody>
          <a:bodyPr/>
          <a:lstStyle/>
          <a:p>
            <a:pPr marL="0" indent="0">
              <a:lnSpc>
                <a:spcPct val="150000"/>
              </a:lnSpc>
              <a:buNone/>
            </a:pPr>
            <a:r>
              <a:rPr lang="en-US" altLang="zh-CN" sz="2000" b="1" dirty="0">
                <a:ea typeface="宋体" panose="02010600030101010101" pitchFamily="2" charset="-122"/>
              </a:rPr>
              <a:t>2. </a:t>
            </a:r>
            <a:r>
              <a:rPr lang="zh-CN" altLang="en-US" sz="2000" b="1" dirty="0">
                <a:ea typeface="宋体" panose="02010600030101010101" pitchFamily="2" charset="-122"/>
              </a:rPr>
              <a:t>成本推动型通货膨胀</a:t>
            </a:r>
            <a:endParaRPr lang="en-US" altLang="zh-CN" sz="2000" b="1" dirty="0">
              <a:ea typeface="宋体" panose="02010600030101010101" pitchFamily="2" charset="-122"/>
            </a:endParaRPr>
          </a:p>
          <a:p>
            <a:pPr>
              <a:lnSpc>
                <a:spcPct val="150000"/>
              </a:lnSpc>
              <a:buSzPct val="80000"/>
              <a:buFont typeface="Wingdings" panose="05000000000000000000" pitchFamily="2" charset="2"/>
              <a:buChar char="l"/>
            </a:pPr>
            <a:r>
              <a:rPr lang="zh-CN" altLang="en-US" sz="1800" dirty="0">
                <a:ea typeface="宋体" panose="02010600030101010101" pitchFamily="2" charset="-122"/>
              </a:rPr>
              <a:t>具体而言，成本推动型通货膨胀主要分为三种类型</a:t>
            </a:r>
            <a:endParaRPr lang="en-US" altLang="zh-CN" sz="1800" dirty="0">
              <a:ea typeface="宋体" panose="02010600030101010101" pitchFamily="2" charset="-122"/>
            </a:endParaRPr>
          </a:p>
          <a:p>
            <a:pPr>
              <a:lnSpc>
                <a:spcPct val="150000"/>
              </a:lnSpc>
              <a:buSzPct val="80000"/>
              <a:buFont typeface="Wingdings" panose="05000000000000000000" pitchFamily="2" charset="2"/>
              <a:buChar char="l"/>
            </a:pPr>
            <a:r>
              <a:rPr lang="zh-CN" altLang="en-US" sz="1800" b="1" dirty="0">
                <a:ea typeface="宋体" panose="02010600030101010101" pitchFamily="2" charset="-122"/>
              </a:rPr>
              <a:t>（</a:t>
            </a:r>
            <a:r>
              <a:rPr lang="en-US" altLang="zh-CN" sz="1800" b="1" dirty="0">
                <a:ea typeface="宋体" panose="02010600030101010101" pitchFamily="2" charset="-122"/>
              </a:rPr>
              <a:t>3</a:t>
            </a:r>
            <a:r>
              <a:rPr lang="zh-CN" altLang="en-US" sz="1800" b="1" dirty="0">
                <a:ea typeface="宋体" panose="02010600030101010101" pitchFamily="2" charset="-122"/>
              </a:rPr>
              <a:t>）进口型通货膨胀，又称输入型通货膨胀</a:t>
            </a:r>
            <a:endParaRPr lang="en-US" altLang="zh-CN" sz="1800" b="1" dirty="0">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是指在开放型的经济条件下，因进口商品的价格上升、费用增加从而使价格上涨所引起的通货膨胀</a:t>
            </a:r>
            <a:endParaRPr lang="en-US" altLang="zh-CN" sz="1600" dirty="0">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主要特征：在国内总需求或货币供给无明显扩张的情况下，由于进口原材料价格大幅上涨，生产和流通领域产生连锁反应，从而推动物价上涨</a:t>
            </a:r>
            <a:endParaRPr lang="en-US" altLang="zh-CN" sz="1600" dirty="0">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比如，由石油等需要进口的原材料价格上涨导致国内的价格上涨，就属于进口型通货膨胀</a:t>
            </a:r>
            <a:endParaRPr lang="en-US" altLang="zh-CN" sz="1600" dirty="0">
              <a:ea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dirty="0"/>
          </a:p>
        </p:txBody>
      </p:sp>
      <p:sp>
        <p:nvSpPr>
          <p:cNvPr id="5" name="矩形 4">
            <a:extLst>
              <a:ext uri="{FF2B5EF4-FFF2-40B4-BE49-F238E27FC236}">
                <a16:creationId xmlns:a16="http://schemas.microsoft.com/office/drawing/2014/main" id="{D1EDB92F-24AB-42EB-9D2A-4696C563E6DC}"/>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通货膨胀的原因</a:t>
            </a:r>
          </a:p>
        </p:txBody>
      </p:sp>
      <p:grpSp>
        <p:nvGrpSpPr>
          <p:cNvPr id="6" name="组合 5">
            <a:extLst>
              <a:ext uri="{FF2B5EF4-FFF2-40B4-BE49-F238E27FC236}">
                <a16:creationId xmlns:a16="http://schemas.microsoft.com/office/drawing/2014/main" id="{9B1301B0-40E0-4476-971D-566F7C8FA0AD}"/>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F0D58261-623B-4BEC-9955-626FAC516BF9}"/>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FFC4F758-36A5-4685-8E5D-BE3215D65091}"/>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CEA6FF2C-9D9B-4D98-9046-83DBC77688FD}"/>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C94756A4-A963-4B6D-B606-E991B7413532}"/>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234F3E16-DED9-43AB-86AD-EE64C4A81951}"/>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F6388E72-A4A2-461F-BF2B-4D795045CCA3}"/>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30918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0477" y="806846"/>
            <a:ext cx="8229600" cy="3394472"/>
          </a:xfrm>
        </p:spPr>
        <p:txBody>
          <a:bodyPr/>
          <a:lstStyle/>
          <a:p>
            <a:pPr marL="0" indent="0">
              <a:lnSpc>
                <a:spcPct val="150000"/>
              </a:lnSpc>
              <a:buNone/>
            </a:pPr>
            <a:r>
              <a:rPr lang="en-US" altLang="zh-CN" sz="2000" b="1" dirty="0">
                <a:ea typeface="宋体" panose="02010600030101010101" pitchFamily="2" charset="-122"/>
              </a:rPr>
              <a:t>2. </a:t>
            </a:r>
            <a:r>
              <a:rPr lang="zh-CN" altLang="en-US" sz="2000" b="1" dirty="0">
                <a:ea typeface="宋体" panose="02010600030101010101" pitchFamily="2" charset="-122"/>
              </a:rPr>
              <a:t>成本推动型通货膨胀</a:t>
            </a:r>
            <a:endParaRPr lang="en-US" altLang="zh-CN" sz="2000" b="1" dirty="0">
              <a:ea typeface="宋体" panose="02010600030101010101" pitchFamily="2" charset="-122"/>
            </a:endParaRPr>
          </a:p>
          <a:p>
            <a:pPr>
              <a:lnSpc>
                <a:spcPct val="150000"/>
              </a:lnSpc>
              <a:buSzPct val="80000"/>
              <a:buFont typeface="Wingdings" panose="05000000000000000000" pitchFamily="2" charset="2"/>
              <a:buChar char="l"/>
            </a:pPr>
            <a:r>
              <a:rPr lang="zh-CN" altLang="en-US" sz="1800" dirty="0">
                <a:ea typeface="宋体" panose="02010600030101010101" pitchFamily="2" charset="-122"/>
              </a:rPr>
              <a:t>具体而言，成本推动型通货膨胀主要分为三种类型</a:t>
            </a:r>
            <a:endParaRPr lang="en-US" altLang="zh-CN" sz="1800" dirty="0">
              <a:ea typeface="宋体" panose="02010600030101010101" pitchFamily="2" charset="-122"/>
            </a:endParaRPr>
          </a:p>
          <a:p>
            <a:pPr>
              <a:lnSpc>
                <a:spcPct val="150000"/>
              </a:lnSpc>
              <a:buSzPct val="80000"/>
              <a:buFont typeface="Wingdings" panose="05000000000000000000" pitchFamily="2" charset="2"/>
              <a:buChar char="l"/>
            </a:pPr>
            <a:r>
              <a:rPr lang="zh-CN" altLang="en-US" sz="1800" b="1" dirty="0">
                <a:ea typeface="宋体" panose="02010600030101010101" pitchFamily="2" charset="-122"/>
              </a:rPr>
              <a:t>（</a:t>
            </a:r>
            <a:r>
              <a:rPr lang="en-US" altLang="zh-CN" sz="1800" b="1" dirty="0">
                <a:ea typeface="宋体" panose="02010600030101010101" pitchFamily="2" charset="-122"/>
              </a:rPr>
              <a:t>3</a:t>
            </a:r>
            <a:r>
              <a:rPr lang="zh-CN" altLang="en-US" sz="1800" b="1" dirty="0">
                <a:ea typeface="宋体" panose="02010600030101010101" pitchFamily="2" charset="-122"/>
              </a:rPr>
              <a:t>）进口型通货膨胀，又称输入型通货膨胀</a:t>
            </a:r>
            <a:endParaRPr lang="en-US" altLang="zh-CN" sz="1800" b="1" dirty="0">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它对国内经济影响的严重程度一般取决于以下因素</a:t>
            </a:r>
            <a:endParaRPr lang="en-US" altLang="zh-CN" sz="1600" dirty="0">
              <a:ea typeface="宋体" panose="02010600030101010101" pitchFamily="2" charset="-122"/>
            </a:endParaRPr>
          </a:p>
          <a:p>
            <a:pPr lvl="2">
              <a:lnSpc>
                <a:spcPct val="150000"/>
              </a:lnSpc>
            </a:pPr>
            <a:r>
              <a:rPr lang="zh-CN" altLang="en-US" sz="1400" dirty="0">
                <a:ea typeface="宋体" panose="02010600030101010101" pitchFamily="2" charset="-122"/>
              </a:rPr>
              <a:t>国际市场价格与国内市场价格之间的差距</a:t>
            </a:r>
            <a:endParaRPr lang="en-US" altLang="zh-CN" sz="1400" dirty="0">
              <a:ea typeface="宋体" panose="02010600030101010101" pitchFamily="2" charset="-122"/>
            </a:endParaRPr>
          </a:p>
          <a:p>
            <a:pPr lvl="2">
              <a:lnSpc>
                <a:spcPct val="150000"/>
              </a:lnSpc>
            </a:pPr>
            <a:r>
              <a:rPr lang="zh-CN" altLang="en-US" sz="1400" dirty="0">
                <a:ea typeface="宋体" panose="02010600030101010101" pitchFamily="2" charset="-122"/>
              </a:rPr>
              <a:t>开放经济部门在总体经济中所占的比重</a:t>
            </a:r>
            <a:endParaRPr lang="en-US" altLang="zh-CN" sz="1400" dirty="0">
              <a:ea typeface="宋体" panose="02010600030101010101" pitchFamily="2" charset="-122"/>
            </a:endParaRPr>
          </a:p>
          <a:p>
            <a:pPr lvl="2">
              <a:lnSpc>
                <a:spcPct val="150000"/>
              </a:lnSpc>
            </a:pPr>
            <a:r>
              <a:rPr lang="zh-CN" altLang="en-US" sz="1400" dirty="0">
                <a:ea typeface="宋体" panose="02010600030101010101" pitchFamily="2" charset="-122"/>
              </a:rPr>
              <a:t>国内政策调整和选择的灵敏程度</a:t>
            </a:r>
            <a:endParaRPr lang="en-US" altLang="zh-CN" sz="1400" dirty="0">
              <a:ea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dirty="0"/>
          </a:p>
        </p:txBody>
      </p:sp>
      <p:sp>
        <p:nvSpPr>
          <p:cNvPr id="5" name="矩形 4">
            <a:extLst>
              <a:ext uri="{FF2B5EF4-FFF2-40B4-BE49-F238E27FC236}">
                <a16:creationId xmlns:a16="http://schemas.microsoft.com/office/drawing/2014/main" id="{A564FCEA-DA9C-48CA-9C00-0F933584CDEB}"/>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通货膨胀的原因</a:t>
            </a:r>
          </a:p>
        </p:txBody>
      </p:sp>
      <p:grpSp>
        <p:nvGrpSpPr>
          <p:cNvPr id="6" name="组合 5">
            <a:extLst>
              <a:ext uri="{FF2B5EF4-FFF2-40B4-BE49-F238E27FC236}">
                <a16:creationId xmlns:a16="http://schemas.microsoft.com/office/drawing/2014/main" id="{03FF869B-D683-4AF8-8155-F9675BAF8D1B}"/>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605D79A7-C6A6-4262-B613-21A902F5F979}"/>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7140EF7B-168B-43E9-8022-5508FB872AF7}"/>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BD172078-FBFB-4F06-B5E0-EB4C7BAB656E}"/>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DE8BDFA6-5127-4BA3-B8D9-37F8AC79FD06}"/>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0FC5FF9D-7893-4EEE-B160-391E9AFF6AC0}"/>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3BA0E10C-22E1-4D9A-AC64-5E5F90FE8394}"/>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88021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 y="912227"/>
            <a:ext cx="3638293"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0480" y="4307473"/>
            <a:ext cx="4419600" cy="338554"/>
          </a:xfrm>
          <a:prstGeom prst="rect">
            <a:avLst/>
          </a:prstGeom>
          <a:noFill/>
        </p:spPr>
        <p:txBody>
          <a:bodyPr wrap="square" rtlCol="0">
            <a:spAutoFit/>
          </a:bodyPr>
          <a:lstStyle/>
          <a:p>
            <a:pPr algn="ctr"/>
            <a:r>
              <a:rPr lang="zh-CN" altLang="en-US" sz="1600" b="1" dirty="0">
                <a:latin typeface="Times New Roman" panose="02020603050405020304" pitchFamily="18" charset="0"/>
                <a:cs typeface="Times New Roman" panose="02020603050405020304" pitchFamily="18" charset="0"/>
              </a:rPr>
              <a:t>图</a:t>
            </a:r>
            <a:r>
              <a:rPr lang="en-US" altLang="zh-CN" sz="1600" b="1" dirty="0">
                <a:latin typeface="Times New Roman" panose="02020603050405020304" pitchFamily="18" charset="0"/>
                <a:cs typeface="Times New Roman" panose="02020603050405020304" pitchFamily="18" charset="0"/>
              </a:rPr>
              <a:t>13-4  </a:t>
            </a:r>
            <a:r>
              <a:rPr lang="zh-CN" altLang="en-US" sz="1600" b="1" dirty="0">
                <a:latin typeface="Times New Roman" panose="02020603050405020304" pitchFamily="18" charset="0"/>
                <a:cs typeface="Times New Roman" panose="02020603050405020304" pitchFamily="18" charset="0"/>
              </a:rPr>
              <a:t>成本推动型通货膨胀</a:t>
            </a:r>
            <a:endParaRPr lang="en-US" sz="1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p:cNvSpPr txBox="1"/>
              <p:nvPr/>
            </p:nvSpPr>
            <p:spPr>
              <a:xfrm>
                <a:off x="4166613" y="1085077"/>
                <a:ext cx="4572000" cy="3368102"/>
              </a:xfrm>
              <a:prstGeom prst="rect">
                <a:avLst/>
              </a:prstGeom>
              <a:noFill/>
            </p:spPr>
            <p:txBody>
              <a:bodyPr wrap="square" rtlCol="0">
                <a:spAutoFit/>
              </a:bodyPr>
              <a:lstStyle/>
              <a:p>
                <a:pPr marL="285750" indent="-285750">
                  <a:lnSpc>
                    <a:spcPct val="120000"/>
                  </a:lnSpc>
                  <a:spcBef>
                    <a:spcPts val="600"/>
                  </a:spcBef>
                  <a:buSzPct val="8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总需求是既定的，不发生变动</a:t>
                </a:r>
                <a:endParaRPr lang="en-US" altLang="zh-CN" dirty="0">
                  <a:latin typeface="Times New Roman" panose="02020603050405020304" pitchFamily="18" charset="0"/>
                  <a:cs typeface="Times New Roman" panose="02020603050405020304" pitchFamily="18" charset="0"/>
                </a:endParaRPr>
              </a:p>
              <a:p>
                <a:pPr marL="285750" indent="-285750">
                  <a:lnSpc>
                    <a:spcPct val="120000"/>
                  </a:lnSpc>
                  <a:spcBef>
                    <a:spcPts val="600"/>
                  </a:spcBef>
                  <a:buSzPct val="8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变动只出现在总供给方面</a:t>
                </a:r>
                <a:endParaRPr lang="en-US" altLang="zh-CN" dirty="0">
                  <a:latin typeface="Times New Roman" panose="02020603050405020304" pitchFamily="18" charset="0"/>
                  <a:cs typeface="Times New Roman" panose="02020603050405020304" pitchFamily="18" charset="0"/>
                </a:endParaRPr>
              </a:p>
              <a:p>
                <a:pPr marL="285750" indent="-285750">
                  <a:lnSpc>
                    <a:spcPct val="120000"/>
                  </a:lnSpc>
                  <a:spcBef>
                    <a:spcPts val="600"/>
                  </a:spcBef>
                  <a:buSzPct val="8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由于成本上升，总供给曲线 </a:t>
                </a:r>
                <a:r>
                  <a:rPr lang="en-US" altLang="zh-CN" i="1" dirty="0">
                    <a:latin typeface="Times New Roman" panose="02020603050405020304" pitchFamily="18" charset="0"/>
                    <a:cs typeface="Times New Roman" panose="02020603050405020304" pitchFamily="18" charset="0"/>
                  </a:rPr>
                  <a:t>AS</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向左平移</a:t>
                </a:r>
                <a:endParaRPr lang="en-US" altLang="zh-CN" dirty="0">
                  <a:latin typeface="Times New Roman" panose="02020603050405020304" pitchFamily="18" charset="0"/>
                  <a:cs typeface="Times New Roman" panose="02020603050405020304" pitchFamily="18" charset="0"/>
                </a:endParaRPr>
              </a:p>
              <a:p>
                <a:pPr marL="285750" indent="-285750">
                  <a:lnSpc>
                    <a:spcPct val="120000"/>
                  </a:lnSpc>
                  <a:spcBef>
                    <a:spcPts val="600"/>
                  </a:spcBef>
                  <a:buSzPct val="8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从</a:t>
                </a:r>
                <a14:m>
                  <m:oMath xmlns:m="http://schemas.openxmlformats.org/officeDocument/2006/math">
                    <m:r>
                      <a:rPr lang="en-US" altLang="zh-CN" b="0" i="1" smtClean="0">
                        <a:latin typeface="Cambria Math"/>
                        <a:cs typeface="Times New Roman" panose="02020603050405020304" pitchFamily="18" charset="0"/>
                      </a:rPr>
                      <m:t>𝐴</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a:cs typeface="Times New Roman" panose="02020603050405020304" pitchFamily="18" charset="0"/>
                          </a:rPr>
                          <m:t>𝑆</m:t>
                        </m:r>
                      </m:e>
                      <m:sub>
                        <m:r>
                          <a:rPr lang="en-US" altLang="zh-CN" b="0" i="1" smtClean="0">
                            <a:latin typeface="Cambria Math"/>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到 </a:t>
                </a:r>
                <a14:m>
                  <m:oMath xmlns:m="http://schemas.openxmlformats.org/officeDocument/2006/math">
                    <m:r>
                      <a:rPr lang="en-US" altLang="zh-CN" b="0" i="1" smtClean="0">
                        <a:latin typeface="Cambria Math"/>
                        <a:cs typeface="Times New Roman" panose="02020603050405020304" pitchFamily="18" charset="0"/>
                      </a:rPr>
                      <m:t>𝐴</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a:cs typeface="Times New Roman" panose="02020603050405020304" pitchFamily="18" charset="0"/>
                          </a:rPr>
                          <m:t>𝑆</m:t>
                        </m:r>
                      </m:e>
                      <m:sub>
                        <m:r>
                          <a:rPr lang="en-US" altLang="zh-CN" b="0" i="1" smtClean="0">
                            <a:latin typeface="Cambria Math"/>
                            <a:cs typeface="Times New Roman" panose="02020603050405020304" pitchFamily="18" charset="0"/>
                          </a:rPr>
                          <m:t>2</m:t>
                        </m:r>
                      </m:sub>
                    </m:sSub>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再到 </a:t>
                </a:r>
                <a14:m>
                  <m:oMath xmlns:m="http://schemas.openxmlformats.org/officeDocument/2006/math">
                    <m:r>
                      <a:rPr lang="en-US" altLang="zh-CN" b="0" i="1" smtClean="0">
                        <a:latin typeface="Cambria Math"/>
                        <a:cs typeface="Times New Roman" panose="02020603050405020304" pitchFamily="18" charset="0"/>
                      </a:rPr>
                      <m:t>𝐴</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a:cs typeface="Times New Roman" panose="02020603050405020304" pitchFamily="18" charset="0"/>
                          </a:rPr>
                          <m:t>𝑆</m:t>
                        </m:r>
                      </m:e>
                      <m:sub>
                        <m:r>
                          <a:rPr lang="en-US" altLang="zh-CN" b="0" i="1" smtClean="0">
                            <a:latin typeface="Cambria Math"/>
                            <a:cs typeface="Times New Roman" panose="02020603050405020304" pitchFamily="18" charset="0"/>
                          </a:rPr>
                          <m:t>3</m:t>
                        </m:r>
                      </m:sub>
                    </m:sSub>
                  </m:oMath>
                </a14:m>
                <a:endParaRPr lang="en-US" altLang="zh-CN" dirty="0">
                  <a:latin typeface="Times New Roman" panose="02020603050405020304" pitchFamily="18" charset="0"/>
                  <a:cs typeface="Times New Roman" panose="02020603050405020304" pitchFamily="18" charset="0"/>
                </a:endParaRPr>
              </a:p>
              <a:p>
                <a:pPr marL="742950" lvl="1" indent="-285750">
                  <a:spcBef>
                    <a:spcPts val="600"/>
                  </a:spcBef>
                  <a:buSzPct val="60000"/>
                  <a:buFont typeface="Wingdings" panose="05000000000000000000" pitchFamily="2" charset="2"/>
                  <a:buChar char="n"/>
                </a:pPr>
                <a:r>
                  <a:rPr lang="zh-CN" altLang="en-US" sz="1600" dirty="0">
                    <a:latin typeface="Times New Roman" panose="02020603050405020304" pitchFamily="18" charset="0"/>
                    <a:cs typeface="Times New Roman" panose="02020603050405020304" pitchFamily="18" charset="0"/>
                  </a:rPr>
                  <a:t>价格水平由 </a:t>
                </a:r>
                <a14:m>
                  <m:oMath xmlns:m="http://schemas.openxmlformats.org/officeDocument/2006/math">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0" i="1" smtClean="0">
                            <a:latin typeface="Cambria Math"/>
                            <a:cs typeface="Times New Roman" panose="02020603050405020304" pitchFamily="18" charset="0"/>
                          </a:rPr>
                          <m:t>𝑃</m:t>
                        </m:r>
                      </m:e>
                      <m:sub>
                        <m:r>
                          <a:rPr lang="en-US" altLang="zh-CN" sz="1600" b="0" i="1" smtClean="0">
                            <a:latin typeface="Cambria Math"/>
                            <a:cs typeface="Times New Roman" panose="02020603050405020304" pitchFamily="18" charset="0"/>
                          </a:rPr>
                          <m:t>1</m:t>
                        </m:r>
                      </m:sub>
                    </m:sSub>
                  </m:oMath>
                </a14:m>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上升到 </a:t>
                </a:r>
                <a14:m>
                  <m:oMath xmlns:m="http://schemas.openxmlformats.org/officeDocument/2006/math">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0" i="1" smtClean="0">
                            <a:latin typeface="Cambria Math"/>
                            <a:cs typeface="Times New Roman" panose="02020603050405020304" pitchFamily="18" charset="0"/>
                          </a:rPr>
                          <m:t>𝑃</m:t>
                        </m:r>
                      </m:e>
                      <m:sub>
                        <m:r>
                          <a:rPr lang="en-US" altLang="zh-CN" sz="1600" b="0" i="1" smtClean="0">
                            <a:latin typeface="Cambria Math"/>
                            <a:cs typeface="Times New Roman" panose="02020603050405020304" pitchFamily="18" charset="0"/>
                          </a:rPr>
                          <m:t>2</m:t>
                        </m:r>
                      </m:sub>
                    </m:sSub>
                  </m:oMath>
                </a14:m>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再到 </a:t>
                </a:r>
                <a14:m>
                  <m:oMath xmlns:m="http://schemas.openxmlformats.org/officeDocument/2006/math">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0" i="1" smtClean="0">
                            <a:latin typeface="Cambria Math"/>
                            <a:cs typeface="Times New Roman" panose="02020603050405020304" pitchFamily="18" charset="0"/>
                          </a:rPr>
                          <m:t>𝑃</m:t>
                        </m:r>
                      </m:e>
                      <m:sub>
                        <m:r>
                          <a:rPr lang="en-US" altLang="zh-CN" sz="1600" b="0" i="1" smtClean="0">
                            <a:latin typeface="Cambria Math"/>
                            <a:cs typeface="Times New Roman" panose="02020603050405020304" pitchFamily="18" charset="0"/>
                          </a:rPr>
                          <m:t>3</m:t>
                        </m:r>
                      </m:sub>
                    </m:sSub>
                  </m:oMath>
                </a14:m>
                <a:endParaRPr lang="en-US" altLang="zh-CN" sz="1600" dirty="0">
                  <a:latin typeface="Times New Roman" panose="02020603050405020304" pitchFamily="18" charset="0"/>
                  <a:cs typeface="Times New Roman" panose="02020603050405020304" pitchFamily="18" charset="0"/>
                </a:endParaRPr>
              </a:p>
              <a:p>
                <a:pPr marL="742950" lvl="1" indent="-285750">
                  <a:spcBef>
                    <a:spcPts val="600"/>
                  </a:spcBef>
                  <a:buSzPct val="60000"/>
                  <a:buFont typeface="Wingdings" panose="05000000000000000000" pitchFamily="2" charset="2"/>
                  <a:buChar char="n"/>
                </a:pPr>
                <a:r>
                  <a:rPr lang="zh-CN" altLang="en-US" sz="1600" dirty="0">
                    <a:latin typeface="Times New Roman" panose="02020603050405020304" pitchFamily="18" charset="0"/>
                    <a:cs typeface="Times New Roman" panose="02020603050405020304" pitchFamily="18" charset="0"/>
                  </a:rPr>
                  <a:t>产出水平由 </a:t>
                </a:r>
                <a14:m>
                  <m:oMath xmlns:m="http://schemas.openxmlformats.org/officeDocument/2006/math">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0" i="1" smtClean="0">
                            <a:latin typeface="Cambria Math"/>
                            <a:cs typeface="Times New Roman" panose="02020603050405020304" pitchFamily="18" charset="0"/>
                          </a:rPr>
                          <m:t>𝑌</m:t>
                        </m:r>
                      </m:e>
                      <m:sub>
                        <m:r>
                          <a:rPr lang="en-US" altLang="zh-CN" sz="1600" b="0" i="1" smtClean="0">
                            <a:latin typeface="Cambria Math"/>
                            <a:cs typeface="Times New Roman" panose="02020603050405020304" pitchFamily="18" charset="0"/>
                          </a:rPr>
                          <m:t>1</m:t>
                        </m:r>
                      </m:sub>
                    </m:sSub>
                  </m:oMath>
                </a14:m>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下降到 </a:t>
                </a:r>
                <a14:m>
                  <m:oMath xmlns:m="http://schemas.openxmlformats.org/officeDocument/2006/math">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0" i="1" smtClean="0">
                            <a:latin typeface="Cambria Math"/>
                            <a:cs typeface="Times New Roman" panose="02020603050405020304" pitchFamily="18" charset="0"/>
                          </a:rPr>
                          <m:t>𝑌</m:t>
                        </m:r>
                      </m:e>
                      <m:sub>
                        <m:r>
                          <a:rPr lang="en-US" altLang="zh-CN" sz="1600" b="0" i="1" smtClean="0">
                            <a:latin typeface="Cambria Math"/>
                            <a:cs typeface="Times New Roman" panose="02020603050405020304" pitchFamily="18" charset="0"/>
                          </a:rPr>
                          <m:t>2</m:t>
                        </m:r>
                      </m:sub>
                    </m:sSub>
                  </m:oMath>
                </a14:m>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再到 </a:t>
                </a:r>
                <a14:m>
                  <m:oMath xmlns:m="http://schemas.openxmlformats.org/officeDocument/2006/math">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0" i="1" smtClean="0">
                            <a:latin typeface="Cambria Math"/>
                            <a:cs typeface="Times New Roman" panose="02020603050405020304" pitchFamily="18" charset="0"/>
                          </a:rPr>
                          <m:t>𝑌</m:t>
                        </m:r>
                      </m:e>
                      <m:sub>
                        <m:r>
                          <a:rPr lang="en-US" altLang="zh-CN" sz="1600" b="0" i="1" smtClean="0">
                            <a:latin typeface="Cambria Math"/>
                            <a:cs typeface="Times New Roman" panose="02020603050405020304" pitchFamily="18" charset="0"/>
                          </a:rPr>
                          <m:t>3</m:t>
                        </m:r>
                      </m:sub>
                    </m:sSub>
                  </m:oMath>
                </a14:m>
                <a:endParaRPr lang="en-US" altLang="zh-CN" sz="1600" dirty="0">
                  <a:latin typeface="Times New Roman" panose="02020603050405020304" pitchFamily="18" charset="0"/>
                  <a:cs typeface="Times New Roman" panose="02020603050405020304" pitchFamily="18" charset="0"/>
                </a:endParaRPr>
              </a:p>
              <a:p>
                <a:pPr marL="285750" indent="-285750">
                  <a:lnSpc>
                    <a:spcPct val="120000"/>
                  </a:lnSpc>
                  <a:spcBef>
                    <a:spcPts val="600"/>
                  </a:spcBef>
                  <a:buSzPct val="8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在这个图中，垂直的 </a:t>
                </a:r>
                <a:r>
                  <a:rPr lang="en-US" altLang="zh-CN" i="1" dirty="0">
                    <a:latin typeface="Times New Roman" panose="02020603050405020304" pitchFamily="18" charset="0"/>
                    <a:cs typeface="Times New Roman" panose="02020603050405020304" pitchFamily="18" charset="0"/>
                  </a:rPr>
                  <a:t>AS</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曲线标注了充分就业的产出水平</a:t>
                </a:r>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a:cs typeface="Times New Roman" panose="02020603050405020304" pitchFamily="18" charset="0"/>
                          </a:rPr>
                          <m:t>𝑌</m:t>
                        </m:r>
                      </m:e>
                      <m:sub>
                        <m:r>
                          <a:rPr lang="en-US" altLang="zh-CN" b="0" i="1" smtClean="0">
                            <a:latin typeface="Cambria Math"/>
                            <a:cs typeface="Times New Roman" panose="02020603050405020304" pitchFamily="18" charset="0"/>
                          </a:rPr>
                          <m:t>𝑓</m:t>
                        </m:r>
                      </m:sub>
                    </m:sSub>
                  </m:oMath>
                </a14:m>
                <a:r>
                  <a:rPr lang="zh-CN" altLang="en-US" dirty="0">
                    <a:latin typeface="Times New Roman" panose="02020603050405020304" pitchFamily="18" charset="0"/>
                    <a:cs typeface="Times New Roman" panose="02020603050405020304" pitchFamily="18" charset="0"/>
                  </a:rPr>
                  <a:t>，与说明成本推动型通货膨胀并无关系</a:t>
                </a:r>
                <a:endParaRPr lang="en-US" altLang="zh-CN"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166613" y="1085077"/>
                <a:ext cx="4572000" cy="3368102"/>
              </a:xfrm>
              <a:prstGeom prst="rect">
                <a:avLst/>
              </a:prstGeom>
              <a:blipFill>
                <a:blip r:embed="rId3"/>
                <a:stretch>
                  <a:fillRect l="-133" t="-723" r="-1200" b="-1447"/>
                </a:stretch>
              </a:blipFill>
            </p:spPr>
            <p:txBody>
              <a:bodyPr/>
              <a:lstStyle/>
              <a:p>
                <a:r>
                  <a:rPr lang="en-US">
                    <a:noFill/>
                  </a:rPr>
                  <a:t> </a:t>
                </a:r>
              </a:p>
            </p:txBody>
          </p:sp>
        </mc:Fallback>
      </mc:AlternateContent>
      <p:sp>
        <p:nvSpPr>
          <p:cNvPr id="8" name="矩形 7">
            <a:extLst>
              <a:ext uri="{FF2B5EF4-FFF2-40B4-BE49-F238E27FC236}">
                <a16:creationId xmlns:a16="http://schemas.microsoft.com/office/drawing/2014/main" id="{5C283818-7634-4C90-8E80-247D7BDA6B8F}"/>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成本推动型通货膨胀</a:t>
            </a:r>
          </a:p>
        </p:txBody>
      </p:sp>
      <p:grpSp>
        <p:nvGrpSpPr>
          <p:cNvPr id="9" name="组合 8">
            <a:extLst>
              <a:ext uri="{FF2B5EF4-FFF2-40B4-BE49-F238E27FC236}">
                <a16:creationId xmlns:a16="http://schemas.microsoft.com/office/drawing/2014/main" id="{875EBEC4-E125-4FC1-9553-703CABD2746C}"/>
              </a:ext>
            </a:extLst>
          </p:cNvPr>
          <p:cNvGrpSpPr/>
          <p:nvPr/>
        </p:nvGrpSpPr>
        <p:grpSpPr>
          <a:xfrm>
            <a:off x="239334" y="290253"/>
            <a:ext cx="229174" cy="330963"/>
            <a:chOff x="362743" y="188119"/>
            <a:chExt cx="348993" cy="504000"/>
          </a:xfrm>
          <a:solidFill>
            <a:srgbClr val="6B748A"/>
          </a:solidFill>
        </p:grpSpPr>
        <p:sp>
          <p:nvSpPr>
            <p:cNvPr id="10" name="矩形: 圆角 9">
              <a:extLst>
                <a:ext uri="{FF2B5EF4-FFF2-40B4-BE49-F238E27FC236}">
                  <a16:creationId xmlns:a16="http://schemas.microsoft.com/office/drawing/2014/main" id="{57E9ABDA-5E1C-48EC-BE98-009C56CDBF42}"/>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1" name="矩形: 圆角 10">
              <a:extLst>
                <a:ext uri="{FF2B5EF4-FFF2-40B4-BE49-F238E27FC236}">
                  <a16:creationId xmlns:a16="http://schemas.microsoft.com/office/drawing/2014/main" id="{04FD87FE-A524-4E0C-8CBD-B244B1B78648}"/>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2" name="矩形: 圆角 11">
              <a:extLst>
                <a:ext uri="{FF2B5EF4-FFF2-40B4-BE49-F238E27FC236}">
                  <a16:creationId xmlns:a16="http://schemas.microsoft.com/office/drawing/2014/main" id="{BC9AF1F7-9991-49B6-847E-BAFF0908ED02}"/>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3" name="矩形: 圆角 12">
              <a:extLst>
                <a:ext uri="{FF2B5EF4-FFF2-40B4-BE49-F238E27FC236}">
                  <a16:creationId xmlns:a16="http://schemas.microsoft.com/office/drawing/2014/main" id="{1B2FBDF5-0895-4894-8AF2-F1E62915D008}"/>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4" name="直接连接符 13">
            <a:extLst>
              <a:ext uri="{FF2B5EF4-FFF2-40B4-BE49-F238E27FC236}">
                <a16:creationId xmlns:a16="http://schemas.microsoft.com/office/drawing/2014/main" id="{E7FAFE2E-F2BA-4859-B298-D76FFB719219}"/>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BBDC8EC3-18F6-4A5C-8AAA-34D2903ABCA3}"/>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99241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6357" y="792876"/>
            <a:ext cx="8534400" cy="3394472"/>
          </a:xfrm>
        </p:spPr>
        <p:txBody>
          <a:bodyPr/>
          <a:lstStyle/>
          <a:p>
            <a:pPr marL="0" indent="0">
              <a:lnSpc>
                <a:spcPct val="120000"/>
              </a:lnSpc>
              <a:buNone/>
            </a:pPr>
            <a:r>
              <a:rPr lang="en-US" altLang="zh-CN" b="1" dirty="0">
                <a:latin typeface="+mn-ea"/>
              </a:rPr>
              <a:t>3. </a:t>
            </a:r>
            <a:r>
              <a:rPr lang="zh-CN" altLang="en-US" b="1" dirty="0">
                <a:latin typeface="+mn-ea"/>
              </a:rPr>
              <a:t>结构型通货膨胀</a:t>
            </a:r>
            <a:endParaRPr lang="en-US" altLang="zh-CN" b="1" dirty="0">
              <a:latin typeface="+mn-ea"/>
            </a:endParaRPr>
          </a:p>
          <a:p>
            <a:pPr>
              <a:lnSpc>
                <a:spcPct val="120000"/>
              </a:lnSpc>
              <a:buSzPct val="80000"/>
              <a:buFont typeface="Wingdings" panose="05000000000000000000" pitchFamily="2" charset="2"/>
              <a:buChar char="l"/>
            </a:pPr>
            <a:r>
              <a:rPr lang="zh-CN" altLang="en-US" sz="1800" dirty="0">
                <a:latin typeface="+mn-ea"/>
              </a:rPr>
              <a:t>结构型通货膨胀是指，在总需求和总供给处于平衡状态时，由于经济结构性因素的变动所引起的物价普遍持续的上涨</a:t>
            </a:r>
            <a:endParaRPr lang="en-US" altLang="zh-CN" sz="1800" dirty="0">
              <a:latin typeface="+mn-ea"/>
            </a:endParaRPr>
          </a:p>
          <a:p>
            <a:pPr>
              <a:lnSpc>
                <a:spcPct val="120000"/>
              </a:lnSpc>
              <a:buSzPct val="80000"/>
              <a:buFont typeface="Wingdings" panose="05000000000000000000" pitchFamily="2" charset="2"/>
              <a:buChar char="l"/>
            </a:pPr>
            <a:r>
              <a:rPr lang="zh-CN" altLang="en-US" sz="1800" dirty="0">
                <a:latin typeface="+mn-ea"/>
              </a:rPr>
              <a:t>经济结构因素的变动具体表现为两个方面</a:t>
            </a:r>
            <a:endParaRPr lang="en-US" altLang="zh-CN" sz="1800" dirty="0">
              <a:latin typeface="+mn-ea"/>
            </a:endParaRPr>
          </a:p>
          <a:p>
            <a:pPr>
              <a:lnSpc>
                <a:spcPct val="120000"/>
              </a:lnSpc>
              <a:buSzPct val="80000"/>
              <a:buFont typeface="Wingdings" panose="05000000000000000000" pitchFamily="2" charset="2"/>
              <a:buChar char="l"/>
            </a:pPr>
            <a:r>
              <a:rPr lang="zh-CN" altLang="en-US" sz="1800" dirty="0">
                <a:latin typeface="+mn-ea"/>
              </a:rPr>
              <a:t>一方面是需求结构的变动</a:t>
            </a:r>
            <a:endParaRPr lang="en-US" altLang="zh-CN" sz="1800" dirty="0">
              <a:latin typeface="+mn-ea"/>
            </a:endParaRPr>
          </a:p>
          <a:p>
            <a:pPr lvl="1">
              <a:lnSpc>
                <a:spcPct val="120000"/>
              </a:lnSpc>
              <a:buSzPct val="60000"/>
              <a:buFont typeface="Wingdings" panose="05000000000000000000" pitchFamily="2" charset="2"/>
              <a:buChar char="n"/>
            </a:pPr>
            <a:r>
              <a:rPr lang="zh-CN" altLang="en-US" sz="1600" dirty="0">
                <a:latin typeface="+mn-ea"/>
              </a:rPr>
              <a:t>一些部门的需求扩大，而另一些部门的需求减少</a:t>
            </a:r>
            <a:endParaRPr lang="en-US" altLang="zh-CN" sz="1600" dirty="0">
              <a:latin typeface="+mn-ea"/>
            </a:endParaRPr>
          </a:p>
          <a:p>
            <a:pPr lvl="1">
              <a:lnSpc>
                <a:spcPct val="120000"/>
              </a:lnSpc>
              <a:buSzPct val="60000"/>
              <a:buFont typeface="Wingdings" panose="05000000000000000000" pitchFamily="2" charset="2"/>
              <a:buChar char="n"/>
            </a:pPr>
            <a:r>
              <a:rPr lang="zh-CN" altLang="en-US" sz="1600" dirty="0">
                <a:latin typeface="+mn-ea"/>
              </a:rPr>
              <a:t>那些需求扩大的产业部门的工资和价格水平将会上升，其产品作为其他部门的投入品必然带动其他部门产品价格的上涨</a:t>
            </a:r>
            <a:endParaRPr lang="en-US" altLang="zh-CN" sz="1600" dirty="0">
              <a:latin typeface="+mn-ea"/>
            </a:endParaRPr>
          </a:p>
          <a:p>
            <a:pPr lvl="1">
              <a:lnSpc>
                <a:spcPct val="120000"/>
              </a:lnSpc>
              <a:buSzPct val="60000"/>
              <a:buFont typeface="Wingdings" panose="05000000000000000000" pitchFamily="2" charset="2"/>
              <a:buChar char="n"/>
            </a:pPr>
            <a:r>
              <a:rPr lang="zh-CN" altLang="en-US" sz="1600" dirty="0">
                <a:latin typeface="+mn-ea"/>
              </a:rPr>
              <a:t>而那些需求减少的部门因工资和物价刚性，其价格并不因为需求减少而下跌</a:t>
            </a:r>
            <a:endParaRPr lang="en-US" altLang="zh-CN" sz="1600" dirty="0">
              <a:latin typeface="+mn-ea"/>
            </a:endParaRPr>
          </a:p>
          <a:p>
            <a:pPr lvl="1">
              <a:lnSpc>
                <a:spcPct val="120000"/>
              </a:lnSpc>
              <a:buSzPct val="60000"/>
              <a:buFont typeface="Wingdings" panose="05000000000000000000" pitchFamily="2" charset="2"/>
              <a:buChar char="n"/>
            </a:pPr>
            <a:r>
              <a:rPr lang="zh-CN" altLang="en-US" sz="1600" dirty="0">
                <a:latin typeface="+mn-ea"/>
              </a:rPr>
              <a:t>这样就引起了一般物价水平的持续上涨</a:t>
            </a:r>
            <a:endParaRPr lang="en-US" altLang="zh-CN" sz="1600" dirty="0">
              <a:latin typeface="+mn-ea"/>
            </a:endParaRPr>
          </a:p>
          <a:p>
            <a:pPr>
              <a:lnSpc>
                <a:spcPct val="120000"/>
              </a:lnSpc>
            </a:pPr>
            <a:endParaRPr lang="en-US" altLang="zh-CN" dirty="0">
              <a:latin typeface="+mn-ea"/>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dirty="0"/>
          </a:p>
        </p:txBody>
      </p:sp>
      <p:sp>
        <p:nvSpPr>
          <p:cNvPr id="5" name="矩形 4">
            <a:extLst>
              <a:ext uri="{FF2B5EF4-FFF2-40B4-BE49-F238E27FC236}">
                <a16:creationId xmlns:a16="http://schemas.microsoft.com/office/drawing/2014/main" id="{BDD49EEA-A088-4AE7-BD52-E9131803F7B8}"/>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通货膨胀的原因</a:t>
            </a:r>
          </a:p>
        </p:txBody>
      </p:sp>
      <p:grpSp>
        <p:nvGrpSpPr>
          <p:cNvPr id="6" name="组合 5">
            <a:extLst>
              <a:ext uri="{FF2B5EF4-FFF2-40B4-BE49-F238E27FC236}">
                <a16:creationId xmlns:a16="http://schemas.microsoft.com/office/drawing/2014/main" id="{0862C60B-15CD-40DE-B26F-89B55B85A5E9}"/>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134EE8C0-ACBF-440E-B37F-030D97DE6E3C}"/>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D002A381-AD3E-4FD9-B3C7-71FB9B1439A5}"/>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5023A46E-588A-4D2E-B267-8441148A72D8}"/>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BD6505CE-98F3-4457-98E6-93B12CA80D5F}"/>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FB32ED2E-5122-469E-B6C4-34319C7B5060}"/>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184FF90C-A81C-465A-8DE5-67CB5760A957}"/>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948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6357" y="792876"/>
            <a:ext cx="8534400" cy="3394472"/>
          </a:xfrm>
        </p:spPr>
        <p:txBody>
          <a:bodyPr/>
          <a:lstStyle/>
          <a:p>
            <a:pPr marL="0" indent="0">
              <a:lnSpc>
                <a:spcPct val="120000"/>
              </a:lnSpc>
              <a:buNone/>
            </a:pPr>
            <a:r>
              <a:rPr lang="en-US" altLang="zh-CN" b="1" dirty="0">
                <a:latin typeface="+mn-ea"/>
              </a:rPr>
              <a:t>3. </a:t>
            </a:r>
            <a:r>
              <a:rPr lang="zh-CN" altLang="en-US" b="1" dirty="0">
                <a:latin typeface="+mn-ea"/>
              </a:rPr>
              <a:t>结构型通货膨胀</a:t>
            </a:r>
            <a:endParaRPr lang="en-US" altLang="zh-CN" b="1" dirty="0">
              <a:latin typeface="+mn-ea"/>
            </a:endParaRPr>
          </a:p>
          <a:p>
            <a:pPr>
              <a:lnSpc>
                <a:spcPct val="120000"/>
              </a:lnSpc>
              <a:buSzPct val="80000"/>
              <a:buFont typeface="Wingdings" panose="05000000000000000000" pitchFamily="2" charset="2"/>
              <a:buChar char="l"/>
            </a:pPr>
            <a:r>
              <a:rPr lang="zh-CN" altLang="en-US" sz="1800" dirty="0">
                <a:latin typeface="+mn-ea"/>
              </a:rPr>
              <a:t>结构型通货膨胀是指，在总需求和总供给处于平衡状态时，由于经济结构性因素的变动所引起的物价普遍持续的上涨</a:t>
            </a:r>
            <a:endParaRPr lang="en-US" altLang="zh-CN" sz="1800" dirty="0">
              <a:latin typeface="+mn-ea"/>
            </a:endParaRPr>
          </a:p>
          <a:p>
            <a:pPr>
              <a:lnSpc>
                <a:spcPct val="120000"/>
              </a:lnSpc>
              <a:buSzPct val="80000"/>
              <a:buFont typeface="Wingdings" panose="05000000000000000000" pitchFamily="2" charset="2"/>
              <a:buChar char="l"/>
            </a:pPr>
            <a:r>
              <a:rPr lang="zh-CN" altLang="en-US" sz="1800" dirty="0">
                <a:latin typeface="+mn-ea"/>
              </a:rPr>
              <a:t>经济结构因素的变动具体表现为两个方面</a:t>
            </a:r>
            <a:endParaRPr lang="en-US" altLang="zh-CN" sz="1800" dirty="0">
              <a:latin typeface="+mn-ea"/>
            </a:endParaRPr>
          </a:p>
          <a:p>
            <a:pPr>
              <a:lnSpc>
                <a:spcPct val="120000"/>
              </a:lnSpc>
              <a:buSzPct val="80000"/>
              <a:buFont typeface="Wingdings" panose="05000000000000000000" pitchFamily="2" charset="2"/>
              <a:buChar char="l"/>
            </a:pPr>
            <a:r>
              <a:rPr lang="zh-CN" altLang="en-US" sz="1800" dirty="0">
                <a:latin typeface="宋体" panose="02010600030101010101" pitchFamily="2" charset="-122"/>
              </a:rPr>
              <a:t>另一方面是各部门劳动生产率增长速度的差异</a:t>
            </a:r>
            <a:endParaRPr lang="en-US" altLang="zh-CN" sz="1800" dirty="0">
              <a:latin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latin typeface="宋体" panose="02010600030101010101" pitchFamily="2" charset="-122"/>
              </a:rPr>
              <a:t>一般来说，工业部门生产率的增长快于服务业部门，但两大部门的货币工资增长速度却相同</a:t>
            </a:r>
            <a:endParaRPr lang="en-US" altLang="zh-CN" sz="1600" dirty="0">
              <a:latin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latin typeface="宋体" panose="02010600030101010101" pitchFamily="2" charset="-122"/>
              </a:rPr>
              <a:t>因为劳动生产率提高慢的部门在工资和物价问题上都要求“公平”</a:t>
            </a:r>
            <a:endParaRPr lang="en-US" altLang="zh-CN" sz="1600" dirty="0">
              <a:latin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latin typeface="宋体" panose="02010600030101010101" pitchFamily="2" charset="-122"/>
              </a:rPr>
              <a:t>这种部门间生产率增长速度的差异和货币工资的一致增长就造成服务部门成本持续上升的压力，从而成为一般物价水平上涨的动因</a:t>
            </a:r>
            <a:endParaRPr lang="en-US" altLang="zh-CN" sz="1600" dirty="0">
              <a:latin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dirty="0"/>
          </a:p>
        </p:txBody>
      </p:sp>
      <p:sp>
        <p:nvSpPr>
          <p:cNvPr id="5" name="矩形 4">
            <a:extLst>
              <a:ext uri="{FF2B5EF4-FFF2-40B4-BE49-F238E27FC236}">
                <a16:creationId xmlns:a16="http://schemas.microsoft.com/office/drawing/2014/main" id="{BDD49EEA-A088-4AE7-BD52-E9131803F7B8}"/>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通货膨胀的原因</a:t>
            </a:r>
          </a:p>
        </p:txBody>
      </p:sp>
      <p:grpSp>
        <p:nvGrpSpPr>
          <p:cNvPr id="6" name="组合 5">
            <a:extLst>
              <a:ext uri="{FF2B5EF4-FFF2-40B4-BE49-F238E27FC236}">
                <a16:creationId xmlns:a16="http://schemas.microsoft.com/office/drawing/2014/main" id="{0862C60B-15CD-40DE-B26F-89B55B85A5E9}"/>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134EE8C0-ACBF-440E-B37F-030D97DE6E3C}"/>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D002A381-AD3E-4FD9-B3C7-71FB9B1439A5}"/>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5023A46E-588A-4D2E-B267-8441148A72D8}"/>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BD6505CE-98F3-4457-98E6-93B12CA80D5F}"/>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FB32ED2E-5122-469E-B6C4-34319C7B5060}"/>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184FF90C-A81C-465A-8DE5-67CB5760A957}"/>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81082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latin typeface="+mn-ea"/>
              </a:rPr>
              <a:pPr/>
              <a:t>37</a:t>
            </a:fld>
            <a:endParaRPr lang="en-US" dirty="0">
              <a:latin typeface="+mn-ea"/>
            </a:endParaRPr>
          </a:p>
        </p:txBody>
      </p:sp>
      <p:sp>
        <p:nvSpPr>
          <p:cNvPr id="6" name="Rectangle 5"/>
          <p:cNvSpPr/>
          <p:nvPr>
            <p:custDataLst>
              <p:tags r:id="rId2"/>
            </p:custDataLst>
          </p:nvPr>
        </p:nvSpPr>
        <p:spPr>
          <a:xfrm>
            <a:off x="914400" y="321469"/>
            <a:ext cx="7315200" cy="1607344"/>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000000"/>
                </a:solidFill>
                <a:latin typeface="+mn-ea"/>
                <a:sym typeface="Microsoft Yahei"/>
              </a:rPr>
              <a:t>需求拉上型通货膨胀（）。</a:t>
            </a:r>
            <a:endParaRPr lang="en-US" sz="2400" dirty="0">
              <a:solidFill>
                <a:srgbClr val="000000"/>
              </a:solidFill>
              <a:latin typeface="+mn-ea"/>
              <a:sym typeface="Microsoft Yahei"/>
            </a:endParaRPr>
          </a:p>
        </p:txBody>
      </p:sp>
      <p:sp>
        <p:nvSpPr>
          <p:cNvPr id="7" name="Rectangle 6"/>
          <p:cNvSpPr/>
          <p:nvPr>
            <p:custDataLst>
              <p:tags r:id="rId3"/>
            </p:custDataLst>
          </p:nvPr>
        </p:nvSpPr>
        <p:spPr>
          <a:xfrm>
            <a:off x="1828800" y="2089547"/>
            <a:ext cx="6400800" cy="48220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dirty="0">
                <a:solidFill>
                  <a:srgbClr val="000000"/>
                </a:solidFill>
                <a:latin typeface="+mn-ea"/>
                <a:sym typeface="Microsoft Yahei"/>
              </a:rPr>
              <a:t>通常用于描述某种供给因素所引起的价格上升</a:t>
            </a:r>
            <a:endParaRPr lang="en-US" sz="2200" dirty="0">
              <a:solidFill>
                <a:srgbClr val="000000"/>
              </a:solidFill>
              <a:latin typeface="+mn-ea"/>
              <a:sym typeface="Microsoft Yahei"/>
            </a:endParaRPr>
          </a:p>
        </p:txBody>
      </p:sp>
      <p:sp>
        <p:nvSpPr>
          <p:cNvPr id="8" name="Rectangle 7"/>
          <p:cNvSpPr/>
          <p:nvPr>
            <p:custDataLst>
              <p:tags r:id="rId4"/>
            </p:custDataLst>
          </p:nvPr>
        </p:nvSpPr>
        <p:spPr>
          <a:xfrm>
            <a:off x="1828800" y="2732484"/>
            <a:ext cx="6400800" cy="482204"/>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dirty="0">
                <a:solidFill>
                  <a:srgbClr val="000000"/>
                </a:solidFill>
                <a:latin typeface="+mn-ea"/>
                <a:sym typeface="Microsoft Yahei"/>
              </a:rPr>
              <a:t>通常用于描述某种总需求的增长所引起的价格上升</a:t>
            </a:r>
            <a:endParaRPr lang="en-US" sz="2200" dirty="0">
              <a:solidFill>
                <a:srgbClr val="000000"/>
              </a:solidFill>
              <a:latin typeface="+mn-ea"/>
              <a:sym typeface="Microsoft Yahei"/>
            </a:endParaRPr>
          </a:p>
        </p:txBody>
      </p:sp>
      <p:sp>
        <p:nvSpPr>
          <p:cNvPr id="9" name="Rectangle 8"/>
          <p:cNvSpPr/>
          <p:nvPr>
            <p:custDataLst>
              <p:tags r:id="rId5"/>
            </p:custDataLst>
          </p:nvPr>
        </p:nvSpPr>
        <p:spPr>
          <a:xfrm>
            <a:off x="1828800" y="3375422"/>
            <a:ext cx="6400800" cy="48220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dirty="0">
                <a:solidFill>
                  <a:srgbClr val="000000"/>
                </a:solidFill>
                <a:latin typeface="+mn-ea"/>
                <a:sym typeface="Microsoft Yahei"/>
              </a:rPr>
              <a:t>表示经济制度已调整过的预期通货膨胀率</a:t>
            </a:r>
            <a:endParaRPr lang="en-US" sz="2200" dirty="0">
              <a:solidFill>
                <a:srgbClr val="000000"/>
              </a:solidFill>
              <a:latin typeface="+mn-ea"/>
              <a:sym typeface="Microsoft Yahei"/>
            </a:endParaRPr>
          </a:p>
        </p:txBody>
      </p:sp>
      <p:sp>
        <p:nvSpPr>
          <p:cNvPr id="10" name="Rectangle 9"/>
          <p:cNvSpPr/>
          <p:nvPr>
            <p:custDataLst>
              <p:tags r:id="rId6"/>
            </p:custDataLst>
          </p:nvPr>
        </p:nvSpPr>
        <p:spPr>
          <a:xfrm>
            <a:off x="1828800" y="4018359"/>
            <a:ext cx="6400800" cy="482204"/>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dirty="0">
                <a:solidFill>
                  <a:srgbClr val="000000"/>
                </a:solidFill>
                <a:latin typeface="+mn-ea"/>
                <a:sym typeface="Microsoft Yahei"/>
              </a:rPr>
              <a:t>以上均不是</a:t>
            </a:r>
            <a:endParaRPr lang="en-US" sz="2200" dirty="0">
              <a:solidFill>
                <a:srgbClr val="000000"/>
              </a:solidFill>
              <a:latin typeface="+mn-ea"/>
              <a:sym typeface="Microsoft Yahei"/>
            </a:endParaRPr>
          </a:p>
        </p:txBody>
      </p:sp>
      <p:sp>
        <p:nvSpPr>
          <p:cNvPr id="11" name="Oval 10"/>
          <p:cNvSpPr>
            <a:spLocks noChangeAspect="1"/>
          </p:cNvSpPr>
          <p:nvPr>
            <p:custDataLst>
              <p:tags r:id="rId7"/>
            </p:custDataLst>
          </p:nvPr>
        </p:nvSpPr>
        <p:spPr>
          <a:xfrm>
            <a:off x="1178719" y="2137767"/>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a:solidFill>
                  <a:srgbClr val="FFFFFF"/>
                </a:solidFill>
                <a:latin typeface="+mn-ea"/>
                <a:sym typeface="Microsoft Yahei"/>
              </a:rPr>
              <a:t>A</a:t>
            </a:r>
          </a:p>
        </p:txBody>
      </p:sp>
      <p:sp>
        <p:nvSpPr>
          <p:cNvPr id="12" name="Oval 11"/>
          <p:cNvSpPr>
            <a:spLocks noChangeAspect="1"/>
          </p:cNvSpPr>
          <p:nvPr>
            <p:custDataLst>
              <p:tags r:id="rId8"/>
            </p:custDataLst>
          </p:nvPr>
        </p:nvSpPr>
        <p:spPr>
          <a:xfrm>
            <a:off x="1178719" y="2780705"/>
            <a:ext cx="385762" cy="385762"/>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a:solidFill>
                  <a:srgbClr val="FFFFFF"/>
                </a:solidFill>
                <a:latin typeface="+mn-ea"/>
                <a:sym typeface="Microsoft Yahei"/>
              </a:rPr>
              <a:t>B</a:t>
            </a:r>
          </a:p>
        </p:txBody>
      </p:sp>
      <p:sp>
        <p:nvSpPr>
          <p:cNvPr id="13" name="Oval 12"/>
          <p:cNvSpPr>
            <a:spLocks noChangeAspect="1"/>
          </p:cNvSpPr>
          <p:nvPr>
            <p:custDataLst>
              <p:tags r:id="rId9"/>
            </p:custDataLst>
          </p:nvPr>
        </p:nvSpPr>
        <p:spPr>
          <a:xfrm>
            <a:off x="1178719" y="3423642"/>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a:solidFill>
                  <a:srgbClr val="FFFFFF"/>
                </a:solidFill>
                <a:latin typeface="+mn-ea"/>
                <a:sym typeface="Microsoft Yahei"/>
              </a:rPr>
              <a:t>C</a:t>
            </a:r>
          </a:p>
        </p:txBody>
      </p:sp>
      <p:sp>
        <p:nvSpPr>
          <p:cNvPr id="14" name="Oval 13"/>
          <p:cNvSpPr>
            <a:spLocks noChangeAspect="1"/>
          </p:cNvSpPr>
          <p:nvPr>
            <p:custDataLst>
              <p:tags r:id="rId10"/>
            </p:custDataLst>
          </p:nvPr>
        </p:nvSpPr>
        <p:spPr>
          <a:xfrm>
            <a:off x="1178719" y="4066580"/>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a:solidFill>
                  <a:srgbClr val="FFFFFF"/>
                </a:solidFill>
                <a:latin typeface="+mn-ea"/>
                <a:sym typeface="Microsoft Yahei"/>
              </a:rPr>
              <a:t>D</a:t>
            </a:r>
          </a:p>
        </p:txBody>
      </p:sp>
      <p:sp>
        <p:nvSpPr>
          <p:cNvPr id="15" name="Rounded Rectangle 14"/>
          <p:cNvSpPr/>
          <p:nvPr>
            <p:custDataLst>
              <p:tags r:id="rId11"/>
            </p:custDataLst>
          </p:nvPr>
        </p:nvSpPr>
        <p:spPr>
          <a:xfrm>
            <a:off x="6686550" y="4661297"/>
            <a:ext cx="1157288" cy="30861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n-ea"/>
                <a:sym typeface="Microsoft Yahei"/>
              </a:rPr>
              <a:t>提交</a:t>
            </a:r>
            <a:endParaRPr lang="en-US" sz="1600">
              <a:solidFill>
                <a:srgbClr val="FFFFFF"/>
              </a:solidFill>
              <a:latin typeface="+mn-ea"/>
              <a:sym typeface="Microsoft Yahei"/>
            </a:endParaRPr>
          </a:p>
        </p:txBody>
      </p:sp>
      <p:grpSp>
        <p:nvGrpSpPr>
          <p:cNvPr id="20" name="Group 19"/>
          <p:cNvGrpSpPr/>
          <p:nvPr>
            <p:custDataLst>
              <p:tags r:id="rId12"/>
            </p:custDataLst>
          </p:nvPr>
        </p:nvGrpSpPr>
        <p:grpSpPr>
          <a:xfrm>
            <a:off x="0" y="0"/>
            <a:ext cx="9144000" cy="635000"/>
            <a:chOff x="0" y="0"/>
            <a:chExt cx="9144000" cy="635000"/>
          </a:xfrm>
        </p:grpSpPr>
        <p:sp>
          <p:nvSpPr>
            <p:cNvPr id="16"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17"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18" name="TypeText"/>
            <p:cNvSpPr/>
            <p:nvPr>
              <p:custDataLst>
                <p:tags r:id="rId16"/>
              </p:custDataLst>
            </p:nvPr>
          </p:nvSpPr>
          <p:spPr>
            <a:xfrm>
              <a:off x="254000" y="0"/>
              <a:ext cx="1905000" cy="635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zh-CN" altLang="en-US" sz="2600">
                  <a:solidFill>
                    <a:srgbClr val="000000"/>
                  </a:solidFill>
                  <a:latin typeface="+mn-ea"/>
                  <a:sym typeface="Microsoft Yahei"/>
                </a:rPr>
                <a:t>单选题</a:t>
              </a:r>
              <a:endParaRPr lang="en-US" sz="2600">
                <a:solidFill>
                  <a:srgbClr val="000000"/>
                </a:solidFill>
                <a:latin typeface="+mn-ea"/>
                <a:sym typeface="Microsoft Yahei"/>
              </a:endParaRPr>
            </a:p>
          </p:txBody>
        </p:sp>
        <p:sp>
          <p:nvSpPr>
            <p:cNvPr id="19" name="TipText"/>
            <p:cNvSpPr/>
            <p:nvPr>
              <p:custDataLst>
                <p:tags r:id="rId17"/>
              </p:custDataLst>
            </p:nvPr>
          </p:nvSpPr>
          <p:spPr>
            <a:xfrm>
              <a:off x="1519555" y="109220"/>
              <a:ext cx="2286000" cy="508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Picture 4"/>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5453297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12605"/>
            <a:ext cx="8534400" cy="3394472"/>
          </a:xfrm>
        </p:spPr>
        <p:txBody>
          <a:bodyPr/>
          <a:lstStyle/>
          <a:p>
            <a:pPr marL="0" indent="0">
              <a:lnSpc>
                <a:spcPct val="120000"/>
              </a:lnSpc>
              <a:buNone/>
            </a:pPr>
            <a:r>
              <a:rPr lang="en-US" altLang="zh-CN" b="1" dirty="0">
                <a:latin typeface="宋体" panose="02010600030101010101" pitchFamily="2" charset="-122"/>
                <a:ea typeface="宋体" panose="02010600030101010101" pitchFamily="2" charset="-122"/>
              </a:rPr>
              <a:t>4. </a:t>
            </a:r>
            <a:r>
              <a:rPr lang="zh-CN" altLang="en-US" b="1" dirty="0">
                <a:latin typeface="宋体" panose="02010600030101010101" pitchFamily="2" charset="-122"/>
                <a:ea typeface="宋体" panose="02010600030101010101" pitchFamily="2" charset="-122"/>
              </a:rPr>
              <a:t>货币供给导致的通货膨胀</a:t>
            </a:r>
            <a:endParaRPr lang="en-US" altLang="zh-CN" b="1" dirty="0">
              <a:latin typeface="宋体" panose="02010600030101010101" pitchFamily="2" charset="-122"/>
              <a:ea typeface="宋体" panose="02010600030101010101" pitchFamily="2" charset="-122"/>
            </a:endParaRPr>
          </a:p>
          <a:p>
            <a:pPr marL="0" indent="0" algn="ctr">
              <a:lnSpc>
                <a:spcPct val="120000"/>
              </a:lnSpc>
              <a:buNone/>
            </a:pPr>
            <a:r>
              <a:rPr lang="zh-CN" altLang="en-US" dirty="0">
                <a:latin typeface="宋体" panose="02010600030101010101" pitchFamily="2" charset="-122"/>
                <a:ea typeface="宋体" panose="02010600030101010101" pitchFamily="2" charset="-122"/>
                <a:hlinkClick r:id="rId2"/>
              </a:rPr>
              <a:t>明朝洪武年间的纸币发行与通货膨胀</a:t>
            </a:r>
            <a:endParaRPr lang="en-US" altLang="zh-CN" dirty="0">
              <a:latin typeface="宋体" panose="02010600030101010101" pitchFamily="2" charset="-122"/>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rPr>
              <a:t>为什么？</a:t>
            </a:r>
            <a:endParaRPr lang="en-US" altLang="zh-CN" sz="1800" dirty="0">
              <a:latin typeface="宋体" panose="02010600030101010101" pitchFamily="2" charset="-122"/>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rPr>
              <a:t>按照</a:t>
            </a:r>
            <a:r>
              <a:rPr lang="zh-CN" altLang="en-US" sz="1800" b="1" dirty="0">
                <a:latin typeface="宋体" panose="02010600030101010101" pitchFamily="2" charset="-122"/>
                <a:ea typeface="宋体" panose="02010600030101010101" pitchFamily="2" charset="-122"/>
              </a:rPr>
              <a:t>货币主义学派</a:t>
            </a:r>
            <a:r>
              <a:rPr lang="zh-CN" altLang="en-US" sz="1800" dirty="0">
                <a:latin typeface="宋体" panose="02010600030101010101" pitchFamily="2" charset="-122"/>
                <a:ea typeface="宋体" panose="02010600030101010101" pitchFamily="2" charset="-122"/>
              </a:rPr>
              <a:t>的观点，货币流通量与进入流通的产品和服务价格总额之间存在着密切关系</a:t>
            </a:r>
            <a:endParaRPr lang="en-US" altLang="zh-CN" sz="1800" dirty="0">
              <a:latin typeface="宋体" panose="02010600030101010101" pitchFamily="2" charset="-122"/>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rPr>
              <a:t>通过</a:t>
            </a:r>
            <a:r>
              <a:rPr lang="zh-CN" altLang="en-US" sz="1800" b="1" dirty="0">
                <a:latin typeface="宋体" panose="02010600030101010101" pitchFamily="2" charset="-122"/>
                <a:ea typeface="宋体" panose="02010600030101010101" pitchFamily="2" charset="-122"/>
              </a:rPr>
              <a:t>数量方程式</a:t>
            </a:r>
            <a:r>
              <a:rPr lang="zh-CN" altLang="en-US" sz="1800" dirty="0">
                <a:latin typeface="宋体" panose="02010600030101010101" pitchFamily="2" charset="-122"/>
                <a:ea typeface="宋体" panose="02010600030101010101" pitchFamily="2" charset="-122"/>
              </a:rPr>
              <a:t>说明货币供给与通货膨胀存在内在关系</a:t>
            </a:r>
            <a:endParaRPr lang="en-US" altLang="zh-CN" sz="1800" dirty="0">
              <a:latin typeface="宋体" panose="02010600030101010101" pitchFamily="2" charset="-122"/>
              <a:ea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dirty="0"/>
          </a:p>
        </p:txBody>
      </p:sp>
      <p:sp>
        <p:nvSpPr>
          <p:cNvPr id="5" name="矩形 4">
            <a:extLst>
              <a:ext uri="{FF2B5EF4-FFF2-40B4-BE49-F238E27FC236}">
                <a16:creationId xmlns:a16="http://schemas.microsoft.com/office/drawing/2014/main" id="{5CD5E7DC-69CA-401B-8ACC-BC0999B52859}"/>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通货膨胀的原因</a:t>
            </a:r>
          </a:p>
        </p:txBody>
      </p:sp>
      <p:grpSp>
        <p:nvGrpSpPr>
          <p:cNvPr id="6" name="组合 5">
            <a:extLst>
              <a:ext uri="{FF2B5EF4-FFF2-40B4-BE49-F238E27FC236}">
                <a16:creationId xmlns:a16="http://schemas.microsoft.com/office/drawing/2014/main" id="{58CFF37F-4928-4916-A4EA-47109B6D0691}"/>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50A64F60-A078-4E35-B14C-7A29DE0FEE9C}"/>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D543820C-95F3-4A82-8793-F1442FFC6066}"/>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6074A422-07CF-4B2D-B338-67202C361BBD}"/>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8B6ABBC2-F856-4D16-AC7A-A157C1C694C0}"/>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DC7E189C-EF6E-4ADB-A18B-8C95A595C11D}"/>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B8B7622-5D0C-46A2-9D93-3C3D2A9D7097}"/>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415118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508" y="771385"/>
                <a:ext cx="8229600" cy="3394472"/>
              </a:xfrm>
            </p:spPr>
            <p:txBody>
              <a:bodyPr/>
              <a:lstStyle/>
              <a:p>
                <a:pPr>
                  <a:lnSpc>
                    <a:spcPct val="150000"/>
                  </a:lnSpc>
                  <a:buSzPct val="80000"/>
                  <a:buFont typeface="Wingdings" panose="05000000000000000000" pitchFamily="2" charset="2"/>
                  <a:buChar char="l"/>
                </a:pPr>
                <a:r>
                  <a:rPr lang="zh-CN" altLang="en-US" sz="1800" dirty="0"/>
                  <a:t>货币主义学派的</a:t>
                </a:r>
                <a:r>
                  <a:rPr lang="zh-CN" altLang="en-US" sz="1800" b="1" dirty="0"/>
                  <a:t>数量方程式</a:t>
                </a:r>
                <a:r>
                  <a:rPr lang="en-US" altLang="zh-CN" sz="1800" b="1" dirty="0"/>
                  <a:t>(quantity equation)</a:t>
                </a:r>
                <a:r>
                  <a:rPr lang="zh-CN" altLang="en-US" sz="1800" dirty="0"/>
                  <a:t>为</a:t>
                </a:r>
                <a:endParaRPr lang="en-US" altLang="zh-CN" sz="1800" dirty="0"/>
              </a:p>
              <a:p>
                <a:pPr marL="0" indent="0" algn="ctr">
                  <a:lnSpc>
                    <a:spcPct val="150000"/>
                  </a:lnSpc>
                  <a:buNone/>
                </a:pPr>
                <a:r>
                  <a:rPr lang="zh-CN" altLang="en-US" sz="1800" b="1" dirty="0">
                    <a:solidFill>
                      <a:srgbClr val="0070C0"/>
                    </a:solidFill>
                  </a:rPr>
                  <a:t>货币供给量</a:t>
                </a:r>
                <a:r>
                  <a:rPr lang="en-US" altLang="zh-CN" sz="1800" b="1" dirty="0">
                    <a:solidFill>
                      <a:srgbClr val="0070C0"/>
                    </a:solidFill>
                  </a:rPr>
                  <a:t>×</a:t>
                </a:r>
                <a:r>
                  <a:rPr lang="zh-CN" altLang="en-US" sz="1800" b="1" dirty="0">
                    <a:solidFill>
                      <a:srgbClr val="0070C0"/>
                    </a:solidFill>
                  </a:rPr>
                  <a:t>货币流通速度 </a:t>
                </a:r>
                <a:r>
                  <a:rPr lang="en-US" altLang="zh-CN" sz="1800" b="1" dirty="0">
                    <a:solidFill>
                      <a:srgbClr val="0070C0"/>
                    </a:solidFill>
                  </a:rPr>
                  <a:t>= </a:t>
                </a:r>
                <a:r>
                  <a:rPr lang="zh-CN" altLang="en-US" sz="1800" b="1" dirty="0">
                    <a:solidFill>
                      <a:srgbClr val="0070C0"/>
                    </a:solidFill>
                  </a:rPr>
                  <a:t>物价</a:t>
                </a:r>
                <a:r>
                  <a:rPr lang="en-US" altLang="zh-CN" sz="1800" b="1" dirty="0">
                    <a:solidFill>
                      <a:srgbClr val="0070C0"/>
                    </a:solidFill>
                  </a:rPr>
                  <a:t>×</a:t>
                </a:r>
                <a:r>
                  <a:rPr lang="zh-CN" altLang="en-US" sz="1800" b="1" dirty="0">
                    <a:solidFill>
                      <a:srgbClr val="0070C0"/>
                    </a:solidFill>
                  </a:rPr>
                  <a:t>交易量</a:t>
                </a:r>
                <a:endParaRPr lang="en-US" altLang="zh-CN" sz="1800" b="1" dirty="0">
                  <a:solidFill>
                    <a:srgbClr val="0070C0"/>
                  </a:solidFill>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1800" b="1" i="1" smtClean="0">
                          <a:solidFill>
                            <a:srgbClr val="0070C0"/>
                          </a:solidFill>
                          <a:latin typeface="Cambria Math" panose="02040503050406030204" pitchFamily="18" charset="0"/>
                        </a:rPr>
                        <m:t>𝑴𝑽</m:t>
                      </m:r>
                      <m:r>
                        <a:rPr lang="en-US" altLang="zh-CN" sz="1800" b="1" i="1" smtClean="0">
                          <a:solidFill>
                            <a:srgbClr val="0070C0"/>
                          </a:solidFill>
                          <a:latin typeface="Cambria Math" panose="02040503050406030204" pitchFamily="18" charset="0"/>
                        </a:rPr>
                        <m:t>=</m:t>
                      </m:r>
                      <m:r>
                        <a:rPr lang="en-US" altLang="zh-CN" sz="1800" b="1" i="1" smtClean="0">
                          <a:solidFill>
                            <a:srgbClr val="0070C0"/>
                          </a:solidFill>
                          <a:latin typeface="Cambria Math" panose="02040503050406030204" pitchFamily="18" charset="0"/>
                        </a:rPr>
                        <m:t>𝑷𝑻</m:t>
                      </m:r>
                    </m:oMath>
                  </m:oMathPara>
                </a14:m>
                <a:endParaRPr lang="en-US" altLang="zh-CN" sz="1800" b="1" dirty="0">
                  <a:solidFill>
                    <a:srgbClr val="0070C0"/>
                  </a:solidFill>
                </a:endParaRPr>
              </a:p>
              <a:p>
                <a:pPr lvl="1">
                  <a:lnSpc>
                    <a:spcPct val="120000"/>
                  </a:lnSpc>
                  <a:buSzPct val="60000"/>
                  <a:buFont typeface="Wingdings" panose="05000000000000000000" pitchFamily="2" charset="2"/>
                  <a:buChar char="n"/>
                </a:pPr>
                <a14:m>
                  <m:oMath xmlns:m="http://schemas.openxmlformats.org/officeDocument/2006/math">
                    <m:r>
                      <a:rPr lang="en-US" altLang="zh-CN" sz="1600" b="0" i="1" smtClean="0">
                        <a:latin typeface="Cambria Math" panose="02040503050406030204" pitchFamily="18" charset="0"/>
                      </a:rPr>
                      <m:t>𝑀</m:t>
                    </m:r>
                  </m:oMath>
                </a14:m>
                <a:r>
                  <a:rPr lang="zh-CN" altLang="en-US" sz="1600" dirty="0"/>
                  <a:t>为货币供给量</a:t>
                </a:r>
                <a:endParaRPr lang="en-US" altLang="zh-CN" sz="1600" dirty="0"/>
              </a:p>
              <a:p>
                <a:pPr lvl="2">
                  <a:lnSpc>
                    <a:spcPct val="120000"/>
                  </a:lnSpc>
                </a:pPr>
                <a:r>
                  <a:rPr lang="zh-CN" altLang="en-US" sz="1600" dirty="0"/>
                  <a:t>这里的</a:t>
                </a:r>
                <a14:m>
                  <m:oMath xmlns:m="http://schemas.openxmlformats.org/officeDocument/2006/math">
                    <m:r>
                      <a:rPr lang="en-US" altLang="zh-CN" sz="1600" b="0" i="1" smtClean="0">
                        <a:latin typeface="Cambria Math" panose="02040503050406030204" pitchFamily="18" charset="0"/>
                      </a:rPr>
                      <m:t>𝑀</m:t>
                    </m:r>
                  </m:oMath>
                </a14:m>
                <a:r>
                  <a:rPr lang="zh-CN" altLang="en-US" sz="1600" dirty="0"/>
                  <a:t>是名义货币供给量</a:t>
                </a:r>
                <a:endParaRPr lang="en-US" altLang="zh-CN" sz="1600" dirty="0"/>
              </a:p>
              <a:p>
                <a:pPr lvl="1">
                  <a:lnSpc>
                    <a:spcPct val="120000"/>
                  </a:lnSpc>
                  <a:buSzPct val="60000"/>
                  <a:buFont typeface="Wingdings" panose="05000000000000000000" pitchFamily="2" charset="2"/>
                  <a:buChar char="n"/>
                </a:pPr>
                <a14:m>
                  <m:oMath xmlns:m="http://schemas.openxmlformats.org/officeDocument/2006/math">
                    <m:r>
                      <a:rPr lang="en-US" altLang="zh-CN" sz="1600" b="0" i="1" smtClean="0">
                        <a:latin typeface="Cambria Math" panose="02040503050406030204" pitchFamily="18" charset="0"/>
                      </a:rPr>
                      <m:t>𝑉</m:t>
                    </m:r>
                  </m:oMath>
                </a14:m>
                <a:r>
                  <a:rPr lang="zh-CN" altLang="en-US" sz="1600" dirty="0"/>
                  <a:t>为货币流通速度，即一定时期</a:t>
                </a:r>
                <a:r>
                  <a:rPr lang="en-US" altLang="zh-CN" sz="1600" dirty="0"/>
                  <a:t>(</a:t>
                </a:r>
                <a:r>
                  <a:rPr lang="zh-CN" altLang="en-US" sz="1600" dirty="0"/>
                  <a:t>如一年</a:t>
                </a:r>
                <a:r>
                  <a:rPr lang="en-US" altLang="zh-CN" sz="1600" dirty="0"/>
                  <a:t>)</a:t>
                </a:r>
                <a:r>
                  <a:rPr lang="zh-CN" altLang="en-US" sz="1600" dirty="0"/>
                  <a:t>平均</a:t>
                </a:r>
                <a:r>
                  <a:rPr lang="en-US" altLang="zh-CN" sz="1600" dirty="0"/>
                  <a:t>1</a:t>
                </a:r>
                <a:r>
                  <a:rPr lang="zh-CN" altLang="en-US" sz="1600" dirty="0"/>
                  <a:t>单位货币用于购买最终产品与服务的次数</a:t>
                </a:r>
                <a:endParaRPr lang="en-US" altLang="zh-CN" sz="1600" dirty="0"/>
              </a:p>
              <a:p>
                <a:pPr lvl="1">
                  <a:lnSpc>
                    <a:spcPct val="120000"/>
                  </a:lnSpc>
                  <a:buSzPct val="60000"/>
                  <a:buFont typeface="Wingdings" panose="05000000000000000000" pitchFamily="2" charset="2"/>
                  <a:buChar char="n"/>
                </a:pPr>
                <a14:m>
                  <m:oMath xmlns:m="http://schemas.openxmlformats.org/officeDocument/2006/math">
                    <m:r>
                      <a:rPr lang="en-US" altLang="zh-CN" sz="1600" b="0" i="1" smtClean="0">
                        <a:latin typeface="Cambria Math" panose="02040503050406030204" pitchFamily="18" charset="0"/>
                      </a:rPr>
                      <m:t>𝑃</m:t>
                    </m:r>
                  </m:oMath>
                </a14:m>
                <a:r>
                  <a:rPr lang="zh-CN" altLang="en-US" sz="1600" b="0" dirty="0"/>
                  <a:t>为价格水平，衡量每次交易有多少货币被交换</a:t>
                </a:r>
                <a:endParaRPr lang="en-US" altLang="zh-CN" sz="1600" b="0" dirty="0"/>
              </a:p>
              <a:p>
                <a:pPr lvl="1">
                  <a:lnSpc>
                    <a:spcPct val="120000"/>
                  </a:lnSpc>
                  <a:buSzPct val="60000"/>
                  <a:buFont typeface="Wingdings" panose="05000000000000000000" pitchFamily="2" charset="2"/>
                  <a:buChar char="n"/>
                </a:pPr>
                <a14:m>
                  <m:oMath xmlns:m="http://schemas.openxmlformats.org/officeDocument/2006/math">
                    <m:r>
                      <a:rPr lang="en-US" altLang="zh-CN" sz="1600" i="1" dirty="0" smtClean="0">
                        <a:latin typeface="Cambria Math" panose="02040503050406030204" pitchFamily="18" charset="0"/>
                      </a:rPr>
                      <m:t>𝑇</m:t>
                    </m:r>
                  </m:oMath>
                </a14:m>
                <a:r>
                  <a:rPr lang="zh-CN" altLang="en-US" sz="1600" dirty="0"/>
                  <a:t>为一定时期内产品和服务的交易总次数</a:t>
                </a:r>
                <a:endParaRPr lang="en-US" altLang="zh-CN"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508" y="771385"/>
                <a:ext cx="8229600" cy="3394472"/>
              </a:xfrm>
              <a:blipFill>
                <a:blip r:embed="rId2"/>
                <a:stretch>
                  <a:fillRect l="-148" b="-575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dirty="0"/>
          </a:p>
        </p:txBody>
      </p:sp>
      <p:sp>
        <p:nvSpPr>
          <p:cNvPr id="5" name="矩形 4">
            <a:extLst>
              <a:ext uri="{FF2B5EF4-FFF2-40B4-BE49-F238E27FC236}">
                <a16:creationId xmlns:a16="http://schemas.microsoft.com/office/drawing/2014/main" id="{E93DE7F3-11ED-4490-8860-03311DA1B370}"/>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货币主义学派对通货膨胀成因的解释</a:t>
            </a:r>
          </a:p>
        </p:txBody>
      </p:sp>
      <p:grpSp>
        <p:nvGrpSpPr>
          <p:cNvPr id="6" name="组合 5">
            <a:extLst>
              <a:ext uri="{FF2B5EF4-FFF2-40B4-BE49-F238E27FC236}">
                <a16:creationId xmlns:a16="http://schemas.microsoft.com/office/drawing/2014/main" id="{770183D6-C0DB-4365-A7BD-CFCB4A1D3F8C}"/>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B3DFB03A-FD35-4849-92FA-02C06CB84FC0}"/>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375DE767-928E-4B95-ADF2-09370A074A30}"/>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FFDCC057-8D43-470C-854B-0BB6AB7AFD93}"/>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7DF4A268-3545-4B7E-A0E0-5C8BC66DA0FA}"/>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944DABD4-EBEA-40D4-ACFD-F77158102D93}"/>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9AED7EC9-07BB-4F40-A47D-3721A2BF6D50}"/>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09028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4757" y="915136"/>
            <a:ext cx="8229600" cy="3394472"/>
          </a:xfrm>
        </p:spPr>
        <p:txBody>
          <a:bodyPr/>
          <a:lstStyle/>
          <a:p>
            <a:pPr>
              <a:lnSpc>
                <a:spcPct val="120000"/>
              </a:lnSpc>
              <a:buSzPct val="80000"/>
              <a:buFont typeface="Wingdings" panose="05000000000000000000" pitchFamily="2" charset="2"/>
              <a:buChar char="l"/>
            </a:pPr>
            <a:r>
              <a:rPr lang="zh-CN" altLang="en-US" sz="1800" dirty="0">
                <a:ea typeface="宋体" panose="02010600030101010101" pitchFamily="2" charset="-122"/>
              </a:rPr>
              <a:t>古典经济学的失业理论以“萨伊定律”为核心</a:t>
            </a:r>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由于“供给总是会创造出它自身的需求”，因而商品的供给与需求总是趋于均衡，不会出现生产过剩</a:t>
            </a:r>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每一个商品生产者都是理性的，都会尽力扩大生产和销售，这样的社会生产和销售就能达到最高水平，从而实现充分就业</a:t>
            </a:r>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en-US" altLang="zh-CN" sz="1800" dirty="0">
                <a:ea typeface="宋体" panose="02010600030101010101" pitchFamily="2" charset="-122"/>
              </a:rPr>
              <a:t>20</a:t>
            </a:r>
            <a:r>
              <a:rPr lang="zh-CN" altLang="en-US" sz="1800" dirty="0">
                <a:ea typeface="宋体" panose="02010600030101010101" pitchFamily="2" charset="-122"/>
              </a:rPr>
              <a:t>世纪</a:t>
            </a:r>
            <a:r>
              <a:rPr lang="en-US" altLang="zh-CN" sz="1800" dirty="0">
                <a:ea typeface="宋体" panose="02010600030101010101" pitchFamily="2" charset="-122"/>
              </a:rPr>
              <a:t>30</a:t>
            </a:r>
            <a:r>
              <a:rPr lang="zh-CN" altLang="en-US" sz="1800" dirty="0">
                <a:ea typeface="宋体" panose="02010600030101010101" pitchFamily="2" charset="-122"/>
              </a:rPr>
              <a:t>年代以前的古典和新古典经济学都信奉这样的解释</a:t>
            </a:r>
            <a:endParaRPr lang="en-US" altLang="zh-CN" sz="18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经济社会中，充分就业是一个始终存在的倾向</a:t>
            </a:r>
            <a:endParaRPr lang="en-US" altLang="zh-CN" sz="16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如果存在失业现象，也只是摩擦性失业和自愿性失业，只是生产过程中局部的、暂时的失调</a:t>
            </a:r>
            <a:endParaRPr lang="en-US" sz="1600" dirty="0">
              <a:ea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dirty="0"/>
          </a:p>
        </p:txBody>
      </p:sp>
      <p:sp>
        <p:nvSpPr>
          <p:cNvPr id="5" name="矩形 4">
            <a:extLst>
              <a:ext uri="{FF2B5EF4-FFF2-40B4-BE49-F238E27FC236}">
                <a16:creationId xmlns:a16="http://schemas.microsoft.com/office/drawing/2014/main" id="{BE4EC003-299F-4093-B2A2-078E9DCE0749}"/>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古典经济学对失业原因的解释</a:t>
            </a:r>
          </a:p>
        </p:txBody>
      </p:sp>
      <p:grpSp>
        <p:nvGrpSpPr>
          <p:cNvPr id="6" name="组合 5">
            <a:extLst>
              <a:ext uri="{FF2B5EF4-FFF2-40B4-BE49-F238E27FC236}">
                <a16:creationId xmlns:a16="http://schemas.microsoft.com/office/drawing/2014/main" id="{B586D2C8-D307-4ED5-8CEA-666402660599}"/>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F3A89F12-A6A8-4403-8631-4D89E78DF9FF}"/>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0699F6C8-8D16-40E8-8312-9692BCFFF8C5}"/>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F7811682-1C86-49FD-A39A-D6EAF1C705E1}"/>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7432D432-7302-4ED5-90E5-EC6E5D356548}"/>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B6DA1341-1EDE-4C11-A800-E59B5794CB23}"/>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1CEA2EB1-E229-43E8-BC5F-CFAD6F714608}"/>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29867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998635"/>
                <a:ext cx="8229600" cy="3394472"/>
              </a:xfrm>
            </p:spPr>
            <p:txBody>
              <a:bodyPr/>
              <a:lstStyle/>
              <a:p>
                <a:pPr marL="0" indent="0">
                  <a:lnSpc>
                    <a:spcPct val="120000"/>
                  </a:lnSpc>
                  <a:buNone/>
                </a:pPr>
                <a:r>
                  <a:rPr lang="zh-CN" altLang="en-US" sz="2000" dirty="0">
                    <a:ea typeface="+mj-ea"/>
                  </a:rPr>
                  <a:t>对于数量方程式 </a:t>
                </a:r>
                <a14:m>
                  <m:oMath xmlns:m="http://schemas.openxmlformats.org/officeDocument/2006/math">
                    <m:r>
                      <a:rPr lang="en-US" altLang="zh-CN" sz="2000" b="0" i="1" smtClean="0">
                        <a:latin typeface="Cambria Math" panose="02040503050406030204" pitchFamily="18" charset="0"/>
                        <a:ea typeface="+mj-ea"/>
                      </a:rPr>
                      <m:t>𝑀𝑉</m:t>
                    </m:r>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𝑃𝑇</m:t>
                    </m:r>
                  </m:oMath>
                </a14:m>
                <a:r>
                  <a:rPr lang="zh-CN" altLang="en-US" sz="2000" dirty="0">
                    <a:ea typeface="+mj-ea"/>
                  </a:rPr>
                  <a:t>，以辣条经济为例</a:t>
                </a:r>
                <a:endParaRPr lang="en-US" altLang="zh-CN" sz="2000" dirty="0">
                  <a:ea typeface="+mj-ea"/>
                </a:endParaRPr>
              </a:p>
              <a:p>
                <a:pPr>
                  <a:lnSpc>
                    <a:spcPct val="120000"/>
                  </a:lnSpc>
                  <a:buSzPct val="80000"/>
                  <a:buFont typeface="Wingdings" panose="05000000000000000000" pitchFamily="2" charset="2"/>
                  <a:buChar char="l"/>
                </a:pPr>
                <a:r>
                  <a:rPr lang="zh-CN" altLang="en-US" sz="1800" dirty="0">
                    <a:ea typeface="+mj-ea"/>
                  </a:rPr>
                  <a:t>假如每年有</a:t>
                </a:r>
                <a:r>
                  <a:rPr lang="en-US" altLang="zh-CN" sz="1800" dirty="0">
                    <a:ea typeface="+mj-ea"/>
                  </a:rPr>
                  <a:t>60</a:t>
                </a:r>
                <a:r>
                  <a:rPr lang="zh-CN" altLang="en-US" sz="1800" dirty="0">
                    <a:ea typeface="+mj-ea"/>
                  </a:rPr>
                  <a:t>包辣条被卖出，每包辣条卖</a:t>
                </a:r>
                <a:r>
                  <a:rPr lang="en-US" altLang="zh-CN" sz="1800" dirty="0">
                    <a:ea typeface="+mj-ea"/>
                  </a:rPr>
                  <a:t>0.5</a:t>
                </a:r>
                <a:r>
                  <a:rPr lang="zh-CN" altLang="en-US" sz="1800" dirty="0">
                    <a:ea typeface="+mj-ea"/>
                  </a:rPr>
                  <a:t>元，</a:t>
                </a:r>
                <a:endParaRPr lang="en-US" altLang="zh-CN" sz="1800" dirty="0">
                  <a:ea typeface="+mj-ea"/>
                </a:endParaRPr>
              </a:p>
              <a:p>
                <a:pPr>
                  <a:lnSpc>
                    <a:spcPct val="120000"/>
                  </a:lnSpc>
                  <a:buSzPct val="80000"/>
                  <a:buFont typeface="Wingdings" panose="05000000000000000000" pitchFamily="2" charset="2"/>
                  <a:buChar char="l"/>
                </a:pPr>
                <a:r>
                  <a:rPr lang="zh-CN" altLang="en-US" sz="1800" dirty="0">
                    <a:ea typeface="+mj-ea"/>
                  </a:rPr>
                  <a:t>那么每年的交易次数 </a:t>
                </a:r>
                <a14:m>
                  <m:oMath xmlns:m="http://schemas.openxmlformats.org/officeDocument/2006/math">
                    <m:r>
                      <a:rPr lang="en-US" altLang="zh-CN" sz="1800" b="0" i="1" smtClean="0">
                        <a:latin typeface="Cambria Math" panose="02040503050406030204" pitchFamily="18" charset="0"/>
                        <a:ea typeface="+mj-ea"/>
                      </a:rPr>
                      <m:t>𝑇</m:t>
                    </m:r>
                    <m:r>
                      <a:rPr lang="en-US" altLang="zh-CN" sz="1800" b="0" i="1" smtClean="0">
                        <a:latin typeface="Cambria Math" panose="02040503050406030204" pitchFamily="18" charset="0"/>
                        <a:ea typeface="+mj-ea"/>
                      </a:rPr>
                      <m:t>=60</m:t>
                    </m:r>
                  </m:oMath>
                </a14:m>
                <a:r>
                  <a:rPr lang="zh-CN" altLang="en-US" sz="1800" dirty="0">
                    <a:ea typeface="+mj-ea"/>
                  </a:rPr>
                  <a:t>，每次交易的货币量 </a:t>
                </a:r>
                <a14:m>
                  <m:oMath xmlns:m="http://schemas.openxmlformats.org/officeDocument/2006/math">
                    <m:r>
                      <a:rPr lang="en-US" altLang="zh-CN" sz="1800" b="0" i="1" dirty="0" smtClean="0">
                        <a:latin typeface="Cambria Math" panose="02040503050406030204" pitchFamily="18" charset="0"/>
                        <a:ea typeface="+mj-ea"/>
                      </a:rPr>
                      <m:t>𝑃</m:t>
                    </m:r>
                    <m:r>
                      <a:rPr lang="en-US" altLang="zh-CN" sz="1800" b="0" i="1" dirty="0" smtClean="0">
                        <a:latin typeface="Cambria Math" panose="02040503050406030204" pitchFamily="18" charset="0"/>
                        <a:ea typeface="+mj-ea"/>
                      </a:rPr>
                      <m:t>=0.5</m:t>
                    </m:r>
                  </m:oMath>
                </a14:m>
                <a:r>
                  <a:rPr lang="zh-CN" altLang="en-US" sz="1800" dirty="0">
                    <a:ea typeface="+mj-ea"/>
                  </a:rPr>
                  <a:t>，总的货币交易量为</a:t>
                </a:r>
                <a:r>
                  <a:rPr lang="en-US" altLang="zh-CN" sz="1800" dirty="0">
                    <a:ea typeface="+mj-ea"/>
                  </a:rPr>
                  <a:t> </a:t>
                </a:r>
                <a14:m>
                  <m:oMath xmlns:m="http://schemas.openxmlformats.org/officeDocument/2006/math">
                    <m:r>
                      <a:rPr lang="en-US" altLang="zh-CN" sz="1800" b="0" i="1" smtClean="0">
                        <a:latin typeface="Cambria Math" panose="02040503050406030204" pitchFamily="18" charset="0"/>
                        <a:ea typeface="+mj-ea"/>
                      </a:rPr>
                      <m:t>𝑃𝑇</m:t>
                    </m:r>
                    <m:r>
                      <a:rPr lang="en-US" altLang="zh-CN" sz="1800" b="0" i="1" smtClean="0">
                        <a:latin typeface="Cambria Math" panose="02040503050406030204" pitchFamily="18" charset="0"/>
                        <a:ea typeface="+mj-ea"/>
                      </a:rPr>
                      <m:t>=60×0.5=30</m:t>
                    </m:r>
                  </m:oMath>
                </a14:m>
                <a:r>
                  <a:rPr lang="zh-CN" altLang="en-US" sz="1800" dirty="0">
                    <a:ea typeface="+mj-ea"/>
                  </a:rPr>
                  <a:t>元；</a:t>
                </a:r>
                <a:endParaRPr lang="en-US" altLang="zh-CN" sz="1800" dirty="0">
                  <a:ea typeface="+mj-ea"/>
                </a:endParaRPr>
              </a:p>
              <a:p>
                <a:pPr>
                  <a:lnSpc>
                    <a:spcPct val="120000"/>
                  </a:lnSpc>
                  <a:buSzPct val="80000"/>
                  <a:buFont typeface="Wingdings" panose="05000000000000000000" pitchFamily="2" charset="2"/>
                  <a:buChar char="l"/>
                </a:pPr>
                <a:r>
                  <a:rPr lang="zh-CN" altLang="en-US" sz="1800" dirty="0">
                    <a:ea typeface="+mj-ea"/>
                  </a:rPr>
                  <a:t>如果货币供给量</a:t>
                </a:r>
                <a:r>
                  <a:rPr lang="en-US" altLang="zh-CN" sz="1800" dirty="0">
                    <a:ea typeface="+mj-ea"/>
                  </a:rPr>
                  <a:t> </a:t>
                </a:r>
                <a14:m>
                  <m:oMath xmlns:m="http://schemas.openxmlformats.org/officeDocument/2006/math">
                    <m:r>
                      <a:rPr lang="en-US" altLang="zh-CN" sz="1800" b="0" i="1" smtClean="0">
                        <a:latin typeface="Cambria Math" panose="02040503050406030204" pitchFamily="18" charset="0"/>
                        <a:ea typeface="+mj-ea"/>
                      </a:rPr>
                      <m:t>𝑀</m:t>
                    </m:r>
                    <m:r>
                      <a:rPr lang="en-US" altLang="zh-CN" sz="1800" b="0" i="1" smtClean="0">
                        <a:latin typeface="Cambria Math" panose="02040503050406030204" pitchFamily="18" charset="0"/>
                        <a:ea typeface="+mj-ea"/>
                      </a:rPr>
                      <m:t>=10</m:t>
                    </m:r>
                  </m:oMath>
                </a14:m>
                <a:r>
                  <a:rPr lang="en-US" sz="1800" dirty="0">
                    <a:ea typeface="+mj-ea"/>
                  </a:rPr>
                  <a:t> </a:t>
                </a:r>
                <a:r>
                  <a:rPr lang="zh-CN" altLang="en-US" sz="1800" dirty="0">
                    <a:ea typeface="+mj-ea"/>
                  </a:rPr>
                  <a:t>元，</a:t>
                </a:r>
                <a:endParaRPr lang="en-US" sz="1800" dirty="0">
                  <a:ea typeface="+mj-ea"/>
                </a:endParaRPr>
              </a:p>
              <a:p>
                <a:pPr>
                  <a:lnSpc>
                    <a:spcPct val="120000"/>
                  </a:lnSpc>
                  <a:buSzPct val="80000"/>
                  <a:buFont typeface="Wingdings" panose="05000000000000000000" pitchFamily="2" charset="2"/>
                  <a:buChar char="l"/>
                </a:pPr>
                <a:r>
                  <a:rPr lang="zh-CN" altLang="en-US" sz="1800" dirty="0">
                    <a:ea typeface="+mj-ea"/>
                  </a:rPr>
                  <a:t>那么根据货币数量方程，货币流通速度要达到 </a:t>
                </a:r>
                <a14:m>
                  <m:oMath xmlns:m="http://schemas.openxmlformats.org/officeDocument/2006/math">
                    <m:r>
                      <a:rPr lang="en-US" altLang="zh-CN" sz="1800" b="0" i="1" smtClean="0">
                        <a:latin typeface="Cambria Math" panose="02040503050406030204" pitchFamily="18" charset="0"/>
                        <a:ea typeface="+mj-ea"/>
                      </a:rPr>
                      <m:t>𝑉</m:t>
                    </m:r>
                    <m:r>
                      <a:rPr lang="en-US" altLang="zh-CN" sz="1800" b="0" i="1" smtClean="0">
                        <a:latin typeface="Cambria Math" panose="02040503050406030204" pitchFamily="18" charset="0"/>
                        <a:ea typeface="+mj-ea"/>
                      </a:rPr>
                      <m:t>=</m:t>
                    </m:r>
                    <m:f>
                      <m:fPr>
                        <m:ctrlPr>
                          <a:rPr lang="en-US" altLang="zh-CN" sz="1800" b="0" i="1" smtClean="0">
                            <a:latin typeface="Cambria Math" panose="02040503050406030204" pitchFamily="18" charset="0"/>
                            <a:ea typeface="+mj-ea"/>
                          </a:rPr>
                        </m:ctrlPr>
                      </m:fPr>
                      <m:num>
                        <m:r>
                          <a:rPr lang="en-US" altLang="zh-CN" sz="1800" b="0" i="1" smtClean="0">
                            <a:latin typeface="Cambria Math" panose="02040503050406030204" pitchFamily="18" charset="0"/>
                            <a:ea typeface="+mj-ea"/>
                          </a:rPr>
                          <m:t>𝑃𝑇</m:t>
                        </m:r>
                      </m:num>
                      <m:den>
                        <m:r>
                          <a:rPr lang="en-US" altLang="zh-CN" sz="1800" b="0" i="1" smtClean="0">
                            <a:latin typeface="Cambria Math" panose="02040503050406030204" pitchFamily="18" charset="0"/>
                            <a:ea typeface="+mj-ea"/>
                          </a:rPr>
                          <m:t>𝑀</m:t>
                        </m:r>
                      </m:den>
                    </m:f>
                    <m:r>
                      <a:rPr lang="en-US" altLang="zh-CN" sz="1800" b="0" i="1" smtClean="0">
                        <a:latin typeface="Cambria Math" panose="02040503050406030204" pitchFamily="18" charset="0"/>
                        <a:ea typeface="+mj-ea"/>
                      </a:rPr>
                      <m:t>=</m:t>
                    </m:r>
                    <m:f>
                      <m:fPr>
                        <m:ctrlPr>
                          <a:rPr lang="en-US" altLang="zh-CN" sz="1800" b="0" i="1" smtClean="0">
                            <a:latin typeface="Cambria Math" panose="02040503050406030204" pitchFamily="18" charset="0"/>
                            <a:ea typeface="+mj-ea"/>
                          </a:rPr>
                        </m:ctrlPr>
                      </m:fPr>
                      <m:num>
                        <m:r>
                          <a:rPr lang="en-US" altLang="zh-CN" sz="1800" b="0" i="1" smtClean="0">
                            <a:latin typeface="Cambria Math" panose="02040503050406030204" pitchFamily="18" charset="0"/>
                            <a:ea typeface="+mj-ea"/>
                          </a:rPr>
                          <m:t>30</m:t>
                        </m:r>
                      </m:num>
                      <m:den>
                        <m:r>
                          <a:rPr lang="en-US" altLang="zh-CN" sz="1800" b="0" i="1" smtClean="0">
                            <a:latin typeface="Cambria Math" panose="02040503050406030204" pitchFamily="18" charset="0"/>
                            <a:ea typeface="+mj-ea"/>
                          </a:rPr>
                          <m:t>10</m:t>
                        </m:r>
                      </m:den>
                    </m:f>
                    <m:r>
                      <a:rPr lang="en-US" altLang="zh-CN" sz="1800" b="0" i="1" smtClean="0">
                        <a:latin typeface="Cambria Math" panose="02040503050406030204" pitchFamily="18" charset="0"/>
                        <a:ea typeface="+mj-ea"/>
                      </a:rPr>
                      <m:t>=3</m:t>
                    </m:r>
                  </m:oMath>
                </a14:m>
                <a:r>
                  <a:rPr lang="en-US" sz="1800" dirty="0">
                    <a:ea typeface="+mj-ea"/>
                  </a:rPr>
                  <a:t> </a:t>
                </a:r>
                <a:r>
                  <a:rPr lang="zh-CN" altLang="en-US" sz="1800" dirty="0">
                    <a:ea typeface="+mj-ea"/>
                  </a:rPr>
                  <a:t>次</a:t>
                </a:r>
                <a:endParaRPr lang="en-US" sz="1800" dirty="0">
                  <a:ea typeface="+mj-ea"/>
                </a:endParaRPr>
              </a:p>
              <a:p>
                <a:pPr>
                  <a:lnSpc>
                    <a:spcPct val="120000"/>
                  </a:lnSpc>
                  <a:buSzPct val="80000"/>
                  <a:buFont typeface="Wingdings" panose="05000000000000000000" pitchFamily="2" charset="2"/>
                  <a:buChar char="l"/>
                </a:pPr>
                <a:r>
                  <a:rPr lang="zh-CN" altLang="en-US" sz="1800" dirty="0">
                    <a:ea typeface="+mj-ea"/>
                  </a:rPr>
                  <a:t>就是说，要想使用 </a:t>
                </a:r>
                <a:r>
                  <a:rPr lang="en-US" altLang="zh-CN" sz="1800" dirty="0">
                    <a:ea typeface="+mj-ea"/>
                  </a:rPr>
                  <a:t>10 </a:t>
                </a:r>
                <a:r>
                  <a:rPr lang="zh-CN" altLang="en-US" sz="1800" dirty="0">
                    <a:ea typeface="+mj-ea"/>
                  </a:rPr>
                  <a:t>元钱完成总共</a:t>
                </a:r>
                <a:r>
                  <a:rPr lang="en-US" altLang="zh-CN" sz="1800" dirty="0">
                    <a:ea typeface="+mj-ea"/>
                  </a:rPr>
                  <a:t>30</a:t>
                </a:r>
                <a:r>
                  <a:rPr lang="zh-CN" altLang="en-US" sz="1800" dirty="0">
                    <a:ea typeface="+mj-ea"/>
                  </a:rPr>
                  <a:t>元的交易额，平均每元钱要在交易中被使用 </a:t>
                </a:r>
                <a:r>
                  <a:rPr lang="en-US" altLang="zh-CN" sz="1800" dirty="0">
                    <a:ea typeface="+mj-ea"/>
                  </a:rPr>
                  <a:t>3 </a:t>
                </a:r>
                <a:r>
                  <a:rPr lang="zh-CN" altLang="en-US" sz="1800" dirty="0">
                    <a:ea typeface="+mj-ea"/>
                  </a:rPr>
                  <a:t>次</a:t>
                </a:r>
                <a:endParaRPr lang="en-US" sz="1800" dirty="0">
                  <a:ea typeface="+mj-ea"/>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998635"/>
                <a:ext cx="8229600" cy="3394472"/>
              </a:xfrm>
              <a:blipFill>
                <a:blip r:embed="rId2"/>
                <a:stretch>
                  <a:fillRect l="-815" t="-718" r="-2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dirty="0"/>
          </a:p>
        </p:txBody>
      </p:sp>
      <p:sp>
        <p:nvSpPr>
          <p:cNvPr id="5" name="矩形 4">
            <a:extLst>
              <a:ext uri="{FF2B5EF4-FFF2-40B4-BE49-F238E27FC236}">
                <a16:creationId xmlns:a16="http://schemas.microsoft.com/office/drawing/2014/main" id="{C70D9DEA-3F1D-4CEC-B585-1DD962C619B7}"/>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货币主义学派对通货膨胀成因的解释</a:t>
            </a:r>
          </a:p>
        </p:txBody>
      </p:sp>
      <p:grpSp>
        <p:nvGrpSpPr>
          <p:cNvPr id="6" name="组合 5">
            <a:extLst>
              <a:ext uri="{FF2B5EF4-FFF2-40B4-BE49-F238E27FC236}">
                <a16:creationId xmlns:a16="http://schemas.microsoft.com/office/drawing/2014/main" id="{741E5E10-86D4-4C83-8E2D-6434961221AC}"/>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7E2EAB63-399E-41E3-B42C-1C0BCFBE6282}"/>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46581131-F288-48AB-B4FF-760F8B1779AB}"/>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FECF3DB1-B3D6-4890-88EA-0425C051C43A}"/>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E34E4BBF-C2A2-4D7C-92B4-7E891B318F4C}"/>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6C8E2BFA-0F20-4E73-8459-7D0B9A259EBD}"/>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F92B0DD0-99BC-4C75-A50B-6989C9B63114}"/>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303915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845" y="960266"/>
                <a:ext cx="8229600" cy="3394472"/>
              </a:xfrm>
            </p:spPr>
            <p:txBody>
              <a:bodyPr/>
              <a:lstStyle/>
              <a:p>
                <a:pPr>
                  <a:lnSpc>
                    <a:spcPct val="150000"/>
                  </a:lnSpc>
                  <a:buSzPct val="80000"/>
                  <a:buFont typeface="Wingdings" panose="05000000000000000000" pitchFamily="2" charset="2"/>
                  <a:buChar char="l"/>
                </a:pPr>
                <a:r>
                  <a:rPr lang="zh-CN" altLang="en-US" sz="1800" dirty="0"/>
                  <a:t>数量方程式 </a:t>
                </a:r>
                <a14:m>
                  <m:oMath xmlns:m="http://schemas.openxmlformats.org/officeDocument/2006/math">
                    <m:r>
                      <a:rPr lang="en-US" altLang="zh-CN" sz="1800" i="1">
                        <a:latin typeface="Cambria Math" panose="02040503050406030204" pitchFamily="18" charset="0"/>
                      </a:rPr>
                      <m:t>𝑀𝑉</m:t>
                    </m:r>
                    <m:r>
                      <a:rPr lang="en-US" altLang="zh-CN" sz="1800" i="1">
                        <a:latin typeface="Cambria Math" panose="02040503050406030204" pitchFamily="18" charset="0"/>
                      </a:rPr>
                      <m:t>=</m:t>
                    </m:r>
                    <m:r>
                      <a:rPr lang="en-US" altLang="zh-CN" sz="1800" i="1">
                        <a:latin typeface="Cambria Math" panose="02040503050406030204" pitchFamily="18" charset="0"/>
                      </a:rPr>
                      <m:t>𝑃𝑇</m:t>
                    </m:r>
                  </m:oMath>
                </a14:m>
                <a:endParaRPr lang="en-US" altLang="zh-CN" dirty="0"/>
              </a:p>
              <a:p>
                <a:pPr lvl="1">
                  <a:lnSpc>
                    <a:spcPct val="150000"/>
                  </a:lnSpc>
                  <a:buSzPct val="60000"/>
                  <a:buFont typeface="Wingdings" panose="05000000000000000000" pitchFamily="2" charset="2"/>
                  <a:buChar char="n"/>
                </a:pPr>
                <a:r>
                  <a:rPr lang="zh-CN" altLang="en-US" sz="1600" dirty="0"/>
                  <a:t>是一个恒等式</a:t>
                </a:r>
                <a:endParaRPr lang="en-US" altLang="zh-CN" sz="1600" dirty="0"/>
              </a:p>
              <a:p>
                <a:pPr lvl="1">
                  <a:lnSpc>
                    <a:spcPct val="150000"/>
                  </a:lnSpc>
                  <a:buSzPct val="60000"/>
                  <a:buFont typeface="Wingdings" panose="05000000000000000000" pitchFamily="2" charset="2"/>
                  <a:buChar char="n"/>
                </a:pPr>
                <a:r>
                  <a:rPr lang="zh-CN" altLang="en-US" sz="1600" dirty="0"/>
                  <a:t>意义在于揭示四个变量之间的关系</a:t>
                </a:r>
                <a:endParaRPr lang="en-US" altLang="zh-CN" sz="1600" dirty="0"/>
              </a:p>
              <a:p>
                <a:pPr lvl="2">
                  <a:lnSpc>
                    <a:spcPct val="150000"/>
                  </a:lnSpc>
                </a:pPr>
                <a:r>
                  <a:rPr lang="zh-CN" altLang="en-US" sz="1600" dirty="0"/>
                  <a:t>即式中一个变量变动，那么其他一个或者几个变量也相应变动</a:t>
                </a:r>
                <a:endParaRPr lang="en-US" altLang="zh-CN" sz="1600" dirty="0"/>
              </a:p>
              <a:p>
                <a:pPr lvl="2">
                  <a:lnSpc>
                    <a:spcPct val="150000"/>
                  </a:lnSpc>
                </a:pPr>
                <a:r>
                  <a:rPr lang="zh-CN" altLang="en-US" sz="1600" dirty="0"/>
                  <a:t>例如，如果 </a:t>
                </a:r>
                <a14:m>
                  <m:oMath xmlns:m="http://schemas.openxmlformats.org/officeDocument/2006/math">
                    <m:r>
                      <a:rPr lang="en-US" altLang="zh-CN" sz="1600" i="1" dirty="0" smtClean="0">
                        <a:latin typeface="Cambria Math" panose="02040503050406030204" pitchFamily="18" charset="0"/>
                      </a:rPr>
                      <m:t>𝑉</m:t>
                    </m:r>
                  </m:oMath>
                </a14:m>
                <a:r>
                  <a:rPr lang="zh-CN" altLang="en-US" sz="1600" dirty="0"/>
                  <a:t> 不变，增加货币供给 </a:t>
                </a:r>
                <a14:m>
                  <m:oMath xmlns:m="http://schemas.openxmlformats.org/officeDocument/2006/math">
                    <m:r>
                      <a:rPr lang="en-US" altLang="zh-CN" sz="1600" i="1" dirty="0" smtClean="0">
                        <a:latin typeface="Cambria Math" panose="02040503050406030204" pitchFamily="18" charset="0"/>
                      </a:rPr>
                      <m:t>𝑀</m:t>
                    </m:r>
                  </m:oMath>
                </a14:m>
                <a:r>
                  <a:rPr lang="zh-CN" altLang="en-US" sz="1600" dirty="0"/>
                  <a:t>，那么必然要求价格 </a:t>
                </a:r>
                <a14:m>
                  <m:oMath xmlns:m="http://schemas.openxmlformats.org/officeDocument/2006/math">
                    <m:r>
                      <a:rPr lang="en-US" altLang="zh-CN" sz="1600" b="0" i="1" smtClean="0">
                        <a:latin typeface="Cambria Math" panose="02040503050406030204" pitchFamily="18" charset="0"/>
                      </a:rPr>
                      <m:t>𝑃</m:t>
                    </m:r>
                  </m:oMath>
                </a14:m>
                <a:r>
                  <a:rPr lang="zh-CN" altLang="en-US" sz="1600" dirty="0"/>
                  <a:t> 上升或者交易数量 </a:t>
                </a:r>
                <a14:m>
                  <m:oMath xmlns:m="http://schemas.openxmlformats.org/officeDocument/2006/math">
                    <m:r>
                      <a:rPr lang="en-US" altLang="zh-CN" sz="1600" b="0" i="1" smtClean="0">
                        <a:latin typeface="Cambria Math" panose="02040503050406030204" pitchFamily="18" charset="0"/>
                      </a:rPr>
                      <m:t>𝑇</m:t>
                    </m:r>
                  </m:oMath>
                </a14:m>
                <a:r>
                  <a:rPr lang="zh-CN" altLang="en-US" sz="1600" dirty="0"/>
                  <a:t> 上升</a:t>
                </a:r>
                <a:endParaRPr lang="en-US" altLang="zh-CN" sz="1600" dirty="0"/>
              </a:p>
              <a:p>
                <a:pPr lvl="2">
                  <a:lnSpc>
                    <a:spcPct val="150000"/>
                  </a:lnSpc>
                </a:pPr>
                <a:r>
                  <a:rPr lang="zh-CN" altLang="en-US" sz="1600" dirty="0"/>
                  <a:t>特别说明货币供给与通货膨胀存在内在关系</a:t>
                </a:r>
                <a:endParaRPr lang="en-US" altLang="zh-CN"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845" y="960266"/>
                <a:ext cx="8229600" cy="3394472"/>
              </a:xfrm>
              <a:blipFill>
                <a:blip r:embed="rId2"/>
                <a:stretch>
                  <a:fillRect l="-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dirty="0"/>
          </a:p>
        </p:txBody>
      </p:sp>
      <p:sp>
        <p:nvSpPr>
          <p:cNvPr id="5" name="矩形 4">
            <a:extLst>
              <a:ext uri="{FF2B5EF4-FFF2-40B4-BE49-F238E27FC236}">
                <a16:creationId xmlns:a16="http://schemas.microsoft.com/office/drawing/2014/main" id="{A27C4D0F-892C-4228-9677-D2349933813D}"/>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货币主义学派对通货膨胀成因的解释</a:t>
            </a:r>
          </a:p>
        </p:txBody>
      </p:sp>
      <p:grpSp>
        <p:nvGrpSpPr>
          <p:cNvPr id="6" name="组合 5">
            <a:extLst>
              <a:ext uri="{FF2B5EF4-FFF2-40B4-BE49-F238E27FC236}">
                <a16:creationId xmlns:a16="http://schemas.microsoft.com/office/drawing/2014/main" id="{342728EC-643F-48E2-B738-3EDF3CE6C709}"/>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5BF51794-1019-478D-9659-651E9DD771DD}"/>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66B415BF-82FE-47DF-8D23-974CEECDEA29}"/>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EA7E7DD8-FAD3-4805-8764-3298AAFBDD1A}"/>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00BF3146-13AA-4476-8CB9-CBEA275EAFEA}"/>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1FF837DC-6BC9-484D-91A5-94D4AF46E375}"/>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75EE503E-E580-409F-A0B9-9B6E83177225}"/>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71435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9334" y="845385"/>
                <a:ext cx="8229600" cy="3394472"/>
              </a:xfrm>
            </p:spPr>
            <p:txBody>
              <a:bodyPr/>
              <a:lstStyle/>
              <a:p>
                <a:pPr>
                  <a:lnSpc>
                    <a:spcPct val="120000"/>
                  </a:lnSpc>
                  <a:buSzPct val="80000"/>
                  <a:buFont typeface="Wingdings" panose="05000000000000000000" pitchFamily="2" charset="2"/>
                  <a:buChar char="l"/>
                </a:pPr>
                <a:r>
                  <a:rPr lang="zh-CN" altLang="en-US" sz="1800" dirty="0">
                    <a:ea typeface="宋体" panose="02010600030101010101" pitchFamily="2" charset="-122"/>
                  </a:rPr>
                  <a:t>因对交易总量的衡量有困难，</a:t>
                </a:r>
                <a:r>
                  <a:rPr lang="zh-CN" altLang="en-US" sz="1800" b="1" dirty="0">
                    <a:ea typeface="宋体" panose="02010600030101010101" pitchFamily="2" charset="-122"/>
                  </a:rPr>
                  <a:t>一般用实际</a:t>
                </a:r>
                <a:r>
                  <a:rPr lang="en-US" altLang="zh-CN" sz="1800" b="1" dirty="0">
                    <a:ea typeface="宋体" panose="02010600030101010101" pitchFamily="2" charset="-122"/>
                  </a:rPr>
                  <a:t>GDP/</a:t>
                </a:r>
                <a:r>
                  <a:rPr lang="zh-CN" altLang="en-US" sz="1800" b="1" dirty="0">
                    <a:ea typeface="宋体" panose="02010600030101010101" pitchFamily="2" charset="-122"/>
                  </a:rPr>
                  <a:t>实际产出</a:t>
                </a:r>
                <a:r>
                  <a:rPr lang="en-US" altLang="zh-CN" sz="1800" b="1" dirty="0">
                    <a:ea typeface="宋体" panose="02010600030101010101" pitchFamily="2" charset="-122"/>
                  </a:rPr>
                  <a:t>/</a:t>
                </a:r>
                <a:r>
                  <a:rPr lang="zh-CN" altLang="en-US" sz="1800" b="1" dirty="0">
                    <a:ea typeface="宋体" panose="02010600030101010101" pitchFamily="2" charset="-122"/>
                  </a:rPr>
                  <a:t>实际收入水平</a:t>
                </a:r>
                <a14:m>
                  <m:oMath xmlns:m="http://schemas.openxmlformats.org/officeDocument/2006/math">
                    <m:r>
                      <a:rPr lang="en-US" altLang="zh-CN" sz="1800" b="1" i="1" smtClean="0">
                        <a:latin typeface="Cambria Math"/>
                      </a:rPr>
                      <m:t>𝒀</m:t>
                    </m:r>
                  </m:oMath>
                </a14:m>
                <a:r>
                  <a:rPr lang="zh-CN" altLang="en-US" sz="1800" b="1" dirty="0">
                    <a:ea typeface="宋体" panose="02010600030101010101" pitchFamily="2" charset="-122"/>
                  </a:rPr>
                  <a:t>来替换</a:t>
                </a:r>
                <a14:m>
                  <m:oMath xmlns:m="http://schemas.openxmlformats.org/officeDocument/2006/math">
                    <m:r>
                      <a:rPr lang="en-US" altLang="zh-CN" sz="1800" b="1" i="1" dirty="0" smtClean="0">
                        <a:latin typeface="Cambria Math"/>
                      </a:rPr>
                      <m:t>𝑻</m:t>
                    </m:r>
                  </m:oMath>
                </a14:m>
                <a:r>
                  <a:rPr lang="zh-CN" altLang="en-US" sz="1800" dirty="0">
                    <a:ea typeface="宋体" panose="02010600030101010101" pitchFamily="2" charset="-122"/>
                  </a:rPr>
                  <a:t>，所以数量方程式变为</a:t>
                </a:r>
                <a:endParaRPr lang="en-US" altLang="zh-CN" sz="1800" dirty="0">
                  <a:ea typeface="宋体" panose="02010600030101010101" pitchFamily="2" charset="-122"/>
                </a:endParaRPr>
              </a:p>
              <a:p>
                <a:pPr marL="0" indent="0">
                  <a:lnSpc>
                    <a:spcPct val="120000"/>
                  </a:lnSpc>
                  <a:buNone/>
                </a:pP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a:rPr>
                        <m:t>𝑴𝑽</m:t>
                      </m:r>
                      <m:r>
                        <a:rPr lang="en-US" sz="1800" b="1" i="1" smtClean="0">
                          <a:solidFill>
                            <a:srgbClr val="FF0000"/>
                          </a:solidFill>
                          <a:latin typeface="Cambria Math"/>
                        </a:rPr>
                        <m:t>=</m:t>
                      </m:r>
                      <m:r>
                        <a:rPr lang="en-US" sz="1800" b="1" i="1" smtClean="0">
                          <a:solidFill>
                            <a:srgbClr val="FF0000"/>
                          </a:solidFill>
                          <a:latin typeface="Cambria Math"/>
                        </a:rPr>
                        <m:t>𝑷𝒀</m:t>
                      </m:r>
                    </m:oMath>
                  </m:oMathPara>
                </a14:m>
                <a:endParaRPr lang="en-US" sz="1800" b="1"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b="0" dirty="0">
                    <a:ea typeface="宋体" panose="02010600030101010101" pitchFamily="2" charset="-122"/>
                  </a:rPr>
                  <a:t>其中</a:t>
                </a:r>
                <a14:m>
                  <m:oMath xmlns:m="http://schemas.openxmlformats.org/officeDocument/2006/math">
                    <m:r>
                      <a:rPr lang="en-US" sz="1600" b="0" i="1" smtClean="0">
                        <a:latin typeface="Cambria Math"/>
                      </a:rPr>
                      <m:t>𝑌</m:t>
                    </m:r>
                  </m:oMath>
                </a14:m>
                <a:r>
                  <a:rPr lang="zh-CN" altLang="en-US" sz="1600" dirty="0">
                    <a:ea typeface="宋体" panose="02010600030101010101" pitchFamily="2" charset="-122"/>
                  </a:rPr>
                  <a:t>为实际收入水平，其他变量的含义不变</a:t>
                </a:r>
                <a:endParaRPr lang="en-US" altLang="zh-CN" sz="16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等式左边，</a:t>
                </a:r>
                <a14:m>
                  <m:oMath xmlns:m="http://schemas.openxmlformats.org/officeDocument/2006/math">
                    <m:r>
                      <a:rPr lang="en-US" altLang="zh-CN" sz="1600" b="0" i="1" smtClean="0">
                        <a:latin typeface="Cambria Math"/>
                      </a:rPr>
                      <m:t>𝑀𝑉</m:t>
                    </m:r>
                  </m:oMath>
                </a14:m>
                <a:r>
                  <a:rPr lang="en-US" altLang="zh-CN" sz="1600" dirty="0">
                    <a:ea typeface="宋体" panose="02010600030101010101" pitchFamily="2" charset="-122"/>
                  </a:rPr>
                  <a:t> </a:t>
                </a:r>
                <a:r>
                  <a:rPr lang="zh-CN" altLang="en-US" sz="1600" dirty="0">
                    <a:ea typeface="宋体" panose="02010600030101010101" pitchFamily="2" charset="-122"/>
                  </a:rPr>
                  <a:t>反映经济中的总支出</a:t>
                </a:r>
                <a:endParaRPr lang="en-US" altLang="zh-CN" sz="16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等式右边，</a:t>
                </a:r>
                <a14:m>
                  <m:oMath xmlns:m="http://schemas.openxmlformats.org/officeDocument/2006/math">
                    <m:r>
                      <a:rPr lang="en-US" altLang="zh-CN" sz="1600" b="0" i="1" smtClean="0">
                        <a:latin typeface="Cambria Math"/>
                      </a:rPr>
                      <m:t>𝑃𝑌</m:t>
                    </m:r>
                  </m:oMath>
                </a14:m>
                <a:r>
                  <a:rPr lang="en-US" altLang="zh-CN" sz="1600" dirty="0">
                    <a:ea typeface="宋体" panose="02010600030101010101" pitchFamily="2" charset="-122"/>
                  </a:rPr>
                  <a:t> </a:t>
                </a:r>
                <a:r>
                  <a:rPr lang="zh-CN" altLang="en-US" sz="1600" dirty="0">
                    <a:ea typeface="宋体" panose="02010600030101010101" pitchFamily="2" charset="-122"/>
                  </a:rPr>
                  <a:t>反映按照当前物价水平计算的产出水平</a:t>
                </a:r>
                <a:endParaRPr lang="en-US" altLang="zh-CN" sz="16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对产品与服务支出的货币额即为产品与服务的总销售价值</a:t>
                </a:r>
                <a:endParaRPr lang="en-US" altLang="zh-CN" sz="16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货币流通速度 </a:t>
                </a:r>
                <a14:m>
                  <m:oMath xmlns:m="http://schemas.openxmlformats.org/officeDocument/2006/math">
                    <m:r>
                      <a:rPr lang="en-US" altLang="zh-CN" sz="1800" b="0" i="1" smtClean="0">
                        <a:latin typeface="Cambria Math"/>
                      </a:rPr>
                      <m:t>𝑉</m:t>
                    </m:r>
                  </m:oMath>
                </a14:m>
                <a:r>
                  <a:rPr lang="zh-CN" altLang="en-US" sz="1800" dirty="0">
                    <a:ea typeface="宋体" panose="02010600030101010101" pitchFamily="2" charset="-122"/>
                  </a:rPr>
                  <a:t> 被定义为名义收入与货币供给量之比</a:t>
                </a:r>
                <a:endParaRPr lang="en-US" altLang="zh-CN" sz="18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因为可以用</a:t>
                </a:r>
                <a:r>
                  <a:rPr lang="en-US" altLang="zh-CN" sz="1600" dirty="0">
                    <a:ea typeface="宋体" panose="02010600030101010101" pitchFamily="2" charset="-122"/>
                  </a:rPr>
                  <a:t>GDP</a:t>
                </a:r>
                <a:r>
                  <a:rPr lang="zh-CN" altLang="en-US" sz="1600" dirty="0">
                    <a:ea typeface="宋体" panose="02010600030101010101" pitchFamily="2" charset="-122"/>
                  </a:rPr>
                  <a:t>平减指数来衡量</a:t>
                </a:r>
                <a14:m>
                  <m:oMath xmlns:m="http://schemas.openxmlformats.org/officeDocument/2006/math">
                    <m:r>
                      <a:rPr lang="en-US" altLang="zh-CN" sz="1600" b="0" i="1" smtClean="0">
                        <a:latin typeface="Cambria Math"/>
                      </a:rPr>
                      <m:t>𝑃</m:t>
                    </m:r>
                  </m:oMath>
                </a14:m>
                <a:endParaRPr lang="en-US" sz="16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根据定义，</a:t>
                </a:r>
                <a14:m>
                  <m:oMath xmlns:m="http://schemas.openxmlformats.org/officeDocument/2006/math">
                    <m:r>
                      <a:rPr lang="en-US" altLang="zh-CN" sz="1600" b="0" i="1" smtClean="0">
                        <a:latin typeface="Cambria Math"/>
                      </a:rPr>
                      <m:t>𝑃𝑌</m:t>
                    </m:r>
                  </m:oMath>
                </a14:m>
                <a:r>
                  <a:rPr lang="zh-CN" altLang="en-US" sz="1600" dirty="0">
                    <a:ea typeface="宋体" panose="02010600030101010101" pitchFamily="2" charset="-122"/>
                  </a:rPr>
                  <a:t>为名义收入，而</a:t>
                </a:r>
                <a14:m>
                  <m:oMath xmlns:m="http://schemas.openxmlformats.org/officeDocument/2006/math">
                    <m:r>
                      <a:rPr lang="en-US" altLang="zh-CN" sz="1600" b="0" i="1" smtClean="0">
                        <a:latin typeface="Cambria Math"/>
                      </a:rPr>
                      <m:t>𝑉</m:t>
                    </m:r>
                    <m:r>
                      <a:rPr lang="en-US" altLang="zh-CN" sz="1600" b="0" i="1" smtClean="0">
                        <a:latin typeface="Cambria Math"/>
                      </a:rPr>
                      <m:t>=</m:t>
                    </m:r>
                    <m:r>
                      <a:rPr lang="en-US" altLang="zh-CN" sz="1600" b="0" i="1" smtClean="0">
                        <a:latin typeface="Cambria Math"/>
                      </a:rPr>
                      <m:t>𝑃𝑌</m:t>
                    </m:r>
                    <m:r>
                      <a:rPr lang="en-US" altLang="zh-CN" sz="1600" b="0" i="1" smtClean="0">
                        <a:latin typeface="Cambria Math"/>
                      </a:rPr>
                      <m:t>/</m:t>
                    </m:r>
                    <m:r>
                      <a:rPr lang="en-US" altLang="zh-CN" sz="1600" b="0" i="1" smtClean="0">
                        <a:latin typeface="Cambria Math"/>
                      </a:rPr>
                      <m:t>𝑀</m:t>
                    </m:r>
                  </m:oMath>
                </a14:m>
                <a:endParaRPr lang="en-US" sz="1800" dirty="0">
                  <a:ea typeface="宋体" panose="02010600030101010101" pitchFamily="2"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9334" y="845385"/>
                <a:ext cx="8229600" cy="3394472"/>
              </a:xfrm>
              <a:blipFill>
                <a:blip r:embed="rId2"/>
                <a:stretch>
                  <a:fillRect l="-148" t="-718" r="-74" b="-1023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dirty="0"/>
          </a:p>
        </p:txBody>
      </p:sp>
      <p:sp>
        <p:nvSpPr>
          <p:cNvPr id="5" name="矩形 4">
            <a:extLst>
              <a:ext uri="{FF2B5EF4-FFF2-40B4-BE49-F238E27FC236}">
                <a16:creationId xmlns:a16="http://schemas.microsoft.com/office/drawing/2014/main" id="{E0A8D60E-B0C5-487E-9696-71B9D28F53B6}"/>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货币主义学派对通货膨胀成因的解释</a:t>
            </a:r>
          </a:p>
        </p:txBody>
      </p:sp>
      <p:grpSp>
        <p:nvGrpSpPr>
          <p:cNvPr id="6" name="组合 5">
            <a:extLst>
              <a:ext uri="{FF2B5EF4-FFF2-40B4-BE49-F238E27FC236}">
                <a16:creationId xmlns:a16="http://schemas.microsoft.com/office/drawing/2014/main" id="{4E4D6C6E-C1CC-446C-B426-CA98B1631240}"/>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0C4036ED-0E15-44BA-9634-26DB7D7B8E72}"/>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FAE07E89-F1E6-4B3F-B0F6-22D74011C78F}"/>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F3F74F7D-4CB4-43D5-BFDA-855410E9DD28}"/>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E01AFB13-024B-47AB-9837-AB455BEEAFE9}"/>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83C565D0-005F-4C93-9B7A-AADF50F7E0AF}"/>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BB24917C-48EC-4342-B5C4-4CE15D4D8444}"/>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25665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508" y="874514"/>
                <a:ext cx="8229600" cy="3394472"/>
              </a:xfrm>
            </p:spPr>
            <p:txBody>
              <a:bodyPr/>
              <a:lstStyle/>
              <a:p>
                <a:pPr>
                  <a:lnSpc>
                    <a:spcPct val="120000"/>
                  </a:lnSpc>
                  <a:buSzPct val="80000"/>
                  <a:buFont typeface="Wingdings" panose="05000000000000000000" pitchFamily="2" charset="2"/>
                  <a:buChar char="l"/>
                </a:pPr>
                <a:r>
                  <a:rPr lang="zh-CN" altLang="en-US" sz="1800" dirty="0"/>
                  <a:t>接下来我们看数量方程式</a:t>
                </a:r>
                <a14:m>
                  <m:oMath xmlns:m="http://schemas.openxmlformats.org/officeDocument/2006/math">
                    <m:r>
                      <a:rPr lang="en-US" altLang="zh-CN" sz="1800" b="0" i="1" smtClean="0">
                        <a:latin typeface="Cambria Math"/>
                      </a:rPr>
                      <m:t>𝑀𝑉</m:t>
                    </m:r>
                    <m:r>
                      <a:rPr lang="en-US" altLang="zh-CN" sz="1800" b="0" i="1" smtClean="0">
                        <a:latin typeface="Cambria Math"/>
                      </a:rPr>
                      <m:t>=</m:t>
                    </m:r>
                    <m:r>
                      <a:rPr lang="en-US" altLang="zh-CN" sz="1800" b="0" i="1" smtClean="0">
                        <a:latin typeface="Cambria Math"/>
                      </a:rPr>
                      <m:t>𝑃𝑌</m:t>
                    </m:r>
                  </m:oMath>
                </a14:m>
                <a:r>
                  <a:rPr lang="zh-CN" altLang="en-US" sz="1800" dirty="0"/>
                  <a:t>的变化率形式</a:t>
                </a:r>
                <a:endParaRPr lang="en-US" altLang="zh-CN" sz="1800" dirty="0"/>
              </a:p>
              <a:p>
                <a:pPr>
                  <a:lnSpc>
                    <a:spcPct val="120000"/>
                  </a:lnSpc>
                  <a:buSzPct val="80000"/>
                  <a:buFont typeface="Wingdings" panose="05000000000000000000" pitchFamily="2" charset="2"/>
                  <a:buChar char="l"/>
                </a:pPr>
                <a:r>
                  <a:rPr lang="zh-CN" altLang="en-US" sz="1800" dirty="0"/>
                  <a:t>将每一个变量看成是时间</a:t>
                </a:r>
                <a14:m>
                  <m:oMath xmlns:m="http://schemas.openxmlformats.org/officeDocument/2006/math">
                    <m:r>
                      <a:rPr lang="en-US" altLang="zh-CN" sz="1800" b="0" i="1" smtClean="0">
                        <a:latin typeface="Cambria Math"/>
                      </a:rPr>
                      <m:t>𝑡</m:t>
                    </m:r>
                  </m:oMath>
                </a14:m>
                <a:r>
                  <a:rPr lang="zh-CN" altLang="en-US" sz="1800" dirty="0"/>
                  <a:t>的函数，即</a:t>
                </a:r>
                <a14:m>
                  <m:oMath xmlns:m="http://schemas.openxmlformats.org/officeDocument/2006/math">
                    <m:r>
                      <a:rPr lang="en-US" altLang="zh-CN" sz="1800" b="0" i="1" smtClean="0">
                        <a:latin typeface="Cambria Math"/>
                      </a:rPr>
                      <m:t>𝑀</m:t>
                    </m:r>
                    <m:d>
                      <m:dPr>
                        <m:ctrlPr>
                          <a:rPr lang="en-US" altLang="zh-CN" sz="1800" b="0" i="1" smtClean="0">
                            <a:latin typeface="Cambria Math" panose="02040503050406030204" pitchFamily="18" charset="0"/>
                          </a:rPr>
                        </m:ctrlPr>
                      </m:dPr>
                      <m:e>
                        <m:r>
                          <a:rPr lang="en-US" altLang="zh-CN" sz="1800" b="0" i="1" smtClean="0">
                            <a:latin typeface="Cambria Math"/>
                          </a:rPr>
                          <m:t>𝑡</m:t>
                        </m:r>
                      </m:e>
                    </m:d>
                    <m:r>
                      <a:rPr lang="en-US" altLang="zh-CN" sz="1800" b="0" i="1" smtClean="0">
                        <a:latin typeface="Cambria Math"/>
                      </a:rPr>
                      <m:t>, </m:t>
                    </m:r>
                    <m:r>
                      <a:rPr lang="en-US" altLang="zh-CN" sz="1800" b="0" i="1" smtClean="0">
                        <a:latin typeface="Cambria Math"/>
                      </a:rPr>
                      <m:t>𝑉</m:t>
                    </m:r>
                    <m:d>
                      <m:dPr>
                        <m:ctrlPr>
                          <a:rPr lang="en-US" altLang="zh-CN" sz="1800" b="0" i="1" smtClean="0">
                            <a:latin typeface="Cambria Math" panose="02040503050406030204" pitchFamily="18" charset="0"/>
                          </a:rPr>
                        </m:ctrlPr>
                      </m:dPr>
                      <m:e>
                        <m:r>
                          <a:rPr lang="en-US" altLang="zh-CN" sz="1800" b="0" i="1" smtClean="0">
                            <a:latin typeface="Cambria Math"/>
                          </a:rPr>
                          <m:t>𝑡</m:t>
                        </m:r>
                      </m:e>
                    </m:d>
                    <m:r>
                      <a:rPr lang="en-US" altLang="zh-CN" sz="1800" b="0" i="0" smtClean="0">
                        <a:latin typeface="Cambria Math"/>
                      </a:rPr>
                      <m:t>, </m:t>
                    </m:r>
                    <m:r>
                      <a:rPr lang="en-US" altLang="zh-CN" sz="1800" b="0" i="1" smtClean="0">
                        <a:latin typeface="Cambria Math"/>
                      </a:rPr>
                      <m:t>𝑃</m:t>
                    </m:r>
                    <m:d>
                      <m:dPr>
                        <m:ctrlPr>
                          <a:rPr lang="en-US" altLang="zh-CN" sz="1800" b="0" i="1" smtClean="0">
                            <a:latin typeface="Cambria Math" panose="02040503050406030204" pitchFamily="18" charset="0"/>
                          </a:rPr>
                        </m:ctrlPr>
                      </m:dPr>
                      <m:e>
                        <m:r>
                          <a:rPr lang="en-US" altLang="zh-CN" sz="1800" b="0" i="1" smtClean="0">
                            <a:latin typeface="Cambria Math"/>
                          </a:rPr>
                          <m:t>𝑡</m:t>
                        </m:r>
                      </m:e>
                    </m:d>
                    <m:r>
                      <a:rPr lang="en-US" altLang="zh-CN" sz="1800" b="0" i="1" smtClean="0">
                        <a:latin typeface="Cambria Math"/>
                      </a:rPr>
                      <m:t>, </m:t>
                    </m:r>
                    <m:r>
                      <a:rPr lang="en-US" altLang="zh-CN" sz="1800" b="0" i="1" smtClean="0">
                        <a:latin typeface="Cambria Math"/>
                      </a:rPr>
                      <m:t>𝑌</m:t>
                    </m:r>
                    <m:r>
                      <a:rPr lang="en-US" altLang="zh-CN" sz="1800" b="0" i="1" smtClean="0">
                        <a:latin typeface="Cambria Math"/>
                      </a:rPr>
                      <m:t>(</m:t>
                    </m:r>
                    <m:r>
                      <a:rPr lang="en-US" altLang="zh-CN" sz="1800" b="0" i="1" smtClean="0">
                        <a:latin typeface="Cambria Math"/>
                      </a:rPr>
                      <m:t>𝑡</m:t>
                    </m:r>
                    <m:r>
                      <a:rPr lang="en-US" altLang="zh-CN" sz="1800" b="0" i="1" smtClean="0">
                        <a:latin typeface="Cambria Math"/>
                      </a:rPr>
                      <m:t>)</m:t>
                    </m:r>
                  </m:oMath>
                </a14:m>
                <a:endParaRPr lang="en-US" altLang="zh-CN" sz="1800" i="1" dirty="0"/>
              </a:p>
              <a:p>
                <a:pPr>
                  <a:lnSpc>
                    <a:spcPct val="120000"/>
                  </a:lnSpc>
                  <a:buSzPct val="80000"/>
                  <a:buFont typeface="Wingdings" panose="05000000000000000000" pitchFamily="2" charset="2"/>
                  <a:buChar char="l"/>
                </a:pPr>
                <a:r>
                  <a:rPr lang="zh-CN" altLang="en-US" sz="1800" dirty="0"/>
                  <a:t>定义 </a:t>
                </a:r>
                <a14:m>
                  <m:oMath xmlns:m="http://schemas.openxmlformats.org/officeDocument/2006/math">
                    <m:acc>
                      <m:accPr>
                        <m:chr m:val="̇"/>
                        <m:ctrlPr>
                          <a:rPr lang="en-US" altLang="zh-CN" sz="1800" b="0" i="1" smtClean="0">
                            <a:latin typeface="Cambria Math" panose="02040503050406030204" pitchFamily="18" charset="0"/>
                          </a:rPr>
                        </m:ctrlPr>
                      </m:accPr>
                      <m:e>
                        <m:r>
                          <a:rPr lang="en-US" altLang="zh-CN" sz="1800" b="0" i="1" smtClean="0">
                            <a:latin typeface="Cambria Math"/>
                          </a:rPr>
                          <m:t>𝑀</m:t>
                        </m:r>
                      </m:e>
                    </m:acc>
                    <m:r>
                      <a:rPr lang="en-US" altLang="zh-CN" sz="1800" b="0" i="1" smtClean="0">
                        <a:latin typeface="Cambria Math"/>
                      </a:rPr>
                      <m:t>=</m:t>
                    </m:r>
                    <m:f>
                      <m:fPr>
                        <m:ctrlPr>
                          <a:rPr lang="en-US" altLang="zh-CN" sz="1800" b="0" i="1" smtClean="0">
                            <a:latin typeface="Cambria Math" panose="02040503050406030204" pitchFamily="18" charset="0"/>
                          </a:rPr>
                        </m:ctrlPr>
                      </m:fPr>
                      <m:num>
                        <m:r>
                          <a:rPr lang="en-US" altLang="zh-CN" sz="1800" b="0" i="1" smtClean="0">
                            <a:latin typeface="Cambria Math"/>
                          </a:rPr>
                          <m:t>𝑑𝑀</m:t>
                        </m:r>
                      </m:num>
                      <m:den>
                        <m:r>
                          <a:rPr lang="en-US" altLang="zh-CN" sz="1800" b="0" i="1" smtClean="0">
                            <a:latin typeface="Cambria Math"/>
                          </a:rPr>
                          <m:t>𝑑𝑡</m:t>
                        </m:r>
                      </m:den>
                    </m:f>
                  </m:oMath>
                </a14:m>
                <a:r>
                  <a:rPr lang="zh-CN" altLang="en-US" sz="1800" dirty="0"/>
                  <a:t>，</a:t>
                </a:r>
                <a14:m>
                  <m:oMath xmlns:m="http://schemas.openxmlformats.org/officeDocument/2006/math">
                    <m:acc>
                      <m:accPr>
                        <m:chr m:val="̇"/>
                        <m:ctrlPr>
                          <a:rPr lang="en-US" altLang="zh-CN" sz="1800" b="0" i="1" smtClean="0">
                            <a:latin typeface="Cambria Math" panose="02040503050406030204" pitchFamily="18" charset="0"/>
                          </a:rPr>
                        </m:ctrlPr>
                      </m:accPr>
                      <m:e>
                        <m:r>
                          <a:rPr lang="en-US" altLang="zh-CN" sz="1800" b="0" i="1" smtClean="0">
                            <a:latin typeface="Cambria Math"/>
                          </a:rPr>
                          <m:t>𝑉</m:t>
                        </m:r>
                      </m:e>
                    </m:acc>
                    <m:r>
                      <a:rPr lang="en-US" altLang="zh-CN" sz="1800" b="0" i="1" dirty="0" smtClean="0">
                        <a:latin typeface="Cambria Math"/>
                      </a:rPr>
                      <m:t>=</m:t>
                    </m:r>
                    <m:f>
                      <m:fPr>
                        <m:ctrlPr>
                          <a:rPr lang="en-US" altLang="zh-CN" sz="1800" b="0" i="1" dirty="0" smtClean="0">
                            <a:latin typeface="Cambria Math" panose="02040503050406030204" pitchFamily="18" charset="0"/>
                          </a:rPr>
                        </m:ctrlPr>
                      </m:fPr>
                      <m:num>
                        <m:r>
                          <a:rPr lang="en-US" altLang="zh-CN" sz="1800" b="0" i="1" dirty="0" smtClean="0">
                            <a:latin typeface="Cambria Math"/>
                          </a:rPr>
                          <m:t>𝑑𝑉</m:t>
                        </m:r>
                      </m:num>
                      <m:den>
                        <m:r>
                          <a:rPr lang="en-US" altLang="zh-CN" sz="1800" b="0" i="1" dirty="0" smtClean="0">
                            <a:latin typeface="Cambria Math"/>
                          </a:rPr>
                          <m:t>𝑑𝑡</m:t>
                        </m:r>
                      </m:den>
                    </m:f>
                  </m:oMath>
                </a14:m>
                <a:r>
                  <a:rPr lang="zh-CN" altLang="en-US" sz="1800" dirty="0"/>
                  <a:t>，</a:t>
                </a:r>
                <a14:m>
                  <m:oMath xmlns:m="http://schemas.openxmlformats.org/officeDocument/2006/math">
                    <m:acc>
                      <m:accPr>
                        <m:chr m:val="̇"/>
                        <m:ctrlPr>
                          <a:rPr lang="en-US" altLang="zh-CN" sz="1800" b="0" i="1" smtClean="0">
                            <a:latin typeface="Cambria Math" panose="02040503050406030204" pitchFamily="18" charset="0"/>
                          </a:rPr>
                        </m:ctrlPr>
                      </m:accPr>
                      <m:e>
                        <m:r>
                          <a:rPr lang="en-US" altLang="zh-CN" sz="1800" b="0" i="1" smtClean="0">
                            <a:latin typeface="Cambria Math"/>
                          </a:rPr>
                          <m:t>𝑃</m:t>
                        </m:r>
                      </m:e>
                    </m:acc>
                    <m:r>
                      <a:rPr lang="en-US" altLang="zh-CN" sz="1800" b="0" i="1" smtClean="0">
                        <a:latin typeface="Cambria Math"/>
                      </a:rPr>
                      <m:t>=</m:t>
                    </m:r>
                    <m:f>
                      <m:fPr>
                        <m:ctrlPr>
                          <a:rPr lang="en-US" altLang="zh-CN" sz="1800" b="0" i="1" smtClean="0">
                            <a:latin typeface="Cambria Math" panose="02040503050406030204" pitchFamily="18" charset="0"/>
                          </a:rPr>
                        </m:ctrlPr>
                      </m:fPr>
                      <m:num>
                        <m:r>
                          <a:rPr lang="en-US" altLang="zh-CN" sz="1800" b="0" i="1" smtClean="0">
                            <a:latin typeface="Cambria Math"/>
                          </a:rPr>
                          <m:t>𝑑𝑃</m:t>
                        </m:r>
                      </m:num>
                      <m:den>
                        <m:r>
                          <a:rPr lang="en-US" altLang="zh-CN" sz="1800" b="0" i="1" smtClean="0">
                            <a:latin typeface="Cambria Math"/>
                          </a:rPr>
                          <m:t>𝑑𝑡</m:t>
                        </m:r>
                      </m:den>
                    </m:f>
                  </m:oMath>
                </a14:m>
                <a:r>
                  <a:rPr lang="zh-CN" altLang="en-US" sz="1800" dirty="0"/>
                  <a:t>，</a:t>
                </a:r>
                <a14:m>
                  <m:oMath xmlns:m="http://schemas.openxmlformats.org/officeDocument/2006/math">
                    <m:acc>
                      <m:accPr>
                        <m:chr m:val="̇"/>
                        <m:ctrlPr>
                          <a:rPr lang="en-US" altLang="zh-CN" sz="1800" b="0" i="1" smtClean="0">
                            <a:latin typeface="Cambria Math" panose="02040503050406030204" pitchFamily="18" charset="0"/>
                          </a:rPr>
                        </m:ctrlPr>
                      </m:accPr>
                      <m:e>
                        <m:r>
                          <a:rPr lang="en-US" altLang="zh-CN" sz="1800" b="0" i="1" smtClean="0">
                            <a:latin typeface="Cambria Math"/>
                          </a:rPr>
                          <m:t>𝑌</m:t>
                        </m:r>
                      </m:e>
                    </m:acc>
                    <m:r>
                      <a:rPr lang="en-US" altLang="zh-CN" sz="1800" b="0" i="1" dirty="0" smtClean="0">
                        <a:latin typeface="Cambria Math"/>
                      </a:rPr>
                      <m:t>=</m:t>
                    </m:r>
                    <m:f>
                      <m:fPr>
                        <m:ctrlPr>
                          <a:rPr lang="en-US" altLang="zh-CN" sz="1800" b="0" i="1" dirty="0" smtClean="0">
                            <a:latin typeface="Cambria Math" panose="02040503050406030204" pitchFamily="18" charset="0"/>
                          </a:rPr>
                        </m:ctrlPr>
                      </m:fPr>
                      <m:num>
                        <m:r>
                          <a:rPr lang="en-US" altLang="zh-CN" sz="1800" b="0" i="1" dirty="0" smtClean="0">
                            <a:latin typeface="Cambria Math"/>
                          </a:rPr>
                          <m:t>𝑑𝑌</m:t>
                        </m:r>
                      </m:num>
                      <m:den>
                        <m:r>
                          <a:rPr lang="en-US" altLang="zh-CN" sz="1800" b="0" i="1" dirty="0" smtClean="0">
                            <a:latin typeface="Cambria Math"/>
                          </a:rPr>
                          <m:t>𝑑𝑡</m:t>
                        </m:r>
                      </m:den>
                    </m:f>
                  </m:oMath>
                </a14:m>
                <a:endParaRPr lang="en-US" altLang="zh-CN" sz="1800" dirty="0"/>
              </a:p>
              <a:p>
                <a:pPr>
                  <a:lnSpc>
                    <a:spcPct val="120000"/>
                  </a:lnSpc>
                  <a:buSzPct val="80000"/>
                  <a:buFont typeface="Wingdings" panose="05000000000000000000" pitchFamily="2" charset="2"/>
                  <a:buChar char="l"/>
                </a:pPr>
                <a:r>
                  <a:rPr lang="zh-CN" altLang="en-US" sz="1800" dirty="0"/>
                  <a:t>对</a:t>
                </a:r>
                <a14:m>
                  <m:oMath xmlns:m="http://schemas.openxmlformats.org/officeDocument/2006/math">
                    <m:r>
                      <a:rPr lang="en-US" altLang="zh-CN" sz="1800" b="0" i="1" smtClean="0">
                        <a:latin typeface="Cambria Math"/>
                      </a:rPr>
                      <m:t>𝑀</m:t>
                    </m:r>
                    <m:r>
                      <a:rPr lang="en-US" altLang="zh-CN" sz="1800" b="0" i="1" smtClean="0">
                        <a:latin typeface="Cambria Math"/>
                      </a:rPr>
                      <m:t>(</m:t>
                    </m:r>
                    <m:r>
                      <a:rPr lang="en-US" altLang="zh-CN" sz="1800" b="0" i="1" smtClean="0">
                        <a:latin typeface="Cambria Math"/>
                      </a:rPr>
                      <m:t>𝑡</m:t>
                    </m:r>
                    <m:r>
                      <a:rPr lang="en-US" altLang="zh-CN" sz="1800" b="0" i="1" smtClean="0">
                        <a:latin typeface="Cambria Math"/>
                      </a:rPr>
                      <m:t>)</m:t>
                    </m:r>
                    <m:r>
                      <a:rPr lang="en-US" altLang="zh-CN" sz="1800" b="0" i="1" smtClean="0">
                        <a:latin typeface="Cambria Math"/>
                      </a:rPr>
                      <m:t>𝑉</m:t>
                    </m:r>
                    <m:r>
                      <a:rPr lang="en-US" altLang="zh-CN" sz="1800" b="0" i="1" smtClean="0">
                        <a:latin typeface="Cambria Math"/>
                      </a:rPr>
                      <m:t>(</m:t>
                    </m:r>
                    <m:r>
                      <a:rPr lang="en-US" altLang="zh-CN" sz="1800" b="0" i="1" smtClean="0">
                        <a:latin typeface="Cambria Math"/>
                      </a:rPr>
                      <m:t>𝑡</m:t>
                    </m:r>
                    <m:r>
                      <a:rPr lang="en-US" altLang="zh-CN" sz="1800" b="0" i="1" smtClean="0">
                        <a:latin typeface="Cambria Math"/>
                      </a:rPr>
                      <m:t>)=</m:t>
                    </m:r>
                    <m:r>
                      <a:rPr lang="en-US" altLang="zh-CN" sz="1800" b="0" i="1" smtClean="0">
                        <a:latin typeface="Cambria Math"/>
                      </a:rPr>
                      <m:t>𝑃</m:t>
                    </m:r>
                    <m:r>
                      <a:rPr lang="en-US" altLang="zh-CN" sz="1800" b="0" i="1" smtClean="0">
                        <a:latin typeface="Cambria Math"/>
                      </a:rPr>
                      <m:t>(</m:t>
                    </m:r>
                    <m:r>
                      <a:rPr lang="en-US" altLang="zh-CN" sz="1800" b="0" i="1" smtClean="0">
                        <a:latin typeface="Cambria Math"/>
                      </a:rPr>
                      <m:t>𝑡</m:t>
                    </m:r>
                    <m:r>
                      <a:rPr lang="en-US" altLang="zh-CN" sz="1800" b="0" i="1" smtClean="0">
                        <a:latin typeface="Cambria Math"/>
                      </a:rPr>
                      <m:t>)</m:t>
                    </m:r>
                    <m:r>
                      <a:rPr lang="en-US" altLang="zh-CN" sz="1800" b="0" i="1" smtClean="0">
                        <a:latin typeface="Cambria Math"/>
                      </a:rPr>
                      <m:t>𝑌</m:t>
                    </m:r>
                    <m:r>
                      <a:rPr lang="en-US" altLang="zh-CN" sz="1800" b="0" i="1" smtClean="0">
                        <a:latin typeface="Cambria Math"/>
                      </a:rPr>
                      <m:t>(</m:t>
                    </m:r>
                    <m:r>
                      <a:rPr lang="en-US" altLang="zh-CN" sz="1800" b="0" i="1" smtClean="0">
                        <a:latin typeface="Cambria Math"/>
                      </a:rPr>
                      <m:t>𝑡</m:t>
                    </m:r>
                    <m:r>
                      <a:rPr lang="en-US" altLang="zh-CN" sz="1800" b="0" i="1" smtClean="0">
                        <a:latin typeface="Cambria Math"/>
                      </a:rPr>
                      <m:t>)</m:t>
                    </m:r>
                  </m:oMath>
                </a14:m>
                <a:r>
                  <a:rPr lang="zh-CN" altLang="en-US" sz="1800" dirty="0"/>
                  <a:t>两边取自然对数得到</a:t>
                </a:r>
                <a:endParaRPr lang="en-US" altLang="zh-CN" sz="1800" dirty="0"/>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altLang="zh-CN" sz="1800" i="1" smtClean="0">
                              <a:latin typeface="Cambria Math" panose="02040503050406030204" pitchFamily="18" charset="0"/>
                            </a:rPr>
                          </m:ctrlPr>
                        </m:funcPr>
                        <m:fName>
                          <m:r>
                            <m:rPr>
                              <m:sty m:val="p"/>
                            </m:rPr>
                            <a:rPr lang="en-US" altLang="zh-CN" sz="1800" i="0" smtClean="0">
                              <a:latin typeface="Cambria Math"/>
                            </a:rPr>
                            <m:t>ln</m:t>
                          </m:r>
                        </m:fName>
                        <m:e>
                          <m:r>
                            <a:rPr lang="en-US" altLang="zh-CN" sz="1800" b="0" i="1" smtClean="0">
                              <a:latin typeface="Cambria Math"/>
                            </a:rPr>
                            <m:t>𝑀</m:t>
                          </m:r>
                          <m:r>
                            <a:rPr lang="en-US" altLang="zh-CN" sz="1800" b="0" i="1" smtClean="0">
                              <a:latin typeface="Cambria Math"/>
                            </a:rPr>
                            <m:t>(</m:t>
                          </m:r>
                          <m:r>
                            <a:rPr lang="en-US" altLang="zh-CN" sz="1800" b="0" i="1" smtClean="0">
                              <a:latin typeface="Cambria Math"/>
                            </a:rPr>
                            <m:t>𝑡</m:t>
                          </m:r>
                          <m:r>
                            <a:rPr lang="en-US" altLang="zh-CN" sz="1800" b="0" i="1" smtClean="0">
                              <a:latin typeface="Cambria Math"/>
                            </a:rPr>
                            <m:t>)</m:t>
                          </m:r>
                        </m:e>
                      </m:func>
                      <m:r>
                        <a:rPr lang="en-US" altLang="zh-CN" sz="1800" b="0" i="1" smtClean="0">
                          <a:latin typeface="Cambria Math"/>
                        </a:rPr>
                        <m:t>+</m:t>
                      </m:r>
                      <m:func>
                        <m:funcPr>
                          <m:ctrlPr>
                            <a:rPr lang="en-US" altLang="zh-CN" sz="1800" b="0" i="1" smtClean="0">
                              <a:latin typeface="Cambria Math" panose="02040503050406030204" pitchFamily="18" charset="0"/>
                            </a:rPr>
                          </m:ctrlPr>
                        </m:funcPr>
                        <m:fName>
                          <m:r>
                            <m:rPr>
                              <m:sty m:val="p"/>
                            </m:rPr>
                            <a:rPr lang="en-US" altLang="zh-CN" sz="1800" b="0" i="0" smtClean="0">
                              <a:latin typeface="Cambria Math"/>
                            </a:rPr>
                            <m:t>ln</m:t>
                          </m:r>
                        </m:fName>
                        <m:e>
                          <m:r>
                            <a:rPr lang="en-US" altLang="zh-CN" sz="1800" b="0" i="1" smtClean="0">
                              <a:latin typeface="Cambria Math"/>
                            </a:rPr>
                            <m:t>𝑉</m:t>
                          </m:r>
                          <m:d>
                            <m:dPr>
                              <m:ctrlPr>
                                <a:rPr lang="en-US" altLang="zh-CN" sz="1800" b="0" i="1" smtClean="0">
                                  <a:latin typeface="Cambria Math" panose="02040503050406030204" pitchFamily="18" charset="0"/>
                                </a:rPr>
                              </m:ctrlPr>
                            </m:dPr>
                            <m:e>
                              <m:r>
                                <a:rPr lang="en-US" altLang="zh-CN" sz="1800" b="0" i="1" smtClean="0">
                                  <a:latin typeface="Cambria Math"/>
                                </a:rPr>
                                <m:t>𝑡</m:t>
                              </m:r>
                            </m:e>
                          </m:d>
                          <m:r>
                            <a:rPr lang="en-US" altLang="zh-CN" sz="1800" b="0" i="1" smtClean="0">
                              <a:latin typeface="Cambria Math"/>
                            </a:rPr>
                            <m:t>=</m:t>
                          </m:r>
                          <m:func>
                            <m:funcPr>
                              <m:ctrlPr>
                                <a:rPr lang="en-US" altLang="zh-CN" sz="1800" b="0" i="1" smtClean="0">
                                  <a:latin typeface="Cambria Math" panose="02040503050406030204" pitchFamily="18" charset="0"/>
                                </a:rPr>
                              </m:ctrlPr>
                            </m:funcPr>
                            <m:fName>
                              <m:r>
                                <m:rPr>
                                  <m:sty m:val="p"/>
                                </m:rPr>
                                <a:rPr lang="en-US" altLang="zh-CN" sz="1800" b="0" i="0" smtClean="0">
                                  <a:latin typeface="Cambria Math"/>
                                </a:rPr>
                                <m:t>ln</m:t>
                              </m:r>
                            </m:fName>
                            <m:e>
                              <m:r>
                                <a:rPr lang="en-US" altLang="zh-CN" sz="1800" b="0" i="1" smtClean="0">
                                  <a:latin typeface="Cambria Math"/>
                                </a:rPr>
                                <m:t>𝑃</m:t>
                              </m:r>
                              <m:d>
                                <m:dPr>
                                  <m:ctrlPr>
                                    <a:rPr lang="en-US" altLang="zh-CN" sz="1800" b="0" i="1" smtClean="0">
                                      <a:latin typeface="Cambria Math" panose="02040503050406030204" pitchFamily="18" charset="0"/>
                                    </a:rPr>
                                  </m:ctrlPr>
                                </m:dPr>
                                <m:e>
                                  <m:r>
                                    <a:rPr lang="en-US" altLang="zh-CN" sz="1800" b="0" i="1" smtClean="0">
                                      <a:latin typeface="Cambria Math"/>
                                    </a:rPr>
                                    <m:t>𝑡</m:t>
                                  </m:r>
                                </m:e>
                              </m:d>
                            </m:e>
                          </m:func>
                          <m:r>
                            <a:rPr lang="en-US" altLang="zh-CN" sz="1800" b="0" i="1" smtClean="0">
                              <a:latin typeface="Cambria Math"/>
                            </a:rPr>
                            <m:t>+</m:t>
                          </m:r>
                          <m:func>
                            <m:funcPr>
                              <m:ctrlPr>
                                <a:rPr lang="en-US" altLang="zh-CN" sz="1800" b="0" i="1" smtClean="0">
                                  <a:latin typeface="Cambria Math" panose="02040503050406030204" pitchFamily="18" charset="0"/>
                                </a:rPr>
                              </m:ctrlPr>
                            </m:funcPr>
                            <m:fName>
                              <m:r>
                                <m:rPr>
                                  <m:sty m:val="p"/>
                                </m:rPr>
                                <a:rPr lang="en-US" altLang="zh-CN" sz="1800" b="0" i="0" smtClean="0">
                                  <a:latin typeface="Cambria Math"/>
                                </a:rPr>
                                <m:t>ln</m:t>
                              </m:r>
                            </m:fName>
                            <m:e>
                              <m:r>
                                <a:rPr lang="en-US" altLang="zh-CN" sz="1800" b="0" i="1" smtClean="0">
                                  <a:latin typeface="Cambria Math"/>
                                </a:rPr>
                                <m:t>𝑌</m:t>
                              </m:r>
                              <m:d>
                                <m:dPr>
                                  <m:ctrlPr>
                                    <a:rPr lang="en-US" altLang="zh-CN" sz="1800" b="0" i="1" smtClean="0">
                                      <a:latin typeface="Cambria Math" panose="02040503050406030204" pitchFamily="18" charset="0"/>
                                    </a:rPr>
                                  </m:ctrlPr>
                                </m:dPr>
                                <m:e>
                                  <m:r>
                                    <a:rPr lang="en-US" altLang="zh-CN" sz="1800" b="0" i="1" smtClean="0">
                                      <a:latin typeface="Cambria Math"/>
                                    </a:rPr>
                                    <m:t>𝑡</m:t>
                                  </m:r>
                                </m:e>
                              </m:d>
                            </m:e>
                          </m:func>
                        </m:e>
                      </m:func>
                    </m:oMath>
                  </m:oMathPara>
                </a14:m>
                <a:endParaRPr lang="en-US" altLang="zh-CN" sz="1800" dirty="0"/>
              </a:p>
              <a:p>
                <a:pPr>
                  <a:lnSpc>
                    <a:spcPct val="120000"/>
                  </a:lnSpc>
                  <a:buSzPct val="80000"/>
                  <a:buFont typeface="Wingdings" panose="05000000000000000000" pitchFamily="2" charset="2"/>
                  <a:buChar char="l"/>
                </a:pPr>
                <a:r>
                  <a:rPr lang="zh-CN" altLang="en-US" sz="1800" dirty="0"/>
                  <a:t>在上式两边关于时间</a:t>
                </a:r>
                <a14:m>
                  <m:oMath xmlns:m="http://schemas.openxmlformats.org/officeDocument/2006/math">
                    <m:r>
                      <a:rPr lang="en-US" altLang="zh-CN" sz="1800" b="0" i="1" smtClean="0">
                        <a:latin typeface="Cambria Math"/>
                      </a:rPr>
                      <m:t>𝑡</m:t>
                    </m:r>
                  </m:oMath>
                </a14:m>
                <a:r>
                  <a:rPr lang="zh-CN" altLang="en-US" sz="1800" dirty="0"/>
                  <a:t>求微分，并省略</a:t>
                </a:r>
                <a14:m>
                  <m:oMath xmlns:m="http://schemas.openxmlformats.org/officeDocument/2006/math">
                    <m:r>
                      <a:rPr lang="en-US" altLang="zh-CN" sz="1800" b="0" i="1" smtClean="0">
                        <a:latin typeface="Cambria Math"/>
                      </a:rPr>
                      <m:t>𝑡</m:t>
                    </m:r>
                  </m:oMath>
                </a14:m>
                <a:r>
                  <a:rPr lang="zh-CN" altLang="en-US" sz="1800" dirty="0"/>
                  <a:t>得到</a:t>
                </a:r>
                <a:endParaRPr lang="en-US" altLang="zh-CN" sz="1800" dirty="0"/>
              </a:p>
              <a:p>
                <a:pPr marL="0" indent="0">
                  <a:lnSpc>
                    <a:spcPct val="120000"/>
                  </a:lnSpc>
                  <a:buNone/>
                </a:pPr>
                <a14:m>
                  <m:oMathPara xmlns:m="http://schemas.openxmlformats.org/officeDocument/2006/math">
                    <m:oMathParaPr>
                      <m:jc m:val="centerGroup"/>
                    </m:oMathParaPr>
                    <m:oMath xmlns:m="http://schemas.openxmlformats.org/officeDocument/2006/math">
                      <m:f>
                        <m:fPr>
                          <m:ctrlPr>
                            <a:rPr lang="en-US" altLang="zh-CN" sz="1800" b="1" i="1" smtClean="0">
                              <a:solidFill>
                                <a:srgbClr val="FF0000"/>
                              </a:solidFill>
                              <a:latin typeface="Cambria Math" panose="02040503050406030204" pitchFamily="18" charset="0"/>
                            </a:rPr>
                          </m:ctrlPr>
                        </m:fPr>
                        <m:num>
                          <m:acc>
                            <m:accPr>
                              <m:chr m:val="̇"/>
                              <m:ctrlPr>
                                <a:rPr lang="en-US" altLang="zh-CN" sz="1800" b="1" i="1" smtClean="0">
                                  <a:solidFill>
                                    <a:srgbClr val="FF0000"/>
                                  </a:solidFill>
                                  <a:latin typeface="Cambria Math" panose="02040503050406030204" pitchFamily="18" charset="0"/>
                                </a:rPr>
                              </m:ctrlPr>
                            </m:accPr>
                            <m:e>
                              <m:r>
                                <a:rPr lang="en-US" altLang="zh-CN" sz="1800" b="1" i="1" smtClean="0">
                                  <a:solidFill>
                                    <a:srgbClr val="FF0000"/>
                                  </a:solidFill>
                                  <a:latin typeface="Cambria Math"/>
                                </a:rPr>
                                <m:t>𝑴</m:t>
                              </m:r>
                            </m:e>
                          </m:acc>
                        </m:num>
                        <m:den>
                          <m:r>
                            <a:rPr lang="en-US" altLang="zh-CN" sz="1800" b="1" i="1" smtClean="0">
                              <a:solidFill>
                                <a:srgbClr val="FF0000"/>
                              </a:solidFill>
                              <a:latin typeface="Cambria Math"/>
                            </a:rPr>
                            <m:t>𝑴</m:t>
                          </m:r>
                        </m:den>
                      </m:f>
                      <m:r>
                        <a:rPr lang="en-US" altLang="zh-CN" sz="1800" b="1" i="1" smtClean="0">
                          <a:solidFill>
                            <a:srgbClr val="FF0000"/>
                          </a:solidFill>
                          <a:latin typeface="Cambria Math"/>
                        </a:rPr>
                        <m:t>+</m:t>
                      </m:r>
                      <m:f>
                        <m:fPr>
                          <m:ctrlPr>
                            <a:rPr lang="en-US" altLang="zh-CN" sz="1800" b="1" i="1" smtClean="0">
                              <a:solidFill>
                                <a:srgbClr val="FF0000"/>
                              </a:solidFill>
                              <a:latin typeface="Cambria Math" panose="02040503050406030204" pitchFamily="18" charset="0"/>
                            </a:rPr>
                          </m:ctrlPr>
                        </m:fPr>
                        <m:num>
                          <m:acc>
                            <m:accPr>
                              <m:chr m:val="̇"/>
                              <m:ctrlPr>
                                <a:rPr lang="en-US" altLang="zh-CN" sz="1800" b="1" i="1" smtClean="0">
                                  <a:solidFill>
                                    <a:srgbClr val="FF0000"/>
                                  </a:solidFill>
                                  <a:latin typeface="Cambria Math" panose="02040503050406030204" pitchFamily="18" charset="0"/>
                                </a:rPr>
                              </m:ctrlPr>
                            </m:accPr>
                            <m:e>
                              <m:r>
                                <a:rPr lang="en-US" altLang="zh-CN" sz="1800" b="1" i="1" smtClean="0">
                                  <a:solidFill>
                                    <a:srgbClr val="FF0000"/>
                                  </a:solidFill>
                                  <a:latin typeface="Cambria Math"/>
                                </a:rPr>
                                <m:t>𝑽</m:t>
                              </m:r>
                            </m:e>
                          </m:acc>
                        </m:num>
                        <m:den>
                          <m:r>
                            <a:rPr lang="en-US" altLang="zh-CN" sz="1800" b="1" i="1" smtClean="0">
                              <a:solidFill>
                                <a:srgbClr val="FF0000"/>
                              </a:solidFill>
                              <a:latin typeface="Cambria Math"/>
                            </a:rPr>
                            <m:t>𝑽</m:t>
                          </m:r>
                        </m:den>
                      </m:f>
                      <m:r>
                        <a:rPr lang="en-US" altLang="zh-CN" sz="1800" b="1" i="1" smtClean="0">
                          <a:solidFill>
                            <a:srgbClr val="FF0000"/>
                          </a:solidFill>
                          <a:latin typeface="Cambria Math"/>
                        </a:rPr>
                        <m:t>=</m:t>
                      </m:r>
                      <m:f>
                        <m:fPr>
                          <m:ctrlPr>
                            <a:rPr lang="en-US" altLang="zh-CN" sz="1800" b="1" i="1" smtClean="0">
                              <a:solidFill>
                                <a:srgbClr val="FF0000"/>
                              </a:solidFill>
                              <a:latin typeface="Cambria Math" panose="02040503050406030204" pitchFamily="18" charset="0"/>
                            </a:rPr>
                          </m:ctrlPr>
                        </m:fPr>
                        <m:num>
                          <m:acc>
                            <m:accPr>
                              <m:chr m:val="̇"/>
                              <m:ctrlPr>
                                <a:rPr lang="en-US" altLang="zh-CN" sz="1800" b="1" i="1" smtClean="0">
                                  <a:solidFill>
                                    <a:srgbClr val="FF0000"/>
                                  </a:solidFill>
                                  <a:latin typeface="Cambria Math" panose="02040503050406030204" pitchFamily="18" charset="0"/>
                                </a:rPr>
                              </m:ctrlPr>
                            </m:accPr>
                            <m:e>
                              <m:r>
                                <a:rPr lang="en-US" altLang="zh-CN" sz="1800" b="1" i="1" smtClean="0">
                                  <a:solidFill>
                                    <a:srgbClr val="FF0000"/>
                                  </a:solidFill>
                                  <a:latin typeface="Cambria Math"/>
                                </a:rPr>
                                <m:t>𝑷</m:t>
                              </m:r>
                            </m:e>
                          </m:acc>
                        </m:num>
                        <m:den>
                          <m:r>
                            <a:rPr lang="en-US" altLang="zh-CN" sz="1800" b="1" i="1" smtClean="0">
                              <a:solidFill>
                                <a:srgbClr val="FF0000"/>
                              </a:solidFill>
                              <a:latin typeface="Cambria Math"/>
                            </a:rPr>
                            <m:t>𝑷</m:t>
                          </m:r>
                        </m:den>
                      </m:f>
                      <m:r>
                        <a:rPr lang="en-US" altLang="zh-CN" sz="1800" b="1" i="1" smtClean="0">
                          <a:solidFill>
                            <a:srgbClr val="FF0000"/>
                          </a:solidFill>
                          <a:latin typeface="Cambria Math"/>
                        </a:rPr>
                        <m:t>+</m:t>
                      </m:r>
                      <m:f>
                        <m:fPr>
                          <m:ctrlPr>
                            <a:rPr lang="en-US" altLang="zh-CN" sz="1800" b="1" i="1" smtClean="0">
                              <a:solidFill>
                                <a:srgbClr val="FF0000"/>
                              </a:solidFill>
                              <a:latin typeface="Cambria Math" panose="02040503050406030204" pitchFamily="18" charset="0"/>
                            </a:rPr>
                          </m:ctrlPr>
                        </m:fPr>
                        <m:num>
                          <m:acc>
                            <m:accPr>
                              <m:chr m:val="̇"/>
                              <m:ctrlPr>
                                <a:rPr lang="en-US" altLang="zh-CN" sz="1800" b="1" i="1" smtClean="0">
                                  <a:solidFill>
                                    <a:srgbClr val="FF0000"/>
                                  </a:solidFill>
                                  <a:latin typeface="Cambria Math" panose="02040503050406030204" pitchFamily="18" charset="0"/>
                                </a:rPr>
                              </m:ctrlPr>
                            </m:accPr>
                            <m:e>
                              <m:r>
                                <a:rPr lang="en-US" altLang="zh-CN" sz="1800" b="1" i="1" smtClean="0">
                                  <a:solidFill>
                                    <a:srgbClr val="FF0000"/>
                                  </a:solidFill>
                                  <a:latin typeface="Cambria Math"/>
                                </a:rPr>
                                <m:t>𝒀</m:t>
                              </m:r>
                            </m:e>
                          </m:acc>
                        </m:num>
                        <m:den>
                          <m:r>
                            <a:rPr lang="en-US" altLang="zh-CN" sz="1800" b="1" i="1" smtClean="0">
                              <a:solidFill>
                                <a:srgbClr val="FF0000"/>
                              </a:solidFill>
                              <a:latin typeface="Cambria Math"/>
                            </a:rPr>
                            <m:t>𝒀</m:t>
                          </m:r>
                        </m:den>
                      </m:f>
                    </m:oMath>
                  </m:oMathPara>
                </a14:m>
                <a:endParaRPr lang="en-US" altLang="zh-CN" sz="1800" b="1" dirty="0">
                  <a:solidFill>
                    <a:srgbClr val="FF0000"/>
                  </a:solidFill>
                </a:endParaRPr>
              </a:p>
              <a:p>
                <a:pPr marL="0" indent="0" algn="ctr">
                  <a:lnSpc>
                    <a:spcPct val="120000"/>
                  </a:lnSpc>
                  <a:buNone/>
                </a:pPr>
                <a14:m>
                  <m:oMath xmlns:m="http://schemas.openxmlformats.org/officeDocument/2006/math">
                    <m:r>
                      <a:rPr lang="en-US" altLang="zh-CN" sz="1800" b="1" i="1" smtClean="0">
                        <a:solidFill>
                          <a:srgbClr val="FF0000"/>
                        </a:solidFill>
                        <a:latin typeface="Cambria Math"/>
                      </a:rPr>
                      <m:t>𝑴</m:t>
                    </m:r>
                  </m:oMath>
                </a14:m>
                <a:r>
                  <a:rPr lang="zh-CN" altLang="en-US" sz="1800" b="1" dirty="0">
                    <a:solidFill>
                      <a:srgbClr val="FF0000"/>
                    </a:solidFill>
                  </a:rPr>
                  <a:t>的变化率</a:t>
                </a:r>
                <a:r>
                  <a:rPr lang="en-US" altLang="zh-CN" sz="1800" b="1" dirty="0">
                    <a:solidFill>
                      <a:srgbClr val="FF0000"/>
                    </a:solidFill>
                  </a:rPr>
                  <a:t>+ </a:t>
                </a:r>
                <a14:m>
                  <m:oMath xmlns:m="http://schemas.openxmlformats.org/officeDocument/2006/math">
                    <m:r>
                      <a:rPr lang="en-US" altLang="zh-CN" sz="1800" b="1" i="1" smtClean="0">
                        <a:solidFill>
                          <a:srgbClr val="FF0000"/>
                        </a:solidFill>
                        <a:latin typeface="Cambria Math"/>
                      </a:rPr>
                      <m:t>𝑽</m:t>
                    </m:r>
                  </m:oMath>
                </a14:m>
                <a:r>
                  <a:rPr lang="zh-CN" altLang="en-US" sz="1800" b="1" dirty="0">
                    <a:solidFill>
                      <a:srgbClr val="FF0000"/>
                    </a:solidFill>
                  </a:rPr>
                  <a:t>的变化率</a:t>
                </a:r>
                <a:r>
                  <a:rPr lang="en-US" altLang="zh-CN" sz="1800" b="1" dirty="0">
                    <a:solidFill>
                      <a:srgbClr val="FF0000"/>
                    </a:solidFill>
                  </a:rPr>
                  <a:t> = </a:t>
                </a:r>
                <a14:m>
                  <m:oMath xmlns:m="http://schemas.openxmlformats.org/officeDocument/2006/math">
                    <m:r>
                      <a:rPr lang="en-US" altLang="zh-CN" sz="1800" b="1" i="1" smtClean="0">
                        <a:solidFill>
                          <a:srgbClr val="FF0000"/>
                        </a:solidFill>
                        <a:latin typeface="Cambria Math"/>
                      </a:rPr>
                      <m:t>𝑷</m:t>
                    </m:r>
                  </m:oMath>
                </a14:m>
                <a:r>
                  <a:rPr lang="zh-CN" altLang="en-US" sz="1800" b="1" dirty="0">
                    <a:solidFill>
                      <a:srgbClr val="FF0000"/>
                    </a:solidFill>
                  </a:rPr>
                  <a:t>的变化率</a:t>
                </a:r>
                <a:r>
                  <a:rPr lang="en-US" altLang="zh-CN" sz="1800" b="1" dirty="0">
                    <a:solidFill>
                      <a:srgbClr val="FF0000"/>
                    </a:solidFill>
                  </a:rPr>
                  <a:t>+ </a:t>
                </a:r>
                <a14:m>
                  <m:oMath xmlns:m="http://schemas.openxmlformats.org/officeDocument/2006/math">
                    <m:r>
                      <a:rPr lang="en-US" altLang="zh-CN" sz="1800" b="1" i="1" smtClean="0">
                        <a:solidFill>
                          <a:srgbClr val="FF0000"/>
                        </a:solidFill>
                        <a:latin typeface="Cambria Math"/>
                      </a:rPr>
                      <m:t>𝒀</m:t>
                    </m:r>
                  </m:oMath>
                </a14:m>
                <a:r>
                  <a:rPr lang="zh-CN" altLang="en-US" sz="1800" b="1" dirty="0">
                    <a:solidFill>
                      <a:srgbClr val="FF0000"/>
                    </a:solidFill>
                  </a:rPr>
                  <a:t>的变化率</a:t>
                </a:r>
                <a:endParaRPr lang="en-US" altLang="zh-CN" sz="1800" b="1"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508" y="874514"/>
                <a:ext cx="8229600" cy="3394472"/>
              </a:xfrm>
              <a:blipFill>
                <a:blip r:embed="rId2"/>
                <a:stretch>
                  <a:fillRect l="-148" t="-539" b="-789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dirty="0"/>
          </a:p>
        </p:txBody>
      </p:sp>
      <p:sp>
        <p:nvSpPr>
          <p:cNvPr id="5" name="矩形 4">
            <a:extLst>
              <a:ext uri="{FF2B5EF4-FFF2-40B4-BE49-F238E27FC236}">
                <a16:creationId xmlns:a16="http://schemas.microsoft.com/office/drawing/2014/main" id="{8820142D-9556-48C0-B61E-CA0CCCAD204B}"/>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货币主义学派对通货膨胀成因的解释</a:t>
            </a:r>
          </a:p>
        </p:txBody>
      </p:sp>
      <p:grpSp>
        <p:nvGrpSpPr>
          <p:cNvPr id="6" name="组合 5">
            <a:extLst>
              <a:ext uri="{FF2B5EF4-FFF2-40B4-BE49-F238E27FC236}">
                <a16:creationId xmlns:a16="http://schemas.microsoft.com/office/drawing/2014/main" id="{CD3414A3-B476-43C1-B55B-BD2FB75979C8}"/>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9101B76E-2C88-4CDC-9DFB-58DD0B8C3769}"/>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E845869D-3544-4175-A092-1ED43C6531FD}"/>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CB72E993-72C9-4A19-9731-744CF7853470}"/>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C1F0FDD6-EFD8-4E95-8DC8-FA7E9FDFD2CC}"/>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F824FE76-FB20-4DDC-A65B-17A240DB6CBF}"/>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C1233174-7203-4ED9-AE68-045CB32CFCBD}"/>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43743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508" y="879675"/>
                <a:ext cx="8534400" cy="3394472"/>
              </a:xfrm>
            </p:spPr>
            <p:txBody>
              <a:bodyPr/>
              <a:lstStyle/>
              <a:p>
                <a:pPr marL="0" indent="0">
                  <a:lnSpc>
                    <a:spcPct val="150000"/>
                  </a:lnSpc>
                  <a:buNone/>
                </a:pPr>
                <a14:m>
                  <m:oMathPara xmlns:m="http://schemas.openxmlformats.org/officeDocument/2006/math">
                    <m:oMathParaPr>
                      <m:jc m:val="centerGroup"/>
                    </m:oMathParaPr>
                    <m:oMath xmlns:m="http://schemas.openxmlformats.org/officeDocument/2006/math">
                      <m:f>
                        <m:fPr>
                          <m:ctrlPr>
                            <a:rPr lang="en-US" altLang="zh-CN" sz="1800" i="1" smtClean="0">
                              <a:solidFill>
                                <a:schemeClr val="tx1"/>
                              </a:solidFill>
                              <a:latin typeface="Cambria Math" panose="02040503050406030204" pitchFamily="18" charset="0"/>
                            </a:rPr>
                          </m:ctrlPr>
                        </m:fPr>
                        <m:num>
                          <m:acc>
                            <m:accPr>
                              <m:chr m:val="̇"/>
                              <m:ctrlPr>
                                <a:rPr lang="en-US" altLang="zh-CN" sz="1800" i="1">
                                  <a:solidFill>
                                    <a:schemeClr val="tx1"/>
                                  </a:solidFill>
                                  <a:latin typeface="Cambria Math" panose="02040503050406030204" pitchFamily="18" charset="0"/>
                                </a:rPr>
                              </m:ctrlPr>
                            </m:accPr>
                            <m:e>
                              <m:r>
                                <a:rPr lang="en-US" altLang="zh-CN" sz="1800" b="0" i="1">
                                  <a:solidFill>
                                    <a:schemeClr val="tx1"/>
                                  </a:solidFill>
                                  <a:latin typeface="Cambria Math"/>
                                </a:rPr>
                                <m:t>𝑀</m:t>
                              </m:r>
                            </m:e>
                          </m:acc>
                        </m:num>
                        <m:den>
                          <m:r>
                            <a:rPr lang="en-US" altLang="zh-CN" sz="1800" b="0" i="1">
                              <a:solidFill>
                                <a:schemeClr val="tx1"/>
                              </a:solidFill>
                              <a:latin typeface="Cambria Math"/>
                            </a:rPr>
                            <m:t>𝑀</m:t>
                          </m:r>
                        </m:den>
                      </m:f>
                      <m:r>
                        <a:rPr lang="en-US" altLang="zh-CN" sz="1800" b="0" i="1">
                          <a:solidFill>
                            <a:schemeClr val="tx1"/>
                          </a:solidFill>
                          <a:latin typeface="Cambria Math"/>
                        </a:rPr>
                        <m:t>+</m:t>
                      </m:r>
                      <m:f>
                        <m:fPr>
                          <m:ctrlPr>
                            <a:rPr lang="en-US" altLang="zh-CN" sz="1800" i="1">
                              <a:solidFill>
                                <a:schemeClr val="tx1"/>
                              </a:solidFill>
                              <a:latin typeface="Cambria Math" panose="02040503050406030204" pitchFamily="18" charset="0"/>
                            </a:rPr>
                          </m:ctrlPr>
                        </m:fPr>
                        <m:num>
                          <m:acc>
                            <m:accPr>
                              <m:chr m:val="̇"/>
                              <m:ctrlPr>
                                <a:rPr lang="en-US" altLang="zh-CN" sz="1800" i="1">
                                  <a:solidFill>
                                    <a:schemeClr val="tx1"/>
                                  </a:solidFill>
                                  <a:latin typeface="Cambria Math" panose="02040503050406030204" pitchFamily="18" charset="0"/>
                                </a:rPr>
                              </m:ctrlPr>
                            </m:accPr>
                            <m:e>
                              <m:r>
                                <a:rPr lang="en-US" altLang="zh-CN" sz="1800" b="0" i="1">
                                  <a:solidFill>
                                    <a:schemeClr val="tx1"/>
                                  </a:solidFill>
                                  <a:latin typeface="Cambria Math"/>
                                </a:rPr>
                                <m:t>𝑉</m:t>
                              </m:r>
                            </m:e>
                          </m:acc>
                        </m:num>
                        <m:den>
                          <m:r>
                            <a:rPr lang="en-US" altLang="zh-CN" sz="1800" b="0" i="1">
                              <a:solidFill>
                                <a:schemeClr val="tx1"/>
                              </a:solidFill>
                              <a:latin typeface="Cambria Math"/>
                            </a:rPr>
                            <m:t>𝑉</m:t>
                          </m:r>
                        </m:den>
                      </m:f>
                      <m:r>
                        <a:rPr lang="en-US" altLang="zh-CN" sz="1800" b="0" i="1">
                          <a:solidFill>
                            <a:schemeClr val="tx1"/>
                          </a:solidFill>
                          <a:latin typeface="Cambria Math"/>
                        </a:rPr>
                        <m:t>=</m:t>
                      </m:r>
                      <m:f>
                        <m:fPr>
                          <m:ctrlPr>
                            <a:rPr lang="en-US" altLang="zh-CN" sz="1800" i="1">
                              <a:solidFill>
                                <a:schemeClr val="tx1"/>
                              </a:solidFill>
                              <a:latin typeface="Cambria Math" panose="02040503050406030204" pitchFamily="18" charset="0"/>
                            </a:rPr>
                          </m:ctrlPr>
                        </m:fPr>
                        <m:num>
                          <m:acc>
                            <m:accPr>
                              <m:chr m:val="̇"/>
                              <m:ctrlPr>
                                <a:rPr lang="en-US" altLang="zh-CN" sz="1800" i="1">
                                  <a:solidFill>
                                    <a:schemeClr val="tx1"/>
                                  </a:solidFill>
                                  <a:latin typeface="Cambria Math" panose="02040503050406030204" pitchFamily="18" charset="0"/>
                                </a:rPr>
                              </m:ctrlPr>
                            </m:accPr>
                            <m:e>
                              <m:r>
                                <a:rPr lang="en-US" altLang="zh-CN" sz="1800" b="0" i="1">
                                  <a:solidFill>
                                    <a:schemeClr val="tx1"/>
                                  </a:solidFill>
                                  <a:latin typeface="Cambria Math"/>
                                </a:rPr>
                                <m:t>𝑃</m:t>
                              </m:r>
                            </m:e>
                          </m:acc>
                        </m:num>
                        <m:den>
                          <m:r>
                            <a:rPr lang="en-US" altLang="zh-CN" sz="1800" b="0" i="1">
                              <a:solidFill>
                                <a:schemeClr val="tx1"/>
                              </a:solidFill>
                              <a:latin typeface="Cambria Math"/>
                            </a:rPr>
                            <m:t>𝑃</m:t>
                          </m:r>
                        </m:den>
                      </m:f>
                      <m:r>
                        <a:rPr lang="en-US" altLang="zh-CN" sz="1800" b="0" i="1">
                          <a:solidFill>
                            <a:schemeClr val="tx1"/>
                          </a:solidFill>
                          <a:latin typeface="Cambria Math"/>
                        </a:rPr>
                        <m:t>+</m:t>
                      </m:r>
                      <m:f>
                        <m:fPr>
                          <m:ctrlPr>
                            <a:rPr lang="en-US" altLang="zh-CN" sz="1800" i="1">
                              <a:solidFill>
                                <a:schemeClr val="tx1"/>
                              </a:solidFill>
                              <a:latin typeface="Cambria Math" panose="02040503050406030204" pitchFamily="18" charset="0"/>
                            </a:rPr>
                          </m:ctrlPr>
                        </m:fPr>
                        <m:num>
                          <m:acc>
                            <m:accPr>
                              <m:chr m:val="̇"/>
                              <m:ctrlPr>
                                <a:rPr lang="en-US" altLang="zh-CN" sz="1800" i="1">
                                  <a:solidFill>
                                    <a:schemeClr val="tx1"/>
                                  </a:solidFill>
                                  <a:latin typeface="Cambria Math" panose="02040503050406030204" pitchFamily="18" charset="0"/>
                                </a:rPr>
                              </m:ctrlPr>
                            </m:accPr>
                            <m:e>
                              <m:r>
                                <a:rPr lang="en-US" altLang="zh-CN" sz="1800" b="0" i="1">
                                  <a:solidFill>
                                    <a:schemeClr val="tx1"/>
                                  </a:solidFill>
                                  <a:latin typeface="Cambria Math"/>
                                </a:rPr>
                                <m:t>𝑌</m:t>
                              </m:r>
                            </m:e>
                          </m:acc>
                        </m:num>
                        <m:den>
                          <m:r>
                            <a:rPr lang="en-US" altLang="zh-CN" sz="1800" b="0" i="1">
                              <a:solidFill>
                                <a:schemeClr val="tx1"/>
                              </a:solidFill>
                              <a:latin typeface="Cambria Math"/>
                            </a:rPr>
                            <m:t>𝑌</m:t>
                          </m:r>
                        </m:den>
                      </m:f>
                    </m:oMath>
                  </m:oMathPara>
                </a14:m>
                <a:endParaRPr lang="en-US" altLang="zh-CN" sz="1800" dirty="0">
                  <a:solidFill>
                    <a:schemeClr val="tx1"/>
                  </a:solidFill>
                </a:endParaRPr>
              </a:p>
              <a:p>
                <a:pPr>
                  <a:lnSpc>
                    <a:spcPct val="150000"/>
                  </a:lnSpc>
                  <a:buSzPct val="80000"/>
                  <a:buFont typeface="Wingdings" panose="05000000000000000000" pitchFamily="2" charset="2"/>
                  <a:buChar char="l"/>
                </a:pPr>
                <a14:m>
                  <m:oMath xmlns:m="http://schemas.openxmlformats.org/officeDocument/2006/math">
                    <m:r>
                      <a:rPr lang="en-US" altLang="zh-CN" sz="1800" b="0" i="1" smtClean="0">
                        <a:solidFill>
                          <a:schemeClr val="tx1"/>
                        </a:solidFill>
                        <a:latin typeface="Cambria Math"/>
                      </a:rPr>
                      <m:t>𝑀</m:t>
                    </m:r>
                  </m:oMath>
                </a14:m>
                <a:r>
                  <a:rPr lang="zh-CN" altLang="en-US" sz="1800" dirty="0">
                    <a:solidFill>
                      <a:schemeClr val="tx1"/>
                    </a:solidFill>
                  </a:rPr>
                  <a:t>的变化率</a:t>
                </a:r>
                <a14:m>
                  <m:oMath xmlns:m="http://schemas.openxmlformats.org/officeDocument/2006/math">
                    <m:acc>
                      <m:accPr>
                        <m:chr m:val="̇"/>
                        <m:ctrlPr>
                          <a:rPr lang="en-US" altLang="zh-CN" sz="1800" b="0" i="1" smtClean="0">
                            <a:solidFill>
                              <a:schemeClr val="tx1"/>
                            </a:solidFill>
                            <a:latin typeface="Cambria Math" panose="02040503050406030204" pitchFamily="18" charset="0"/>
                          </a:rPr>
                        </m:ctrlPr>
                      </m:accPr>
                      <m:e>
                        <m:r>
                          <a:rPr lang="en-US" altLang="zh-CN" sz="1800" b="0" i="1" smtClean="0">
                            <a:solidFill>
                              <a:schemeClr val="tx1"/>
                            </a:solidFill>
                            <a:latin typeface="Cambria Math"/>
                          </a:rPr>
                          <m:t>𝑀</m:t>
                        </m:r>
                      </m:e>
                    </m:acc>
                    <m:r>
                      <a:rPr lang="en-US" altLang="zh-CN" sz="1800" b="0" i="1" smtClean="0">
                        <a:solidFill>
                          <a:schemeClr val="tx1"/>
                        </a:solidFill>
                        <a:latin typeface="Cambria Math"/>
                      </a:rPr>
                      <m:t>/</m:t>
                    </m:r>
                    <m:r>
                      <a:rPr lang="en-US" altLang="zh-CN" sz="1800" b="0" i="1" smtClean="0">
                        <a:solidFill>
                          <a:schemeClr val="tx1"/>
                        </a:solidFill>
                        <a:latin typeface="Cambria Math"/>
                      </a:rPr>
                      <m:t>𝑀</m:t>
                    </m:r>
                  </m:oMath>
                </a14:m>
                <a:r>
                  <a:rPr lang="zh-CN" altLang="en-US" sz="1800" dirty="0">
                    <a:solidFill>
                      <a:schemeClr val="tx1"/>
                    </a:solidFill>
                  </a:rPr>
                  <a:t>由中央银行控制</a:t>
                </a:r>
                <a:endParaRPr lang="en-US" altLang="zh-CN" sz="1800" dirty="0">
                  <a:solidFill>
                    <a:schemeClr val="tx1"/>
                  </a:solidFill>
                </a:endParaRPr>
              </a:p>
              <a:p>
                <a:pPr>
                  <a:lnSpc>
                    <a:spcPct val="150000"/>
                  </a:lnSpc>
                  <a:buSzPct val="80000"/>
                  <a:buFont typeface="Wingdings" panose="05000000000000000000" pitchFamily="2" charset="2"/>
                  <a:buChar char="l"/>
                </a:pPr>
                <a14:m>
                  <m:oMath xmlns:m="http://schemas.openxmlformats.org/officeDocument/2006/math">
                    <m:r>
                      <a:rPr lang="en-US" altLang="zh-CN" sz="1800" b="0" i="1" smtClean="0">
                        <a:latin typeface="Cambria Math"/>
                      </a:rPr>
                      <m:t>𝑉</m:t>
                    </m:r>
                  </m:oMath>
                </a14:m>
                <a:r>
                  <a:rPr lang="zh-CN" altLang="en-US" sz="1800" dirty="0"/>
                  <a:t>由社会制度和技术因素决定，故被假设为常数，所以</a:t>
                </a:r>
                <a14:m>
                  <m:oMath xmlns:m="http://schemas.openxmlformats.org/officeDocument/2006/math">
                    <m:r>
                      <a:rPr lang="en-US" altLang="zh-CN" sz="1800" b="0" i="1" smtClean="0">
                        <a:latin typeface="Cambria Math"/>
                      </a:rPr>
                      <m:t>𝑉</m:t>
                    </m:r>
                  </m:oMath>
                </a14:m>
                <a:r>
                  <a:rPr lang="zh-CN" altLang="en-US" sz="1800" dirty="0"/>
                  <a:t>的变化率 </a:t>
                </a:r>
                <a14:m>
                  <m:oMath xmlns:m="http://schemas.openxmlformats.org/officeDocument/2006/math">
                    <m:f>
                      <m:fPr>
                        <m:ctrlPr>
                          <a:rPr lang="en-US" altLang="zh-CN" sz="1800" b="0" i="1" smtClean="0">
                            <a:latin typeface="Cambria Math" panose="02040503050406030204" pitchFamily="18" charset="0"/>
                          </a:rPr>
                        </m:ctrlPr>
                      </m:fPr>
                      <m:num>
                        <m:acc>
                          <m:accPr>
                            <m:chr m:val="̇"/>
                            <m:ctrlPr>
                              <a:rPr lang="en-US" altLang="zh-CN" sz="1800" b="0" i="1" smtClean="0">
                                <a:latin typeface="Cambria Math" panose="02040503050406030204" pitchFamily="18" charset="0"/>
                              </a:rPr>
                            </m:ctrlPr>
                          </m:accPr>
                          <m:e>
                            <m:r>
                              <a:rPr lang="en-US" altLang="zh-CN" sz="1800" b="0" i="1" smtClean="0">
                                <a:latin typeface="Cambria Math"/>
                              </a:rPr>
                              <m:t>𝑉</m:t>
                            </m:r>
                          </m:e>
                        </m:acc>
                      </m:num>
                      <m:den>
                        <m:r>
                          <a:rPr lang="en-US" altLang="zh-CN" sz="1800" b="0" i="1" smtClean="0">
                            <a:latin typeface="Cambria Math"/>
                          </a:rPr>
                          <m:t>𝑉</m:t>
                        </m:r>
                      </m:den>
                    </m:f>
                    <m:r>
                      <a:rPr lang="en-US" altLang="zh-CN" sz="1800" b="0" i="1" smtClean="0">
                        <a:latin typeface="Cambria Math"/>
                      </a:rPr>
                      <m:t>=0</m:t>
                    </m:r>
                  </m:oMath>
                </a14:m>
                <a:endParaRPr lang="en-US" altLang="zh-CN" sz="1800" dirty="0"/>
              </a:p>
              <a:p>
                <a:pPr>
                  <a:lnSpc>
                    <a:spcPct val="150000"/>
                  </a:lnSpc>
                  <a:buSzPct val="80000"/>
                  <a:buFont typeface="Wingdings" panose="05000000000000000000" pitchFamily="2" charset="2"/>
                  <a:buChar char="l"/>
                </a:pPr>
                <a14:m>
                  <m:oMath xmlns:m="http://schemas.openxmlformats.org/officeDocument/2006/math">
                    <m:r>
                      <a:rPr lang="en-US" altLang="zh-CN" sz="1800" b="0" i="1" smtClean="0">
                        <a:solidFill>
                          <a:schemeClr val="tx1"/>
                        </a:solidFill>
                        <a:latin typeface="Cambria Math"/>
                      </a:rPr>
                      <m:t>𝑃</m:t>
                    </m:r>
                  </m:oMath>
                </a14:m>
                <a:r>
                  <a:rPr lang="zh-CN" altLang="en-US" sz="1800" dirty="0">
                    <a:solidFill>
                      <a:schemeClr val="tx1"/>
                    </a:solidFill>
                  </a:rPr>
                  <a:t>的变化率</a:t>
                </a:r>
                <a14:m>
                  <m:oMath xmlns:m="http://schemas.openxmlformats.org/officeDocument/2006/math">
                    <m:acc>
                      <m:accPr>
                        <m:chr m:val="̇"/>
                        <m:ctrlPr>
                          <a:rPr lang="en-US" altLang="zh-CN" sz="1800" b="0" i="1" smtClean="0">
                            <a:solidFill>
                              <a:schemeClr val="tx1"/>
                            </a:solidFill>
                            <a:latin typeface="Cambria Math" panose="02040503050406030204" pitchFamily="18" charset="0"/>
                          </a:rPr>
                        </m:ctrlPr>
                      </m:accPr>
                      <m:e>
                        <m:r>
                          <a:rPr lang="en-US" altLang="zh-CN" sz="1800" b="0" i="1" smtClean="0">
                            <a:solidFill>
                              <a:schemeClr val="tx1"/>
                            </a:solidFill>
                            <a:latin typeface="Cambria Math"/>
                          </a:rPr>
                          <m:t>𝑃</m:t>
                        </m:r>
                      </m:e>
                    </m:acc>
                    <m:r>
                      <a:rPr lang="en-US" altLang="zh-CN" sz="1800" b="0" i="1" smtClean="0">
                        <a:solidFill>
                          <a:schemeClr val="tx1"/>
                        </a:solidFill>
                        <a:latin typeface="Cambria Math"/>
                      </a:rPr>
                      <m:t>/</m:t>
                    </m:r>
                    <m:r>
                      <a:rPr lang="en-US" altLang="zh-CN" sz="1800" b="0" i="1" smtClean="0">
                        <a:solidFill>
                          <a:schemeClr val="tx1"/>
                        </a:solidFill>
                        <a:latin typeface="Cambria Math"/>
                      </a:rPr>
                      <m:t>𝑃</m:t>
                    </m:r>
                  </m:oMath>
                </a14:m>
                <a:r>
                  <a:rPr lang="zh-CN" altLang="en-US" sz="1800" dirty="0">
                    <a:solidFill>
                      <a:schemeClr val="tx1"/>
                    </a:solidFill>
                  </a:rPr>
                  <a:t>是通货膨胀率</a:t>
                </a:r>
                <a:endParaRPr lang="en-US" altLang="zh-CN" sz="1800" dirty="0">
                  <a:solidFill>
                    <a:schemeClr val="tx1"/>
                  </a:solidFill>
                </a:endParaRPr>
              </a:p>
              <a:p>
                <a:pPr>
                  <a:lnSpc>
                    <a:spcPct val="150000"/>
                  </a:lnSpc>
                  <a:buSzPct val="80000"/>
                  <a:buFont typeface="Wingdings" panose="05000000000000000000" pitchFamily="2" charset="2"/>
                  <a:buChar char="l"/>
                </a:pPr>
                <a14:m>
                  <m:oMath xmlns:m="http://schemas.openxmlformats.org/officeDocument/2006/math">
                    <m:r>
                      <a:rPr lang="en-US" altLang="zh-CN" sz="1800" b="0" i="1" smtClean="0">
                        <a:latin typeface="Cambria Math"/>
                      </a:rPr>
                      <m:t>𝑌</m:t>
                    </m:r>
                  </m:oMath>
                </a14:m>
                <a:r>
                  <a:rPr lang="zh-CN" altLang="en-US" sz="1800" dirty="0"/>
                  <a:t>的变化率</a:t>
                </a:r>
                <a14:m>
                  <m:oMath xmlns:m="http://schemas.openxmlformats.org/officeDocument/2006/math">
                    <m:acc>
                      <m:accPr>
                        <m:chr m:val="̇"/>
                        <m:ctrlPr>
                          <a:rPr lang="en-US" altLang="zh-CN" sz="1800" b="0" i="1" smtClean="0">
                            <a:latin typeface="Cambria Math" panose="02040503050406030204" pitchFamily="18" charset="0"/>
                          </a:rPr>
                        </m:ctrlPr>
                      </m:accPr>
                      <m:e>
                        <m:r>
                          <a:rPr lang="en-US" altLang="zh-CN" sz="1800" b="0" i="1" smtClean="0">
                            <a:latin typeface="Cambria Math"/>
                          </a:rPr>
                          <m:t>𝑌</m:t>
                        </m:r>
                      </m:e>
                    </m:acc>
                    <m:r>
                      <a:rPr lang="en-US" altLang="zh-CN" sz="1800" b="0" i="1" smtClean="0">
                        <a:latin typeface="Cambria Math"/>
                      </a:rPr>
                      <m:t>/</m:t>
                    </m:r>
                    <m:r>
                      <a:rPr lang="en-US" altLang="zh-CN" sz="1800" b="0" i="1" smtClean="0">
                        <a:latin typeface="Cambria Math"/>
                      </a:rPr>
                      <m:t>𝑌</m:t>
                    </m:r>
                  </m:oMath>
                </a14:m>
                <a:r>
                  <a:rPr lang="zh-CN" altLang="en-US" sz="1800" dirty="0"/>
                  <a:t>是实际收入</a:t>
                </a:r>
                <a:r>
                  <a:rPr lang="en-US" altLang="zh-CN" sz="1800" dirty="0"/>
                  <a:t>/</a:t>
                </a:r>
                <a:r>
                  <a:rPr lang="zh-CN" altLang="en-US" sz="1800" dirty="0"/>
                  <a:t>实际</a:t>
                </a:r>
                <a:r>
                  <a:rPr lang="en-US" altLang="zh-CN" sz="1800" dirty="0"/>
                  <a:t>GDP</a:t>
                </a:r>
                <a:r>
                  <a:rPr lang="zh-CN" altLang="en-US" sz="1800" dirty="0"/>
                  <a:t>的变化率</a:t>
                </a:r>
                <a:endParaRPr lang="en-US" altLang="zh-CN"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508" y="879675"/>
                <a:ext cx="8534400" cy="3394472"/>
              </a:xfrm>
              <a:blipFill>
                <a:blip r:embed="rId2"/>
                <a:stretch>
                  <a:fillRect l="-14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dirty="0"/>
          </a:p>
        </p:txBody>
      </p:sp>
      <p:sp>
        <p:nvSpPr>
          <p:cNvPr id="5" name="矩形 4">
            <a:extLst>
              <a:ext uri="{FF2B5EF4-FFF2-40B4-BE49-F238E27FC236}">
                <a16:creationId xmlns:a16="http://schemas.microsoft.com/office/drawing/2014/main" id="{35B7C193-8798-448D-8426-C1A636DAD7BE}"/>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货币主义学派对通货膨胀成因的解释</a:t>
            </a:r>
          </a:p>
        </p:txBody>
      </p:sp>
      <p:grpSp>
        <p:nvGrpSpPr>
          <p:cNvPr id="6" name="组合 5">
            <a:extLst>
              <a:ext uri="{FF2B5EF4-FFF2-40B4-BE49-F238E27FC236}">
                <a16:creationId xmlns:a16="http://schemas.microsoft.com/office/drawing/2014/main" id="{556A753A-D148-4FC5-A800-97A4ADECDE32}"/>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0D23EFE2-8DFD-483D-ACF6-BF5A123148BF}"/>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A404726C-63EA-4849-976C-E1AFB2C16E98}"/>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59462E65-4D81-4391-B5EB-1E0C0F9BEB4C}"/>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DBCBCAB0-8F7F-4766-9FC3-331821716653}"/>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51D03FDE-9422-4FDE-9681-09350229B7E2}"/>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FEFFF2FF-8448-41BD-92B9-913CAD445AFA}"/>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357447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03715"/>
                <a:ext cx="8229600" cy="3394472"/>
              </a:xfrm>
            </p:spPr>
            <p:txBody>
              <a:bodyPr/>
              <a:lstStyle/>
              <a:p>
                <a:pPr>
                  <a:buSzPct val="80000"/>
                  <a:buFont typeface="Wingdings" panose="05000000000000000000" pitchFamily="2" charset="2"/>
                  <a:buChar char="l"/>
                </a:pPr>
                <a:r>
                  <a:rPr lang="zh-CN" altLang="en-US" sz="1800" dirty="0"/>
                  <a:t>因此 </a:t>
                </a:r>
                <a14:m>
                  <m:oMath xmlns:m="http://schemas.openxmlformats.org/officeDocument/2006/math">
                    <m:f>
                      <m:fPr>
                        <m:ctrlPr>
                          <a:rPr lang="en-US" altLang="zh-CN" sz="1800" i="1">
                            <a:latin typeface="Cambria Math" panose="02040503050406030204" pitchFamily="18" charset="0"/>
                          </a:rPr>
                        </m:ctrlPr>
                      </m:fPr>
                      <m:num>
                        <m:acc>
                          <m:accPr>
                            <m:chr m:val="̇"/>
                            <m:ctrlPr>
                              <a:rPr lang="en-US" altLang="zh-CN" sz="1800" i="1">
                                <a:latin typeface="Cambria Math" panose="02040503050406030204" pitchFamily="18" charset="0"/>
                              </a:rPr>
                            </m:ctrlPr>
                          </m:accPr>
                          <m:e>
                            <m:r>
                              <a:rPr lang="en-US" altLang="zh-CN" sz="1800" i="1">
                                <a:latin typeface="Cambria Math"/>
                              </a:rPr>
                              <m:t>𝑀</m:t>
                            </m:r>
                          </m:e>
                        </m:acc>
                      </m:num>
                      <m:den>
                        <m:r>
                          <a:rPr lang="en-US" altLang="zh-CN" sz="1800" i="1">
                            <a:latin typeface="Cambria Math"/>
                          </a:rPr>
                          <m:t>𝑀</m:t>
                        </m:r>
                      </m:den>
                    </m:f>
                    <m:r>
                      <a:rPr lang="en-US" altLang="zh-CN" sz="1800" i="1">
                        <a:latin typeface="Cambria Math"/>
                      </a:rPr>
                      <m:t>+</m:t>
                    </m:r>
                    <m:f>
                      <m:fPr>
                        <m:ctrlPr>
                          <a:rPr lang="en-US" altLang="zh-CN" sz="1800" i="1">
                            <a:latin typeface="Cambria Math" panose="02040503050406030204" pitchFamily="18" charset="0"/>
                          </a:rPr>
                        </m:ctrlPr>
                      </m:fPr>
                      <m:num>
                        <m:acc>
                          <m:accPr>
                            <m:chr m:val="̇"/>
                            <m:ctrlPr>
                              <a:rPr lang="en-US" altLang="zh-CN" sz="1800" i="1">
                                <a:latin typeface="Cambria Math" panose="02040503050406030204" pitchFamily="18" charset="0"/>
                              </a:rPr>
                            </m:ctrlPr>
                          </m:accPr>
                          <m:e>
                            <m:r>
                              <a:rPr lang="en-US" altLang="zh-CN" sz="1800" i="1">
                                <a:latin typeface="Cambria Math"/>
                              </a:rPr>
                              <m:t>𝑉</m:t>
                            </m:r>
                          </m:e>
                        </m:acc>
                      </m:num>
                      <m:den>
                        <m:r>
                          <a:rPr lang="en-US" altLang="zh-CN" sz="1800" i="1">
                            <a:latin typeface="Cambria Math"/>
                          </a:rPr>
                          <m:t>𝑉</m:t>
                        </m:r>
                      </m:den>
                    </m:f>
                    <m:r>
                      <a:rPr lang="en-US" altLang="zh-CN" sz="1800" i="1">
                        <a:latin typeface="Cambria Math"/>
                      </a:rPr>
                      <m:t>=</m:t>
                    </m:r>
                    <m:f>
                      <m:fPr>
                        <m:ctrlPr>
                          <a:rPr lang="en-US" altLang="zh-CN" sz="1800" i="1">
                            <a:latin typeface="Cambria Math" panose="02040503050406030204" pitchFamily="18" charset="0"/>
                          </a:rPr>
                        </m:ctrlPr>
                      </m:fPr>
                      <m:num>
                        <m:acc>
                          <m:accPr>
                            <m:chr m:val="̇"/>
                            <m:ctrlPr>
                              <a:rPr lang="en-US" altLang="zh-CN" sz="1800" i="1">
                                <a:latin typeface="Cambria Math" panose="02040503050406030204" pitchFamily="18" charset="0"/>
                              </a:rPr>
                            </m:ctrlPr>
                          </m:accPr>
                          <m:e>
                            <m:r>
                              <a:rPr lang="en-US" altLang="zh-CN" sz="1800" i="1">
                                <a:latin typeface="Cambria Math"/>
                              </a:rPr>
                              <m:t>𝑃</m:t>
                            </m:r>
                          </m:e>
                        </m:acc>
                      </m:num>
                      <m:den>
                        <m:r>
                          <a:rPr lang="en-US" altLang="zh-CN" sz="1800" i="1">
                            <a:latin typeface="Cambria Math"/>
                          </a:rPr>
                          <m:t>𝑃</m:t>
                        </m:r>
                      </m:den>
                    </m:f>
                    <m:r>
                      <a:rPr lang="en-US" altLang="zh-CN" sz="1800" i="1">
                        <a:latin typeface="Cambria Math"/>
                      </a:rPr>
                      <m:t>+</m:t>
                    </m:r>
                    <m:f>
                      <m:fPr>
                        <m:ctrlPr>
                          <a:rPr lang="en-US" altLang="zh-CN" sz="1800" i="1">
                            <a:latin typeface="Cambria Math" panose="02040503050406030204" pitchFamily="18" charset="0"/>
                          </a:rPr>
                        </m:ctrlPr>
                      </m:fPr>
                      <m:num>
                        <m:acc>
                          <m:accPr>
                            <m:chr m:val="̇"/>
                            <m:ctrlPr>
                              <a:rPr lang="en-US" altLang="zh-CN" sz="1800" i="1">
                                <a:latin typeface="Cambria Math" panose="02040503050406030204" pitchFamily="18" charset="0"/>
                              </a:rPr>
                            </m:ctrlPr>
                          </m:accPr>
                          <m:e>
                            <m:r>
                              <a:rPr lang="en-US" altLang="zh-CN" sz="1800" i="1">
                                <a:latin typeface="Cambria Math"/>
                              </a:rPr>
                              <m:t>𝑌</m:t>
                            </m:r>
                          </m:e>
                        </m:acc>
                      </m:num>
                      <m:den>
                        <m:r>
                          <a:rPr lang="en-US" altLang="zh-CN" sz="1800" i="1">
                            <a:latin typeface="Cambria Math"/>
                          </a:rPr>
                          <m:t>𝑌</m:t>
                        </m:r>
                      </m:den>
                    </m:f>
                  </m:oMath>
                </a14:m>
                <a:r>
                  <a:rPr lang="en-US" altLang="zh-CN" sz="1800" dirty="0"/>
                  <a:t>  </a:t>
                </a:r>
                <a:r>
                  <a:rPr lang="zh-CN" altLang="en-US" sz="1800" dirty="0"/>
                  <a:t>可以改写为</a:t>
                </a:r>
                <a:endParaRPr lang="en-US" altLang="zh-CN" sz="1800" dirty="0"/>
              </a:p>
              <a:p>
                <a:pPr marL="0" indent="0">
                  <a:buNone/>
                </a:pPr>
                <a14:m>
                  <m:oMathPara xmlns:m="http://schemas.openxmlformats.org/officeDocument/2006/math">
                    <m:oMathParaPr>
                      <m:jc m:val="centerGroup"/>
                    </m:oMathParaPr>
                    <m:oMath xmlns:m="http://schemas.openxmlformats.org/officeDocument/2006/math">
                      <m:f>
                        <m:fPr>
                          <m:ctrlPr>
                            <a:rPr lang="en-US" altLang="zh-CN" sz="1800" i="1" smtClean="0">
                              <a:latin typeface="Cambria Math" panose="02040503050406030204" pitchFamily="18" charset="0"/>
                            </a:rPr>
                          </m:ctrlPr>
                        </m:fPr>
                        <m:num>
                          <m:acc>
                            <m:accPr>
                              <m:chr m:val="̇"/>
                              <m:ctrlPr>
                                <a:rPr lang="en-US" altLang="zh-CN" sz="1800" i="1">
                                  <a:latin typeface="Cambria Math" panose="02040503050406030204" pitchFamily="18" charset="0"/>
                                </a:rPr>
                              </m:ctrlPr>
                            </m:accPr>
                            <m:e>
                              <m:r>
                                <a:rPr lang="en-US" altLang="zh-CN" sz="1800" i="1">
                                  <a:latin typeface="Cambria Math"/>
                                </a:rPr>
                                <m:t>𝑃</m:t>
                              </m:r>
                            </m:e>
                          </m:acc>
                        </m:num>
                        <m:den>
                          <m:r>
                            <a:rPr lang="en-US" altLang="zh-CN" sz="1800" i="1">
                              <a:latin typeface="Cambria Math"/>
                            </a:rPr>
                            <m:t>𝑃</m:t>
                          </m:r>
                        </m:den>
                      </m:f>
                      <m:r>
                        <a:rPr lang="en-US" altLang="zh-CN" sz="1800" i="1">
                          <a:latin typeface="Cambria Math"/>
                        </a:rPr>
                        <m:t>=</m:t>
                      </m:r>
                      <m:f>
                        <m:fPr>
                          <m:ctrlPr>
                            <a:rPr lang="en-US" altLang="zh-CN" sz="1800" i="1">
                              <a:latin typeface="Cambria Math" panose="02040503050406030204" pitchFamily="18" charset="0"/>
                            </a:rPr>
                          </m:ctrlPr>
                        </m:fPr>
                        <m:num>
                          <m:acc>
                            <m:accPr>
                              <m:chr m:val="̇"/>
                              <m:ctrlPr>
                                <a:rPr lang="en-US" altLang="zh-CN" sz="1800" i="1">
                                  <a:latin typeface="Cambria Math" panose="02040503050406030204" pitchFamily="18" charset="0"/>
                                </a:rPr>
                              </m:ctrlPr>
                            </m:accPr>
                            <m:e>
                              <m:r>
                                <a:rPr lang="en-US" altLang="zh-CN" sz="1800" i="1">
                                  <a:latin typeface="Cambria Math"/>
                                </a:rPr>
                                <m:t>𝑀</m:t>
                              </m:r>
                            </m:e>
                          </m:acc>
                        </m:num>
                        <m:den>
                          <m:r>
                            <a:rPr lang="en-US" altLang="zh-CN" sz="1800" i="1">
                              <a:latin typeface="Cambria Math"/>
                            </a:rPr>
                            <m:t>𝑀</m:t>
                          </m:r>
                        </m:den>
                      </m:f>
                      <m:r>
                        <a:rPr lang="en-US" altLang="zh-CN" sz="1800" i="1">
                          <a:latin typeface="Cambria Math"/>
                        </a:rPr>
                        <m:t>−</m:t>
                      </m:r>
                      <m:f>
                        <m:fPr>
                          <m:ctrlPr>
                            <a:rPr lang="en-US" altLang="zh-CN" sz="1800" i="1">
                              <a:latin typeface="Cambria Math" panose="02040503050406030204" pitchFamily="18" charset="0"/>
                            </a:rPr>
                          </m:ctrlPr>
                        </m:fPr>
                        <m:num>
                          <m:acc>
                            <m:accPr>
                              <m:chr m:val="̇"/>
                              <m:ctrlPr>
                                <a:rPr lang="en-US" altLang="zh-CN" sz="1800" i="1">
                                  <a:latin typeface="Cambria Math" panose="02040503050406030204" pitchFamily="18" charset="0"/>
                                </a:rPr>
                              </m:ctrlPr>
                            </m:accPr>
                            <m:e>
                              <m:r>
                                <a:rPr lang="en-US" altLang="zh-CN" sz="1800" i="1">
                                  <a:latin typeface="Cambria Math"/>
                                </a:rPr>
                                <m:t>𝑌</m:t>
                              </m:r>
                            </m:e>
                          </m:acc>
                        </m:num>
                        <m:den>
                          <m:r>
                            <a:rPr lang="en-US" altLang="zh-CN" sz="1800" i="1">
                              <a:latin typeface="Cambria Math"/>
                            </a:rPr>
                            <m:t>𝑌</m:t>
                          </m:r>
                        </m:den>
                      </m:f>
                    </m:oMath>
                  </m:oMathPara>
                </a14:m>
                <a:endParaRPr lang="en-US" altLang="zh-CN" sz="1800" dirty="0"/>
              </a:p>
              <a:p>
                <a:pPr>
                  <a:buSzPct val="80000"/>
                  <a:buFont typeface="Wingdings" panose="05000000000000000000" pitchFamily="2" charset="2"/>
                  <a:buChar char="l"/>
                </a:pPr>
                <a:r>
                  <a:rPr lang="zh-CN" altLang="en-US" sz="1800" dirty="0"/>
                  <a:t>通货膨胀是由于货币供给量比实际产出增加得更快造成的</a:t>
                </a:r>
                <a:endParaRPr lang="en-US" sz="1800" dirty="0"/>
              </a:p>
              <a:p>
                <a:pPr>
                  <a:buSzPct val="80000"/>
                  <a:buFont typeface="Wingdings" panose="05000000000000000000" pitchFamily="2" charset="2"/>
                  <a:buChar char="l"/>
                </a:pPr>
                <a:r>
                  <a:rPr lang="zh-CN" altLang="en-US" sz="1800" dirty="0"/>
                  <a:t>进一步地，</a:t>
                </a:r>
                <a:endParaRPr lang="en-US" altLang="zh-CN" sz="1800" dirty="0"/>
              </a:p>
              <a:p>
                <a:pPr lvl="1">
                  <a:buSzPct val="60000"/>
                  <a:buFont typeface="Wingdings" panose="05000000000000000000" pitchFamily="2" charset="2"/>
                  <a:buChar char="n"/>
                </a:pPr>
                <a:r>
                  <a:rPr lang="zh-CN" altLang="en-US" sz="1600" dirty="0"/>
                  <a:t>由于实际产出的变化率 </a:t>
                </a:r>
                <a14:m>
                  <m:oMath xmlns:m="http://schemas.openxmlformats.org/officeDocument/2006/math">
                    <m:acc>
                      <m:accPr>
                        <m:chr m:val="̇"/>
                        <m:ctrlPr>
                          <a:rPr lang="en-US" altLang="zh-CN" sz="1600" b="0" i="1" smtClean="0">
                            <a:latin typeface="Cambria Math" panose="02040503050406030204" pitchFamily="18" charset="0"/>
                          </a:rPr>
                        </m:ctrlPr>
                      </m:accPr>
                      <m:e>
                        <m:r>
                          <a:rPr lang="en-US" altLang="zh-CN" sz="1600" b="0" i="1" smtClean="0">
                            <a:latin typeface="Cambria Math"/>
                          </a:rPr>
                          <m:t>𝑌</m:t>
                        </m:r>
                      </m:e>
                    </m:acc>
                    <m:r>
                      <a:rPr lang="en-US" altLang="zh-CN" sz="1600" b="0" i="1" smtClean="0">
                        <a:latin typeface="Cambria Math"/>
                      </a:rPr>
                      <m:t>/</m:t>
                    </m:r>
                    <m:r>
                      <a:rPr lang="en-US" altLang="zh-CN" sz="1600" b="0" i="1" smtClean="0">
                        <a:latin typeface="Cambria Math"/>
                      </a:rPr>
                      <m:t>𝑌</m:t>
                    </m:r>
                  </m:oMath>
                </a14:m>
                <a:r>
                  <a:rPr lang="zh-CN" altLang="en-US" sz="1600" dirty="0"/>
                  <a:t> 取决于生产函数的技术结构和投入要素的数量，在长期内也是常数</a:t>
                </a:r>
                <a:endParaRPr lang="en-US" altLang="zh-CN" sz="1600" dirty="0"/>
              </a:p>
              <a:p>
                <a:pPr lvl="1">
                  <a:buSzPct val="60000"/>
                  <a:buFont typeface="Wingdings" panose="05000000000000000000" pitchFamily="2" charset="2"/>
                  <a:buChar char="n"/>
                </a:pPr>
                <a:r>
                  <a:rPr lang="zh-CN" altLang="en-US" sz="1600" dirty="0"/>
                  <a:t>因此可以得出通货膨胀的产生主要是货币供给增加的结果</a:t>
                </a:r>
                <a:endParaRPr lang="en-US" altLang="zh-CN" sz="1600" dirty="0"/>
              </a:p>
              <a:p>
                <a:pPr lvl="1">
                  <a:buSzPct val="60000"/>
                  <a:buFont typeface="Wingdings" panose="05000000000000000000" pitchFamily="2" charset="2"/>
                  <a:buChar char="n"/>
                </a:pPr>
                <a:r>
                  <a:rPr lang="zh-CN" altLang="en-US" sz="1600" dirty="0"/>
                  <a:t>即中央银行最终控制通货膨胀率</a:t>
                </a:r>
                <a:endParaRPr lang="en-US" altLang="zh-CN" sz="1600" dirty="0"/>
              </a:p>
              <a:p>
                <a:pPr lvl="1">
                  <a:buSzPct val="60000"/>
                  <a:buFont typeface="Wingdings" panose="05000000000000000000" pitchFamily="2" charset="2"/>
                  <a:buChar char="n"/>
                </a:pPr>
                <a:r>
                  <a:rPr lang="zh-CN" altLang="en-US" sz="1600" dirty="0"/>
                  <a:t>这是货币数量论所主张的观点</a:t>
                </a: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03715"/>
                <a:ext cx="8229600" cy="3394472"/>
              </a:xfrm>
              <a:blipFill>
                <a:blip r:embed="rId2"/>
                <a:stretch>
                  <a:fillRect l="-148"/>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dirty="0"/>
          </a:p>
        </p:txBody>
      </p:sp>
      <p:sp>
        <p:nvSpPr>
          <p:cNvPr id="5" name="矩形 4">
            <a:extLst>
              <a:ext uri="{FF2B5EF4-FFF2-40B4-BE49-F238E27FC236}">
                <a16:creationId xmlns:a16="http://schemas.microsoft.com/office/drawing/2014/main" id="{BE035DFF-C947-4464-BB1E-3B2ED0D48316}"/>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货币主义学派对通货膨胀成因的解释</a:t>
            </a:r>
          </a:p>
        </p:txBody>
      </p:sp>
      <p:grpSp>
        <p:nvGrpSpPr>
          <p:cNvPr id="6" name="组合 5">
            <a:extLst>
              <a:ext uri="{FF2B5EF4-FFF2-40B4-BE49-F238E27FC236}">
                <a16:creationId xmlns:a16="http://schemas.microsoft.com/office/drawing/2014/main" id="{DBD84E7F-B779-4215-801F-C9F7D5D50DC5}"/>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C7606554-BE7E-43FD-BBDE-A602CFFF6954}"/>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ED58E3B6-4BC4-435E-ACDC-6EE2765F69BA}"/>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27EA09D7-955D-4E82-ADAE-E5FE12B4AD69}"/>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B785756F-7AFA-4426-94F9-353803FC32DF}"/>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A616A826-64F7-471A-8192-C26AEF5DF73D}"/>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21EFF315-6ED9-4AEB-8AFA-6D5B69E85DDF}"/>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82464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204" y="1198083"/>
            <a:ext cx="5001591"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981200" y="4451166"/>
            <a:ext cx="7315200" cy="276999"/>
          </a:xfrm>
          <a:prstGeom prst="rect">
            <a:avLst/>
          </a:prstGeom>
        </p:spPr>
        <p:txBody>
          <a:bodyPr wrap="square">
            <a:spAutoFit/>
          </a:bodyPr>
          <a:lstStyle/>
          <a:p>
            <a:r>
              <a:rPr lang="en-US" sz="1200" i="1" dirty="0">
                <a:latin typeface="Times New Roman" panose="02020603050405020304" pitchFamily="18" charset="0"/>
                <a:cs typeface="Times New Roman" panose="02020603050405020304" pitchFamily="18" charset="0"/>
              </a:rPr>
              <a:t>Source: </a:t>
            </a:r>
            <a:r>
              <a:rPr lang="en-US" sz="1200" dirty="0">
                <a:latin typeface="Times New Roman" panose="02020603050405020304" pitchFamily="18" charset="0"/>
                <a:cs typeface="Times New Roman" panose="02020603050405020304" pitchFamily="18" charset="0"/>
              </a:rPr>
              <a:t>N. Gregory Mankiw (2016).</a:t>
            </a:r>
            <a:r>
              <a:rPr lang="en-US" sz="1200" i="1" dirty="0">
                <a:latin typeface="Times New Roman" panose="02020603050405020304" pitchFamily="18" charset="0"/>
                <a:cs typeface="Times New Roman" panose="02020603050405020304" pitchFamily="18" charset="0"/>
              </a:rPr>
              <a:t> Macroeconomics, ninth edition</a:t>
            </a:r>
            <a:r>
              <a:rPr lang="en-US" sz="1200" dirty="0">
                <a:latin typeface="Times New Roman" panose="02020603050405020304" pitchFamily="18" charset="0"/>
                <a:cs typeface="Times New Roman" panose="02020603050405020304" pitchFamily="18" charset="0"/>
              </a:rPr>
              <a:t>. Worth Publishers: New York</a:t>
            </a:r>
          </a:p>
        </p:txBody>
      </p:sp>
      <p:sp>
        <p:nvSpPr>
          <p:cNvPr id="7" name="Rectangle 6"/>
          <p:cNvSpPr/>
          <p:nvPr/>
        </p:nvSpPr>
        <p:spPr>
          <a:xfrm>
            <a:off x="0" y="806846"/>
            <a:ext cx="9144000" cy="338554"/>
          </a:xfrm>
          <a:prstGeom prst="rect">
            <a:avLst/>
          </a:prstGeom>
        </p:spPr>
        <p:txBody>
          <a:bodyPr wrap="square">
            <a:spAutoFit/>
          </a:bodyPr>
          <a:lstStyle/>
          <a:p>
            <a:pPr algn="ctr"/>
            <a:r>
              <a:rPr lang="en-US" sz="1600" b="1" dirty="0">
                <a:latin typeface="Times New Roman" panose="02020603050405020304" pitchFamily="18" charset="0"/>
                <a:cs typeface="Times New Roman" panose="02020603050405020304" pitchFamily="18" charset="0"/>
              </a:rPr>
              <a:t>Historical Data on U.S. Inflation and Money Growth</a:t>
            </a:r>
            <a:endParaRPr lang="en-US" sz="1600"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A3C8D72-21C9-44E6-B588-323669F11DEE}"/>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货币主义学派对通货膨胀成因的解释</a:t>
            </a:r>
          </a:p>
        </p:txBody>
      </p:sp>
      <p:grpSp>
        <p:nvGrpSpPr>
          <p:cNvPr id="9" name="组合 8">
            <a:extLst>
              <a:ext uri="{FF2B5EF4-FFF2-40B4-BE49-F238E27FC236}">
                <a16:creationId xmlns:a16="http://schemas.microsoft.com/office/drawing/2014/main" id="{368B0CC6-7B1B-4A88-91B7-D48E0EBF8540}"/>
              </a:ext>
            </a:extLst>
          </p:cNvPr>
          <p:cNvGrpSpPr/>
          <p:nvPr/>
        </p:nvGrpSpPr>
        <p:grpSpPr>
          <a:xfrm>
            <a:off x="239334" y="290253"/>
            <a:ext cx="229174" cy="330963"/>
            <a:chOff x="362743" y="188119"/>
            <a:chExt cx="348993" cy="504000"/>
          </a:xfrm>
          <a:solidFill>
            <a:srgbClr val="6B748A"/>
          </a:solidFill>
        </p:grpSpPr>
        <p:sp>
          <p:nvSpPr>
            <p:cNvPr id="10" name="矩形: 圆角 9">
              <a:extLst>
                <a:ext uri="{FF2B5EF4-FFF2-40B4-BE49-F238E27FC236}">
                  <a16:creationId xmlns:a16="http://schemas.microsoft.com/office/drawing/2014/main" id="{6BA922D5-984F-414B-B38A-77BF332FD711}"/>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1" name="矩形: 圆角 10">
              <a:extLst>
                <a:ext uri="{FF2B5EF4-FFF2-40B4-BE49-F238E27FC236}">
                  <a16:creationId xmlns:a16="http://schemas.microsoft.com/office/drawing/2014/main" id="{2AA6481E-F5FF-48D5-A028-BDCF453E7586}"/>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2" name="矩形: 圆角 11">
              <a:extLst>
                <a:ext uri="{FF2B5EF4-FFF2-40B4-BE49-F238E27FC236}">
                  <a16:creationId xmlns:a16="http://schemas.microsoft.com/office/drawing/2014/main" id="{349586C2-C147-4280-B35F-741FE90C61AA}"/>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3" name="矩形: 圆角 12">
              <a:extLst>
                <a:ext uri="{FF2B5EF4-FFF2-40B4-BE49-F238E27FC236}">
                  <a16:creationId xmlns:a16="http://schemas.microsoft.com/office/drawing/2014/main" id="{0CB94353-AB3B-48EE-84EA-0003F23148BD}"/>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4" name="直接连接符 13">
            <a:extLst>
              <a:ext uri="{FF2B5EF4-FFF2-40B4-BE49-F238E27FC236}">
                <a16:creationId xmlns:a16="http://schemas.microsoft.com/office/drawing/2014/main" id="{7021EF9A-8DFC-41F2-8A1A-5035E97879D8}"/>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C3E51CA5-F668-4152-B111-B990264A6ADA}"/>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9894166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47</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520" y="1080078"/>
            <a:ext cx="6019089"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584739" y="4384714"/>
            <a:ext cx="8991600" cy="276999"/>
          </a:xfrm>
          <a:prstGeom prst="rect">
            <a:avLst/>
          </a:prstGeom>
        </p:spPr>
        <p:txBody>
          <a:bodyPr wrap="square">
            <a:spAutoFit/>
          </a:bodyPr>
          <a:lstStyle/>
          <a:p>
            <a:r>
              <a:rPr lang="en-US" sz="1200" i="1" dirty="0">
                <a:latin typeface="Times New Roman" panose="02020603050405020304" pitchFamily="18" charset="0"/>
                <a:cs typeface="Times New Roman" panose="02020603050405020304" pitchFamily="18" charset="0"/>
              </a:rPr>
              <a:t>Source: </a:t>
            </a:r>
            <a:r>
              <a:rPr lang="en-US" sz="1200" dirty="0">
                <a:latin typeface="Times New Roman" panose="02020603050405020304" pitchFamily="18" charset="0"/>
                <a:cs typeface="Times New Roman" panose="02020603050405020304" pitchFamily="18" charset="0"/>
              </a:rPr>
              <a:t>N. Gregory Mankiw (2016).</a:t>
            </a:r>
            <a:r>
              <a:rPr lang="en-US" sz="1200" i="1" dirty="0">
                <a:latin typeface="Times New Roman" panose="02020603050405020304" pitchFamily="18" charset="0"/>
                <a:cs typeface="Times New Roman" panose="02020603050405020304" pitchFamily="18" charset="0"/>
              </a:rPr>
              <a:t> Macroeconomics, ninth edition</a:t>
            </a:r>
            <a:r>
              <a:rPr lang="en-US" sz="1200" dirty="0">
                <a:latin typeface="Times New Roman" panose="02020603050405020304" pitchFamily="18" charset="0"/>
                <a:cs typeface="Times New Roman" panose="02020603050405020304" pitchFamily="18" charset="0"/>
              </a:rPr>
              <a:t>. Worth Publishers: New York</a:t>
            </a:r>
          </a:p>
        </p:txBody>
      </p:sp>
      <p:sp>
        <p:nvSpPr>
          <p:cNvPr id="5" name="Rectangle 4"/>
          <p:cNvSpPr/>
          <p:nvPr/>
        </p:nvSpPr>
        <p:spPr>
          <a:xfrm>
            <a:off x="20320" y="710746"/>
            <a:ext cx="9144000" cy="338554"/>
          </a:xfrm>
          <a:prstGeom prst="rect">
            <a:avLst/>
          </a:prstGeom>
        </p:spPr>
        <p:txBody>
          <a:bodyPr wrap="square">
            <a:spAutoFit/>
          </a:bodyPr>
          <a:lstStyle/>
          <a:p>
            <a:pPr algn="ctr"/>
            <a:r>
              <a:rPr lang="en-US" sz="1600" b="1" dirty="0">
                <a:latin typeface="Times New Roman" panose="02020603050405020304" pitchFamily="18" charset="0"/>
                <a:cs typeface="Times New Roman" panose="02020603050405020304" pitchFamily="18" charset="0"/>
              </a:rPr>
              <a:t>International Data on Inflation and Money Growth</a:t>
            </a:r>
            <a:endParaRPr lang="en-US" sz="1600"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0FD719EF-E5B9-4700-9203-EC0B00E836AD}"/>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货币主义学派对通货膨胀成因的解释</a:t>
            </a:r>
          </a:p>
        </p:txBody>
      </p:sp>
      <p:grpSp>
        <p:nvGrpSpPr>
          <p:cNvPr id="9" name="组合 8">
            <a:extLst>
              <a:ext uri="{FF2B5EF4-FFF2-40B4-BE49-F238E27FC236}">
                <a16:creationId xmlns:a16="http://schemas.microsoft.com/office/drawing/2014/main" id="{08B0FE20-3607-4FE7-911B-C6359A34B746}"/>
              </a:ext>
            </a:extLst>
          </p:cNvPr>
          <p:cNvGrpSpPr/>
          <p:nvPr/>
        </p:nvGrpSpPr>
        <p:grpSpPr>
          <a:xfrm>
            <a:off x="239334" y="290253"/>
            <a:ext cx="229174" cy="330963"/>
            <a:chOff x="362743" y="188119"/>
            <a:chExt cx="348993" cy="504000"/>
          </a:xfrm>
          <a:solidFill>
            <a:srgbClr val="6B748A"/>
          </a:solidFill>
        </p:grpSpPr>
        <p:sp>
          <p:nvSpPr>
            <p:cNvPr id="10" name="矩形: 圆角 9">
              <a:extLst>
                <a:ext uri="{FF2B5EF4-FFF2-40B4-BE49-F238E27FC236}">
                  <a16:creationId xmlns:a16="http://schemas.microsoft.com/office/drawing/2014/main" id="{5B1588EB-0382-4D42-A601-A1EA602C0757}"/>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1" name="矩形: 圆角 10">
              <a:extLst>
                <a:ext uri="{FF2B5EF4-FFF2-40B4-BE49-F238E27FC236}">
                  <a16:creationId xmlns:a16="http://schemas.microsoft.com/office/drawing/2014/main" id="{348D4167-D38F-4D6A-BFD8-B6B766812510}"/>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2" name="矩形: 圆角 11">
              <a:extLst>
                <a:ext uri="{FF2B5EF4-FFF2-40B4-BE49-F238E27FC236}">
                  <a16:creationId xmlns:a16="http://schemas.microsoft.com/office/drawing/2014/main" id="{777E7CFA-34F6-4666-9EFE-E2A98D851490}"/>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3" name="矩形: 圆角 12">
              <a:extLst>
                <a:ext uri="{FF2B5EF4-FFF2-40B4-BE49-F238E27FC236}">
                  <a16:creationId xmlns:a16="http://schemas.microsoft.com/office/drawing/2014/main" id="{35025FCC-5CEE-4842-81D0-A649507FEC0E}"/>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4" name="直接连接符 13">
            <a:extLst>
              <a:ext uri="{FF2B5EF4-FFF2-40B4-BE49-F238E27FC236}">
                <a16:creationId xmlns:a16="http://schemas.microsoft.com/office/drawing/2014/main" id="{4DDFF150-DFD3-41D8-A385-A0FB3257AC38}"/>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4CFF35F5-9167-4E50-8315-7E8BA3B3E18E}"/>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8454655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z="2400" smtClean="0">
                <a:latin typeface="Times New Roman" panose="02020603050405020304" pitchFamily="18" charset="0"/>
                <a:cs typeface="Times New Roman" panose="02020603050405020304" pitchFamily="18" charset="0"/>
              </a:rPr>
              <a:pPr/>
              <a:t>48</a:t>
            </a:fld>
            <a:endParaRPr lang="en-US" sz="2400" dirty="0">
              <a:latin typeface="Times New Roman" panose="02020603050405020304" pitchFamily="18" charset="0"/>
              <a:cs typeface="Times New Roman" panose="02020603050405020304" pitchFamily="18" charset="0"/>
            </a:endParaRPr>
          </a:p>
        </p:txBody>
      </p:sp>
      <p:sp>
        <p:nvSpPr>
          <p:cNvPr id="6" name="Rectangle 5"/>
          <p:cNvSpPr/>
          <p:nvPr>
            <p:custDataLst>
              <p:tags r:id="rId2"/>
            </p:custDataLst>
          </p:nvPr>
        </p:nvSpPr>
        <p:spPr>
          <a:xfrm>
            <a:off x="685800" y="514350"/>
            <a:ext cx="7543800" cy="1607344"/>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dirty="0">
                <a:solidFill>
                  <a:srgbClr val="000000"/>
                </a:solidFill>
                <a:latin typeface="Times New Roman" panose="02020603050405020304" pitchFamily="18" charset="0"/>
                <a:cs typeface="Times New Roman" panose="02020603050405020304" pitchFamily="18" charset="0"/>
                <a:sym typeface="Microsoft Yahei"/>
              </a:rPr>
              <a:t>假设货币流通速度保持不变，名义货币供给量的年增长率为</a:t>
            </a:r>
            <a:r>
              <a:rPr lang="en-US" altLang="zh-CN" sz="2200" dirty="0">
                <a:solidFill>
                  <a:srgbClr val="000000"/>
                </a:solidFill>
                <a:latin typeface="Times New Roman" panose="02020603050405020304" pitchFamily="18" charset="0"/>
                <a:cs typeface="Times New Roman" panose="02020603050405020304" pitchFamily="18" charset="0"/>
                <a:sym typeface="Microsoft Yahei"/>
              </a:rPr>
              <a:t>5%</a:t>
            </a:r>
            <a:r>
              <a:rPr lang="zh-CN" altLang="en-US" sz="2200" dirty="0">
                <a:solidFill>
                  <a:srgbClr val="000000"/>
                </a:solidFill>
                <a:latin typeface="Times New Roman" panose="02020603050405020304" pitchFamily="18" charset="0"/>
                <a:cs typeface="Times New Roman" panose="02020603050405020304" pitchFamily="18" charset="0"/>
                <a:sym typeface="Microsoft Yahei"/>
              </a:rPr>
              <a:t>，实际</a:t>
            </a:r>
            <a:r>
              <a:rPr lang="en-US" altLang="zh-CN" sz="2200" dirty="0">
                <a:solidFill>
                  <a:srgbClr val="000000"/>
                </a:solidFill>
                <a:latin typeface="Times New Roman" panose="02020603050405020304" pitchFamily="18" charset="0"/>
                <a:cs typeface="Times New Roman" panose="02020603050405020304" pitchFamily="18" charset="0"/>
                <a:sym typeface="Microsoft Yahei"/>
              </a:rPr>
              <a:t>GDP</a:t>
            </a:r>
            <a:r>
              <a:rPr lang="zh-CN" altLang="en-US" sz="2200" dirty="0">
                <a:solidFill>
                  <a:srgbClr val="000000"/>
                </a:solidFill>
                <a:latin typeface="Times New Roman" panose="02020603050405020304" pitchFamily="18" charset="0"/>
                <a:cs typeface="Times New Roman" panose="02020603050405020304" pitchFamily="18" charset="0"/>
                <a:sym typeface="Microsoft Yahei"/>
              </a:rPr>
              <a:t>的年增长率为</a:t>
            </a:r>
            <a:r>
              <a:rPr lang="en-US" altLang="zh-CN" sz="2200" dirty="0">
                <a:solidFill>
                  <a:srgbClr val="000000"/>
                </a:solidFill>
                <a:latin typeface="Times New Roman" panose="02020603050405020304" pitchFamily="18" charset="0"/>
                <a:cs typeface="Times New Roman" panose="02020603050405020304" pitchFamily="18" charset="0"/>
                <a:sym typeface="Microsoft Yahei"/>
              </a:rPr>
              <a:t>2%</a:t>
            </a:r>
            <a:r>
              <a:rPr lang="zh-CN" altLang="en-US" sz="2200" dirty="0">
                <a:solidFill>
                  <a:srgbClr val="000000"/>
                </a:solidFill>
                <a:latin typeface="Times New Roman" panose="02020603050405020304" pitchFamily="18" charset="0"/>
                <a:cs typeface="Times New Roman" panose="02020603050405020304" pitchFamily="18" charset="0"/>
                <a:sym typeface="Microsoft Yahei"/>
              </a:rPr>
              <a:t>，那么通货膨胀率是多少？</a:t>
            </a:r>
          </a:p>
        </p:txBody>
      </p:sp>
      <mc:AlternateContent xmlns:mc="http://schemas.openxmlformats.org/markup-compatibility/2006" xmlns:a14="http://schemas.microsoft.com/office/drawing/2010/main">
        <mc:Choice Requires="a14">
          <p:sp>
            <p:nvSpPr>
              <p:cNvPr id="7" name="Rectangle 6"/>
              <p:cNvSpPr/>
              <p:nvPr>
                <p:custDataLst>
                  <p:tags r:id="rId3"/>
                </p:custDataLst>
              </p:nvPr>
            </p:nvSpPr>
            <p:spPr>
              <a:xfrm>
                <a:off x="1828800" y="2089547"/>
                <a:ext cx="6400800" cy="482203"/>
              </a:xfrm>
              <a:prstGeom prst="rect">
                <a:avLst/>
              </a:prstGeom>
              <a:noFill/>
              <a:ln w="25400" cap="flat" cmpd="sng" algn="ctr">
                <a:noFill/>
                <a:prstDash val="solid"/>
              </a:ln>
              <a:effectLst/>
              <a:extLst>
                <a:ext uri="{909E8E84-426E-40DD-AFC4-6F175D3DCCD1}">
                  <a14:hiddenFill>
                    <a:solidFill>
                      <a:schemeClr val="accent1"/>
                    </a:solidFill>
                  </a14:hiddenFill>
                </a:ext>
                <a:ext uri="{91240B29-F687-4F45-9708-019B960494DF}">
                  <a14:hiddenLine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n-US" sz="2200" b="0" i="1" smtClean="0">
                          <a:solidFill>
                            <a:srgbClr val="000000"/>
                          </a:solidFill>
                          <a:latin typeface="Cambria Math"/>
                          <a:sym typeface="Microsoft Yahei"/>
                        </a:rPr>
                        <m:t>−3%</m:t>
                      </m:r>
                    </m:oMath>
                  </m:oMathPara>
                </a14:m>
                <a:endParaRPr lang="en-US" sz="2200" dirty="0">
                  <a:solidFill>
                    <a:srgbClr val="000000"/>
                  </a:solidFill>
                  <a:latin typeface="Times New Roman" panose="02020603050405020304" pitchFamily="18" charset="0"/>
                  <a:cs typeface="Times New Roman" panose="02020603050405020304" pitchFamily="18" charset="0"/>
                  <a:sym typeface="Microsoft Yahei"/>
                </a:endParaRPr>
              </a:p>
            </p:txBody>
          </p:sp>
        </mc:Choice>
        <mc:Fallback xmlns="">
          <p:sp>
            <p:nvSpPr>
              <p:cNvPr id="7" name="Rectangle 6"/>
              <p:cNvSpPr>
                <a:spLocks noRot="1" noChangeAspect="1" noMove="1" noResize="1" noEditPoints="1" noAdjustHandles="1" noChangeArrowheads="1" noChangeShapeType="1" noTextEdit="1"/>
              </p:cNvSpPr>
              <p:nvPr>
                <p:custDataLst>
                  <p:tags r:id="rId19"/>
                </p:custDataLst>
              </p:nvPr>
            </p:nvSpPr>
            <p:spPr>
              <a:xfrm>
                <a:off x="1828800" y="2089547"/>
                <a:ext cx="6400800" cy="482203"/>
              </a:xfrm>
              <a:prstGeom prst="rect">
                <a:avLst/>
              </a:prstGeom>
              <a:blipFill rotWithShape="1">
                <a:blip r:embed="rId20"/>
                <a:stretch>
                  <a:fillRect/>
                </a:stretch>
              </a:blip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txBody>
              <a:bodyPr/>
              <a:lstStyle/>
              <a:p>
                <a:r>
                  <a:rPr lang="en-US">
                    <a:noFill/>
                  </a:rPr>
                  <a:t> </a:t>
                </a:r>
              </a:p>
            </p:txBody>
          </p:sp>
        </mc:Fallback>
      </mc:AlternateContent>
      <p:sp>
        <p:nvSpPr>
          <p:cNvPr id="8" name="Rectangle 7"/>
          <p:cNvSpPr/>
          <p:nvPr>
            <p:custDataLst>
              <p:tags r:id="rId4"/>
            </p:custDataLst>
          </p:nvPr>
        </p:nvSpPr>
        <p:spPr>
          <a:xfrm>
            <a:off x="1828800" y="2732484"/>
            <a:ext cx="6400800" cy="482204"/>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dirty="0">
                <a:solidFill>
                  <a:srgbClr val="000000"/>
                </a:solidFill>
                <a:latin typeface="Times New Roman" panose="02020603050405020304" pitchFamily="18" charset="0"/>
                <a:cs typeface="Times New Roman" panose="02020603050405020304" pitchFamily="18" charset="0"/>
                <a:sym typeface="Microsoft Yahei"/>
              </a:rPr>
              <a:t>3%</a:t>
            </a:r>
            <a:endParaRPr lang="en-US" sz="2200" dirty="0">
              <a:solidFill>
                <a:srgbClr val="000000"/>
              </a:solidFill>
              <a:latin typeface="Times New Roman" panose="02020603050405020304" pitchFamily="18" charset="0"/>
              <a:cs typeface="Times New Roman" panose="02020603050405020304" pitchFamily="18" charset="0"/>
              <a:sym typeface="Microsoft Yahei"/>
            </a:endParaRPr>
          </a:p>
        </p:txBody>
      </p:sp>
      <p:sp>
        <p:nvSpPr>
          <p:cNvPr id="9" name="Rectangle 8"/>
          <p:cNvSpPr/>
          <p:nvPr>
            <p:custDataLst>
              <p:tags r:id="rId5"/>
            </p:custDataLst>
          </p:nvPr>
        </p:nvSpPr>
        <p:spPr>
          <a:xfrm>
            <a:off x="1828800" y="3375422"/>
            <a:ext cx="6400800" cy="48220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dirty="0">
                <a:solidFill>
                  <a:srgbClr val="000000"/>
                </a:solidFill>
                <a:latin typeface="Times New Roman" panose="02020603050405020304" pitchFamily="18" charset="0"/>
                <a:cs typeface="Times New Roman" panose="02020603050405020304" pitchFamily="18" charset="0"/>
                <a:sym typeface="Microsoft Yahei"/>
              </a:rPr>
              <a:t>7%</a:t>
            </a:r>
            <a:endParaRPr lang="en-US" sz="2200" dirty="0">
              <a:solidFill>
                <a:srgbClr val="000000"/>
              </a:solidFill>
              <a:latin typeface="Times New Roman" panose="02020603050405020304" pitchFamily="18" charset="0"/>
              <a:cs typeface="Times New Roman" panose="02020603050405020304" pitchFamily="18" charset="0"/>
              <a:sym typeface="Microsoft Yahei"/>
            </a:endParaRPr>
          </a:p>
        </p:txBody>
      </p:sp>
      <p:sp>
        <p:nvSpPr>
          <p:cNvPr id="10" name="Rectangle 9"/>
          <p:cNvSpPr/>
          <p:nvPr>
            <p:custDataLst>
              <p:tags r:id="rId6"/>
            </p:custDataLst>
          </p:nvPr>
        </p:nvSpPr>
        <p:spPr>
          <a:xfrm>
            <a:off x="1828800" y="4018359"/>
            <a:ext cx="6400800" cy="482204"/>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dirty="0">
                <a:solidFill>
                  <a:srgbClr val="000000"/>
                </a:solidFill>
                <a:latin typeface="Times New Roman" panose="02020603050405020304" pitchFamily="18" charset="0"/>
                <a:cs typeface="Times New Roman" panose="02020603050405020304" pitchFamily="18" charset="0"/>
                <a:sym typeface="Microsoft Yahei"/>
              </a:rPr>
              <a:t>根据已知条件，无法计算通货膨胀率</a:t>
            </a:r>
          </a:p>
        </p:txBody>
      </p:sp>
      <p:sp>
        <p:nvSpPr>
          <p:cNvPr id="11" name="Oval 10"/>
          <p:cNvSpPr>
            <a:spLocks noChangeAspect="1"/>
          </p:cNvSpPr>
          <p:nvPr>
            <p:custDataLst>
              <p:tags r:id="rId7"/>
            </p:custDataLst>
          </p:nvPr>
        </p:nvSpPr>
        <p:spPr>
          <a:xfrm>
            <a:off x="1178719" y="2137767"/>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a:solidFill>
                  <a:srgbClr val="FFFFFF"/>
                </a:solidFill>
                <a:latin typeface="Times New Roman" panose="02020603050405020304" pitchFamily="18" charset="0"/>
                <a:cs typeface="Times New Roman" panose="02020603050405020304" pitchFamily="18" charset="0"/>
                <a:sym typeface="Microsoft Yahei"/>
              </a:rPr>
              <a:t>A</a:t>
            </a:r>
          </a:p>
        </p:txBody>
      </p:sp>
      <p:sp>
        <p:nvSpPr>
          <p:cNvPr id="12" name="Oval 11"/>
          <p:cNvSpPr>
            <a:spLocks noChangeAspect="1"/>
          </p:cNvSpPr>
          <p:nvPr>
            <p:custDataLst>
              <p:tags r:id="rId8"/>
            </p:custDataLst>
          </p:nvPr>
        </p:nvSpPr>
        <p:spPr>
          <a:xfrm>
            <a:off x="1178719" y="2780705"/>
            <a:ext cx="385762" cy="385762"/>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a:solidFill>
                  <a:srgbClr val="FFFFFF"/>
                </a:solidFill>
                <a:latin typeface="Times New Roman" panose="02020603050405020304" pitchFamily="18" charset="0"/>
                <a:cs typeface="Times New Roman" panose="02020603050405020304" pitchFamily="18" charset="0"/>
                <a:sym typeface="Microsoft Yahei"/>
              </a:rPr>
              <a:t>B</a:t>
            </a:r>
          </a:p>
        </p:txBody>
      </p:sp>
      <p:sp>
        <p:nvSpPr>
          <p:cNvPr id="13" name="Oval 12"/>
          <p:cNvSpPr>
            <a:spLocks noChangeAspect="1"/>
          </p:cNvSpPr>
          <p:nvPr>
            <p:custDataLst>
              <p:tags r:id="rId9"/>
            </p:custDataLst>
          </p:nvPr>
        </p:nvSpPr>
        <p:spPr>
          <a:xfrm>
            <a:off x="1178719" y="3423642"/>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a:solidFill>
                  <a:srgbClr val="FFFFFF"/>
                </a:solidFill>
                <a:latin typeface="Times New Roman" panose="02020603050405020304" pitchFamily="18" charset="0"/>
                <a:cs typeface="Times New Roman" panose="02020603050405020304" pitchFamily="18" charset="0"/>
                <a:sym typeface="Microsoft Yahei"/>
              </a:rPr>
              <a:t>C</a:t>
            </a:r>
          </a:p>
        </p:txBody>
      </p:sp>
      <p:sp>
        <p:nvSpPr>
          <p:cNvPr id="14" name="Oval 13"/>
          <p:cNvSpPr>
            <a:spLocks noChangeAspect="1"/>
          </p:cNvSpPr>
          <p:nvPr>
            <p:custDataLst>
              <p:tags r:id="rId10"/>
            </p:custDataLst>
          </p:nvPr>
        </p:nvSpPr>
        <p:spPr>
          <a:xfrm>
            <a:off x="1178719" y="4066580"/>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a:solidFill>
                  <a:srgbClr val="FFFFFF"/>
                </a:solidFill>
                <a:latin typeface="Times New Roman" panose="02020603050405020304" pitchFamily="18" charset="0"/>
                <a:cs typeface="Times New Roman" panose="02020603050405020304" pitchFamily="18" charset="0"/>
                <a:sym typeface="Microsoft Yahei"/>
              </a:rPr>
              <a:t>D</a:t>
            </a:r>
          </a:p>
        </p:txBody>
      </p:sp>
      <p:sp>
        <p:nvSpPr>
          <p:cNvPr id="15" name="Rounded Rectangle 14"/>
          <p:cNvSpPr/>
          <p:nvPr>
            <p:custDataLst>
              <p:tags r:id="rId11"/>
            </p:custDataLst>
          </p:nvPr>
        </p:nvSpPr>
        <p:spPr>
          <a:xfrm>
            <a:off x="6686550" y="4661297"/>
            <a:ext cx="1157288" cy="30861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2400">
                <a:solidFill>
                  <a:srgbClr val="FFFFFF"/>
                </a:solidFill>
                <a:latin typeface="Times New Roman" panose="02020603050405020304" pitchFamily="18" charset="0"/>
                <a:cs typeface="Times New Roman" panose="02020603050405020304" pitchFamily="18" charset="0"/>
                <a:sym typeface="Microsoft Yahei"/>
              </a:rPr>
              <a:t>提交</a:t>
            </a:r>
            <a:endParaRPr lang="en-US" sz="2400">
              <a:solidFill>
                <a:srgbClr val="FFFFFF"/>
              </a:solidFill>
              <a:latin typeface="Times New Roman" panose="02020603050405020304" pitchFamily="18" charset="0"/>
              <a:cs typeface="Times New Roman" panose="02020603050405020304" pitchFamily="18" charset="0"/>
              <a:sym typeface="Microsoft Yahei"/>
            </a:endParaRPr>
          </a:p>
        </p:txBody>
      </p:sp>
      <p:grpSp>
        <p:nvGrpSpPr>
          <p:cNvPr id="20" name="Group 19"/>
          <p:cNvGrpSpPr/>
          <p:nvPr>
            <p:custDataLst>
              <p:tags r:id="rId12"/>
            </p:custDataLst>
          </p:nvPr>
        </p:nvGrpSpPr>
        <p:grpSpPr>
          <a:xfrm>
            <a:off x="0" y="0"/>
            <a:ext cx="9144000" cy="635000"/>
            <a:chOff x="0" y="0"/>
            <a:chExt cx="9144000" cy="635000"/>
          </a:xfrm>
        </p:grpSpPr>
        <p:sp>
          <p:nvSpPr>
            <p:cNvPr id="16"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imes New Roman" panose="02020603050405020304" pitchFamily="18" charset="0"/>
                <a:cs typeface="Times New Roman" panose="02020603050405020304" pitchFamily="18" charset="0"/>
              </a:endParaRPr>
            </a:p>
          </p:txBody>
        </p:sp>
        <p:sp>
          <p:nvSpPr>
            <p:cNvPr id="17"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imes New Roman" panose="02020603050405020304" pitchFamily="18" charset="0"/>
                <a:cs typeface="Times New Roman" panose="02020603050405020304" pitchFamily="18" charset="0"/>
              </a:endParaRPr>
            </a:p>
          </p:txBody>
        </p:sp>
        <p:sp>
          <p:nvSpPr>
            <p:cNvPr id="18" name="TypeText"/>
            <p:cNvSpPr/>
            <p:nvPr>
              <p:custDataLst>
                <p:tags r:id="rId16"/>
              </p:custDataLst>
            </p:nvPr>
          </p:nvSpPr>
          <p:spPr>
            <a:xfrm>
              <a:off x="254000" y="0"/>
              <a:ext cx="1905000" cy="635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zh-CN" altLang="en-US" sz="2400">
                  <a:solidFill>
                    <a:srgbClr val="000000"/>
                  </a:solidFill>
                  <a:latin typeface="Times New Roman" panose="02020603050405020304" pitchFamily="18" charset="0"/>
                  <a:cs typeface="Times New Roman" panose="02020603050405020304" pitchFamily="18" charset="0"/>
                  <a:sym typeface="Microsoft Yahei"/>
                </a:rPr>
                <a:t>单选题</a:t>
              </a:r>
              <a:endParaRPr lang="en-US" sz="2400">
                <a:solidFill>
                  <a:srgbClr val="000000"/>
                </a:solidFill>
                <a:latin typeface="Times New Roman" panose="02020603050405020304" pitchFamily="18" charset="0"/>
                <a:cs typeface="Times New Roman" panose="02020603050405020304" pitchFamily="18" charset="0"/>
                <a:sym typeface="Microsoft Yahei"/>
              </a:endParaRPr>
            </a:p>
          </p:txBody>
        </p:sp>
        <p:sp>
          <p:nvSpPr>
            <p:cNvPr id="19" name="TipText"/>
            <p:cNvSpPr/>
            <p:nvPr>
              <p:custDataLst>
                <p:tags r:id="rId17"/>
              </p:custDataLst>
            </p:nvPr>
          </p:nvSpPr>
          <p:spPr>
            <a:xfrm>
              <a:off x="1427480" y="109220"/>
              <a:ext cx="2286000" cy="508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cs typeface="Times New Roman" panose="02020603050405020304" pitchFamily="18" charset="0"/>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cs typeface="Times New Roman" panose="02020603050405020304" pitchFamily="18" charset="0"/>
                  <a:sym typeface="Microsoft Yahei" panose="020B0503020204020204" pitchFamily="34" charset="-122"/>
                </a:rPr>
                <a:t>分</a:t>
              </a:r>
              <a:endParaRPr lang="en-US" sz="2000">
                <a:solidFill>
                  <a:srgbClr val="808080"/>
                </a:solidFill>
                <a:latin typeface="Microsoft Yahei" panose="020B0503020204020204" pitchFamily="34" charset="-122"/>
                <a:ea typeface="Microsoft Yahei" panose="020B0503020204020204" pitchFamily="34" charset="-122"/>
                <a:cs typeface="Times New Roman" panose="02020603050405020304" pitchFamily="18" charset="0"/>
                <a:sym typeface="Microsoft Yahei" panose="020B0503020204020204" pitchFamily="34" charset="-122"/>
              </a:endParaRPr>
            </a:p>
          </p:txBody>
        </p:sp>
      </p:grpSp>
      <p:pic>
        <p:nvPicPr>
          <p:cNvPr id="5" name="Picture 4"/>
          <p:cNvPicPr>
            <a:picLocks/>
          </p:cNvPicPr>
          <p:nvPr>
            <p:custDataLst>
              <p:tags r:id="rId13"/>
            </p:custDataLst>
          </p:nvPr>
        </p:nvPicPr>
        <p:blipFill>
          <a:blip r:embed="rId2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732817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154" y="1012605"/>
            <a:ext cx="8229600" cy="3394472"/>
          </a:xfrm>
        </p:spPr>
        <p:txBody>
          <a:bodyPr/>
          <a:lstStyle/>
          <a:p>
            <a:pPr>
              <a:lnSpc>
                <a:spcPct val="120000"/>
              </a:lnSpc>
              <a:buSzPct val="80000"/>
              <a:buFont typeface="Wingdings" panose="05000000000000000000" pitchFamily="2" charset="2"/>
              <a:buChar char="l"/>
            </a:pPr>
            <a:r>
              <a:rPr lang="zh-CN" altLang="en-US" sz="1800" dirty="0">
                <a:ea typeface="宋体" panose="02010600030101010101" pitchFamily="2" charset="-122"/>
              </a:rPr>
              <a:t>通货膨胀的惯性来自于预期，或者来自于需求拉上和成本推动的共同作用</a:t>
            </a:r>
            <a:endParaRPr lang="en-US" altLang="zh-CN" sz="18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如果人们预期下一个时期的通货膨胀率与上一期一样，这种对通货膨胀的预期就会变成经济运行的现实</a:t>
            </a:r>
            <a:endParaRPr lang="en-US" altLang="zh-CN" sz="1600" dirty="0">
              <a:ea typeface="宋体" panose="02010600030101010101" pitchFamily="2" charset="-122"/>
            </a:endParaRPr>
          </a:p>
          <a:p>
            <a:pPr lvl="2">
              <a:lnSpc>
                <a:spcPct val="120000"/>
              </a:lnSpc>
            </a:pPr>
            <a:r>
              <a:rPr lang="zh-CN" altLang="en-US" sz="1600" dirty="0">
                <a:ea typeface="宋体" panose="02010600030101010101" pitchFamily="2" charset="-122"/>
              </a:rPr>
              <a:t>比如，雇员与雇主谈判要求增加工资，使工资率与物价水平同比例地上升，这样雇员的实际工资就不会下降</a:t>
            </a:r>
            <a:endParaRPr lang="en-US" altLang="zh-CN" sz="16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当雇员的工资增加后，其消费需求也相应增加，于是成本推动型通货膨胀也会启动需求拉上型通货膨胀</a:t>
            </a:r>
            <a:endParaRPr lang="en-US" altLang="zh-CN" sz="16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成本推动型通货膨胀在得到总需求扩张的支持后，演化成“螺旋式”混合型通货膨胀</a:t>
            </a:r>
            <a:endParaRPr lang="en-US" altLang="zh-CN" sz="1600" dirty="0">
              <a:ea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49</a:t>
            </a:fld>
            <a:endParaRPr lang="en-US" dirty="0"/>
          </a:p>
        </p:txBody>
      </p:sp>
      <p:sp>
        <p:nvSpPr>
          <p:cNvPr id="5" name="矩形 4">
            <a:extLst>
              <a:ext uri="{FF2B5EF4-FFF2-40B4-BE49-F238E27FC236}">
                <a16:creationId xmlns:a16="http://schemas.microsoft.com/office/drawing/2014/main" id="{A9D37FC2-8BD6-4E47-9AD5-7A5AC4FB9BD8}"/>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通货膨胀的惯性</a:t>
            </a:r>
          </a:p>
        </p:txBody>
      </p:sp>
      <p:grpSp>
        <p:nvGrpSpPr>
          <p:cNvPr id="6" name="组合 5">
            <a:extLst>
              <a:ext uri="{FF2B5EF4-FFF2-40B4-BE49-F238E27FC236}">
                <a16:creationId xmlns:a16="http://schemas.microsoft.com/office/drawing/2014/main" id="{3A9CB44E-B703-441D-AC48-E722B0CE4A9B}"/>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024E1C95-1B68-4865-881E-BEEA6D3CDB32}"/>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E6882382-7FFC-4B68-897C-80445C1DEF26}"/>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70FE7676-38F6-4EE0-82A6-1560232E6A94}"/>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E24DB7B8-D962-4D94-A7E7-3104C15E3C0F}"/>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ACF63CBA-8437-415A-866C-8AC52BD9039B}"/>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3CFDB08B-A59C-421F-A4C4-82AFCFEC0DDE}"/>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906587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9362" y="874514"/>
            <a:ext cx="8229600" cy="3394472"/>
          </a:xfrm>
        </p:spPr>
        <p:txBody>
          <a:bodyPr/>
          <a:lstStyle/>
          <a:p>
            <a:pPr>
              <a:lnSpc>
                <a:spcPct val="120000"/>
              </a:lnSpc>
              <a:buSzPct val="80000"/>
              <a:buFont typeface="Wingdings" panose="05000000000000000000" pitchFamily="2" charset="2"/>
              <a:buChar char="l"/>
            </a:pPr>
            <a:r>
              <a:rPr lang="zh-CN" altLang="en-US" sz="1800" dirty="0">
                <a:ea typeface="宋体" panose="02010600030101010101" pitchFamily="2" charset="-122"/>
              </a:rPr>
              <a:t>凯恩斯接受传统经济学关于“摩擦失业”和“自愿失业”的理论</a:t>
            </a:r>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凯恩斯还提出</a:t>
            </a:r>
            <a:r>
              <a:rPr lang="zh-CN" altLang="en-US" sz="1800" b="1" dirty="0">
                <a:ea typeface="宋体" panose="02010600030101010101" pitchFamily="2" charset="-122"/>
              </a:rPr>
              <a:t>“非自愿失业”</a:t>
            </a:r>
            <a:r>
              <a:rPr lang="zh-CN" altLang="en-US" sz="1800" dirty="0">
                <a:ea typeface="宋体" panose="02010600030101010101" pitchFamily="2" charset="-122"/>
              </a:rPr>
              <a:t>理论</a:t>
            </a:r>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所谓</a:t>
            </a:r>
            <a:r>
              <a:rPr lang="zh-CN" altLang="en-US" sz="1800" b="1" dirty="0">
                <a:solidFill>
                  <a:srgbClr val="FF0000"/>
                </a:solidFill>
                <a:ea typeface="宋体" panose="02010600030101010101" pitchFamily="2" charset="-122"/>
              </a:rPr>
              <a:t>“非自愿失业”</a:t>
            </a:r>
            <a:r>
              <a:rPr lang="zh-CN" altLang="en-US" sz="1800" dirty="0">
                <a:ea typeface="宋体" panose="02010600030101010101" pitchFamily="2" charset="-122"/>
              </a:rPr>
              <a:t>，是指劳动者愿意接受现有的工资水平但找不到工作岗位的现象</a:t>
            </a:r>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凯恩斯用总量分析方法，即</a:t>
            </a:r>
            <a:r>
              <a:rPr lang="zh-CN" altLang="en-US" sz="1800" b="1" dirty="0">
                <a:ea typeface="宋体" panose="02010600030101010101" pitchFamily="2" charset="-122"/>
              </a:rPr>
              <a:t>“有效需求”</a:t>
            </a:r>
            <a:r>
              <a:rPr lang="zh-CN" altLang="en-US" sz="1800" dirty="0">
                <a:ea typeface="宋体" panose="02010600030101010101" pitchFamily="2" charset="-122"/>
              </a:rPr>
              <a:t>理论，来论述“非自愿失业”</a:t>
            </a:r>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所谓</a:t>
            </a:r>
            <a:r>
              <a:rPr lang="zh-CN" altLang="en-US" sz="1800" b="1" dirty="0">
                <a:solidFill>
                  <a:srgbClr val="FF0000"/>
                </a:solidFill>
                <a:ea typeface="宋体" panose="02010600030101010101" pitchFamily="2" charset="-122"/>
              </a:rPr>
              <a:t>“有效需求”</a:t>
            </a:r>
            <a:r>
              <a:rPr lang="zh-CN" altLang="en-US" sz="1800" dirty="0">
                <a:ea typeface="宋体" panose="02010600030101010101" pitchFamily="2" charset="-122"/>
              </a:rPr>
              <a:t>，就是商品总供给和总需求达到均衡状态的社会总需求</a:t>
            </a:r>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有效需求由消费需求和投资需求构成，是决定社会总就业量的关键性因素</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dirty="0"/>
          </a:p>
        </p:txBody>
      </p:sp>
      <p:sp>
        <p:nvSpPr>
          <p:cNvPr id="5" name="矩形 4">
            <a:extLst>
              <a:ext uri="{FF2B5EF4-FFF2-40B4-BE49-F238E27FC236}">
                <a16:creationId xmlns:a16="http://schemas.microsoft.com/office/drawing/2014/main" id="{F628E83B-364C-4CFF-A661-C1A0270B0651}"/>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凯恩斯对失业原因的解释</a:t>
            </a:r>
          </a:p>
        </p:txBody>
      </p:sp>
      <p:grpSp>
        <p:nvGrpSpPr>
          <p:cNvPr id="6" name="组合 5">
            <a:extLst>
              <a:ext uri="{FF2B5EF4-FFF2-40B4-BE49-F238E27FC236}">
                <a16:creationId xmlns:a16="http://schemas.microsoft.com/office/drawing/2014/main" id="{5BE07BC3-3577-4447-80DE-A63BFC38F149}"/>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97A035D0-7EE7-44D7-B961-D9D52417099F}"/>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B62C236B-CA0C-4FC4-A9F9-57F527DE6491}"/>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418A5BF3-9357-4397-8AE0-277AED8683E2}"/>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F05D6782-C7D5-467B-84FD-7C041B7C3A1F}"/>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39E0BD45-8DF9-4AFA-8033-8BA4AD1F9928}"/>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145BDB3B-1F53-48A0-BDEA-08D5B9890923}"/>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54056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1"/>
            <a:ext cx="8229600" cy="3394472"/>
          </a:xfrm>
        </p:spPr>
        <p:txBody>
          <a:bodyPr/>
          <a:lstStyle/>
          <a:p>
            <a:pPr>
              <a:lnSpc>
                <a:spcPct val="150000"/>
              </a:lnSpc>
              <a:buSzPct val="80000"/>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rPr>
              <a:t>持有货币的</a:t>
            </a:r>
            <a:r>
              <a:rPr lang="zh-CN" altLang="en-US" sz="1800" b="1" dirty="0">
                <a:latin typeface="宋体" panose="02010600030101010101" pitchFamily="2" charset="-122"/>
                <a:ea typeface="宋体" panose="02010600030101010101" pitchFamily="2" charset="-122"/>
              </a:rPr>
              <a:t>“鞋底成本”</a:t>
            </a:r>
            <a:endParaRPr lang="en-US" altLang="zh-CN" sz="1800" b="1" dirty="0">
              <a:latin typeface="宋体" panose="02010600030101010101" pitchFamily="2" charset="-122"/>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通货膨胀率越高，越少的人愿意持有货币，因为持有货币使他们遭受购买能力的损失</a:t>
            </a:r>
            <a:endParaRPr lang="en-US" altLang="zh-CN" sz="1600" dirty="0">
              <a:latin typeface="宋体" panose="02010600030101010101" pitchFamily="2" charset="-122"/>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人们更频繁地光顾银行来减少其货币持有量</a:t>
            </a:r>
            <a:endParaRPr lang="en-US" altLang="zh-CN" sz="1600" dirty="0">
              <a:latin typeface="宋体" panose="02010600030101010101" pitchFamily="2" charset="-122"/>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因频繁出入银行增加了他们的鞋子的磨损，西方经济学家诙谐地称为“鞋底成本”，即用它来表示因减少货币持有量所带来的不便</a:t>
            </a:r>
            <a:endParaRPr lang="en-US" altLang="zh-CN" sz="1600" dirty="0">
              <a:latin typeface="宋体" panose="02010600030101010101" pitchFamily="2" charset="-122"/>
              <a:ea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dirty="0"/>
          </a:p>
        </p:txBody>
      </p:sp>
      <p:sp>
        <p:nvSpPr>
          <p:cNvPr id="5" name="矩形 4">
            <a:extLst>
              <a:ext uri="{FF2B5EF4-FFF2-40B4-BE49-F238E27FC236}">
                <a16:creationId xmlns:a16="http://schemas.microsoft.com/office/drawing/2014/main" id="{0D3A6767-1792-4D59-9222-73B2EB93AA9F}"/>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通货膨胀的社会成本</a:t>
            </a:r>
          </a:p>
        </p:txBody>
      </p:sp>
      <p:grpSp>
        <p:nvGrpSpPr>
          <p:cNvPr id="6" name="组合 5">
            <a:extLst>
              <a:ext uri="{FF2B5EF4-FFF2-40B4-BE49-F238E27FC236}">
                <a16:creationId xmlns:a16="http://schemas.microsoft.com/office/drawing/2014/main" id="{466BCC81-8ED6-468C-856A-F3EA3A79803E}"/>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D2925216-3D14-4E1D-8E7B-5A4821D9FC64}"/>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ABB378D5-D8D9-436B-9830-6932BC0D6C33}"/>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7DC5AE1C-444D-4C78-A028-8D1139688922}"/>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2A2AD42C-0CE4-4F30-9770-823C25B7F060}"/>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E6E86F19-14BD-43B2-B4E7-F6FE9949DF46}"/>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CA5F0966-ECD3-47D0-B4C5-458515565F96}"/>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28634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508" y="879675"/>
            <a:ext cx="8229600" cy="3394472"/>
          </a:xfrm>
        </p:spPr>
        <p:txBody>
          <a:bodyPr/>
          <a:lstStyle/>
          <a:p>
            <a:pPr>
              <a:lnSpc>
                <a:spcPct val="150000"/>
              </a:lnSpc>
              <a:buSzPct val="80000"/>
              <a:buFont typeface="Wingdings" panose="05000000000000000000" pitchFamily="2" charset="2"/>
              <a:buChar char="l"/>
            </a:pPr>
            <a:r>
              <a:rPr lang="zh-CN" altLang="en-US" sz="1800" b="1" dirty="0">
                <a:latin typeface="宋体" panose="02010600030101010101" pitchFamily="2" charset="-122"/>
                <a:ea typeface="宋体" panose="02010600030101010101" pitchFamily="2" charset="-122"/>
              </a:rPr>
              <a:t>“菜单成本”</a:t>
            </a:r>
            <a:endParaRPr lang="en-US" altLang="zh-CN" sz="1800" b="1" dirty="0">
              <a:latin typeface="宋体" panose="02010600030101010101" pitchFamily="2" charset="-122"/>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菜单成本又称调整价格的成本</a:t>
            </a:r>
            <a:endParaRPr lang="en-US" altLang="zh-CN" sz="1600" dirty="0">
              <a:latin typeface="宋体" panose="02010600030101010101" pitchFamily="2" charset="-122"/>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调整价格的成本包括研究和确定新价格的成本、重新编印价目表的成本、通知销售点更换价格标签的成本等</a:t>
            </a:r>
            <a:endParaRPr lang="en-US" altLang="zh-CN" sz="1600" dirty="0">
              <a:latin typeface="宋体" panose="02010600030101010101" pitchFamily="2" charset="-122"/>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这种成本犹如餐馆印刷新的菜单的成本一样，故称之为“菜单成本”</a:t>
            </a:r>
            <a:endParaRPr lang="en-US" altLang="zh-CN" sz="1600" dirty="0">
              <a:latin typeface="宋体" panose="02010600030101010101" pitchFamily="2" charset="-122"/>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很多企业按月按季或者按年调整产品价格</a:t>
            </a:r>
            <a:endParaRPr lang="en-US" altLang="zh-CN" sz="1600" dirty="0">
              <a:latin typeface="宋体" panose="02010600030101010101" pitchFamily="2" charset="-122"/>
              <a:ea typeface="宋体" panose="02010600030101010101" pitchFamily="2" charset="-122"/>
            </a:endParaRPr>
          </a:p>
          <a:p>
            <a:pPr lvl="2">
              <a:lnSpc>
                <a:spcPct val="150000"/>
              </a:lnSpc>
            </a:pPr>
            <a:r>
              <a:rPr lang="zh-CN" altLang="en-US" sz="1400" dirty="0">
                <a:latin typeface="宋体" panose="02010600030101010101" pitchFamily="2" charset="-122"/>
                <a:ea typeface="宋体" panose="02010600030101010101" pitchFamily="2" charset="-122"/>
              </a:rPr>
              <a:t>比如，</a:t>
            </a:r>
            <a:r>
              <a:rPr lang="zh-CN" altLang="en-US" sz="1400" dirty="0">
                <a:latin typeface="宋体" panose="02010600030101010101" pitchFamily="2" charset="-122"/>
                <a:ea typeface="宋体" panose="02010600030101010101" pitchFamily="2" charset="-122"/>
                <a:hlinkClick r:id="rId2"/>
              </a:rPr>
              <a:t>武钢</a:t>
            </a:r>
            <a:r>
              <a:rPr lang="en-US" altLang="zh-CN" sz="1400" dirty="0">
                <a:latin typeface="宋体" panose="02010600030101010101" pitchFamily="2" charset="-122"/>
                <a:ea typeface="宋体" panose="02010600030101010101" pitchFamily="2" charset="-122"/>
                <a:hlinkClick r:id="rId2"/>
              </a:rPr>
              <a:t>2018</a:t>
            </a:r>
            <a:r>
              <a:rPr lang="zh-CN" altLang="en-US" sz="1400" dirty="0">
                <a:latin typeface="宋体" panose="02010600030101010101" pitchFamily="2" charset="-122"/>
                <a:ea typeface="宋体" panose="02010600030101010101" pitchFamily="2" charset="-122"/>
                <a:hlinkClick r:id="rId2"/>
              </a:rPr>
              <a:t>年</a:t>
            </a:r>
            <a:r>
              <a:rPr lang="en-US" altLang="zh-CN" sz="1400" dirty="0">
                <a:latin typeface="宋体" panose="02010600030101010101" pitchFamily="2" charset="-122"/>
                <a:ea typeface="宋体" panose="02010600030101010101" pitchFamily="2" charset="-122"/>
                <a:hlinkClick r:id="rId2"/>
              </a:rPr>
              <a:t>5</a:t>
            </a:r>
            <a:r>
              <a:rPr lang="zh-CN" altLang="en-US" sz="1400" dirty="0">
                <a:latin typeface="宋体" panose="02010600030101010101" pitchFamily="2" charset="-122"/>
                <a:ea typeface="宋体" panose="02010600030101010101" pitchFamily="2" charset="-122"/>
                <a:hlinkClick r:id="rId2"/>
              </a:rPr>
              <a:t>月份的价格调整</a:t>
            </a:r>
            <a:endParaRPr lang="en-US" altLang="zh-CN" sz="1400" dirty="0">
              <a:latin typeface="宋体" panose="02010600030101010101" pitchFamily="2" charset="-122"/>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通货膨胀使企业不得不频繁调整价格</a:t>
            </a:r>
            <a:endParaRPr lang="en-US" altLang="zh-CN" sz="1800" dirty="0">
              <a:latin typeface="宋体" panose="02010600030101010101" pitchFamily="2" charset="-122"/>
              <a:ea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dirty="0"/>
          </a:p>
        </p:txBody>
      </p:sp>
      <p:sp>
        <p:nvSpPr>
          <p:cNvPr id="5" name="矩形 4">
            <a:extLst>
              <a:ext uri="{FF2B5EF4-FFF2-40B4-BE49-F238E27FC236}">
                <a16:creationId xmlns:a16="http://schemas.microsoft.com/office/drawing/2014/main" id="{DCE8D523-CDB9-444E-BB21-E6A9D4B86FFC}"/>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通货膨胀的社会成本</a:t>
            </a:r>
          </a:p>
        </p:txBody>
      </p:sp>
      <p:grpSp>
        <p:nvGrpSpPr>
          <p:cNvPr id="6" name="组合 5">
            <a:extLst>
              <a:ext uri="{FF2B5EF4-FFF2-40B4-BE49-F238E27FC236}">
                <a16:creationId xmlns:a16="http://schemas.microsoft.com/office/drawing/2014/main" id="{DDF689FD-75F6-4F99-ACF5-2E3D4CFA818E}"/>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3016D1BF-8072-4936-99EE-69D98991667A}"/>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6F0DAE33-A2E6-48F0-AC0E-08FE736D7F40}"/>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D10255E0-BCD1-48F8-990A-1538CEA5CA65}"/>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78F7BF33-D8FE-459F-A60C-A0C7F67CB794}"/>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C8F4855F-3FA2-4B48-8D1B-B72C96018DBC}"/>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A32721DC-5448-4C16-995C-5C3739491294}"/>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39342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5065" y="870251"/>
            <a:ext cx="8229600" cy="3394472"/>
          </a:xfrm>
        </p:spPr>
        <p:txBody>
          <a:bodyPr/>
          <a:lstStyle/>
          <a:p>
            <a:pPr>
              <a:lnSpc>
                <a:spcPct val="150000"/>
              </a:lnSpc>
              <a:buSzPct val="80000"/>
              <a:buFont typeface="Wingdings" panose="05000000000000000000" pitchFamily="2" charset="2"/>
              <a:buChar char="l"/>
            </a:pPr>
            <a:r>
              <a:rPr lang="zh-CN" altLang="en-US" sz="1800" b="1" dirty="0">
                <a:ea typeface="宋体" panose="02010600030101010101" pitchFamily="2" charset="-122"/>
              </a:rPr>
              <a:t>税收扭曲</a:t>
            </a: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许多税收条款在制定时并没有考虑通货膨胀的影响，通货膨胀的发生将改变人们的税收负担</a:t>
            </a:r>
            <a:endParaRPr lang="en-US" altLang="zh-CN" sz="1600" dirty="0">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比如，</a:t>
            </a:r>
            <a:r>
              <a:rPr lang="en-US" altLang="zh-CN" sz="1600" dirty="0">
                <a:ea typeface="宋体" panose="02010600030101010101" pitchFamily="2" charset="-122"/>
              </a:rPr>
              <a:t>1</a:t>
            </a:r>
            <a:r>
              <a:rPr lang="zh-CN" altLang="en-US" sz="1600" dirty="0">
                <a:ea typeface="宋体" panose="02010600030101010101" pitchFamily="2" charset="-122"/>
              </a:rPr>
              <a:t>月</a:t>
            </a:r>
            <a:r>
              <a:rPr lang="en-US" altLang="zh-CN" sz="1600" dirty="0">
                <a:ea typeface="宋体" panose="02010600030101010101" pitchFamily="2" charset="-122"/>
              </a:rPr>
              <a:t>1</a:t>
            </a:r>
            <a:r>
              <a:rPr lang="zh-CN" altLang="en-US" sz="1600" dirty="0">
                <a:ea typeface="宋体" panose="02010600030101010101" pitchFamily="2" charset="-122"/>
              </a:rPr>
              <a:t>日你购买了</a:t>
            </a:r>
            <a:r>
              <a:rPr lang="en-US" altLang="zh-CN" sz="1600" dirty="0">
                <a:ea typeface="宋体" panose="02010600030101010101" pitchFamily="2" charset="-122"/>
              </a:rPr>
              <a:t>$10,000 </a:t>
            </a:r>
            <a:r>
              <a:rPr lang="zh-CN" altLang="en-US" sz="1600" dirty="0">
                <a:ea typeface="宋体" panose="02010600030101010101" pitchFamily="2" charset="-122"/>
              </a:rPr>
              <a:t>苹果公司的股票</a:t>
            </a:r>
            <a:endParaRPr lang="en-US" altLang="zh-CN" sz="1600" dirty="0">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在</a:t>
            </a:r>
            <a:r>
              <a:rPr lang="en-US" altLang="zh-CN" sz="1600" dirty="0">
                <a:ea typeface="宋体" panose="02010600030101010101" pitchFamily="2" charset="-122"/>
              </a:rPr>
              <a:t>12</a:t>
            </a:r>
            <a:r>
              <a:rPr lang="zh-CN" altLang="en-US" sz="1600" dirty="0">
                <a:ea typeface="宋体" panose="02010600030101010101" pitchFamily="2" charset="-122"/>
              </a:rPr>
              <a:t>月</a:t>
            </a:r>
            <a:r>
              <a:rPr lang="en-US" altLang="zh-CN" sz="1600" dirty="0">
                <a:ea typeface="宋体" panose="02010600030101010101" pitchFamily="2" charset="-122"/>
              </a:rPr>
              <a:t>31</a:t>
            </a:r>
            <a:r>
              <a:rPr lang="zh-CN" altLang="en-US" sz="1600" dirty="0">
                <a:ea typeface="宋体" panose="02010600030101010101" pitchFamily="2" charset="-122"/>
              </a:rPr>
              <a:t>日你将苹果公司的股票全部卖出，获得</a:t>
            </a:r>
            <a:r>
              <a:rPr lang="en-US" altLang="zh-CN" sz="1600" dirty="0">
                <a:ea typeface="宋体" panose="02010600030101010101" pitchFamily="2" charset="-122"/>
              </a:rPr>
              <a:t>$11,000</a:t>
            </a:r>
            <a:r>
              <a:rPr lang="zh-CN" altLang="en-US" sz="1600" dirty="0">
                <a:ea typeface="宋体" panose="02010600030101010101" pitchFamily="2" charset="-122"/>
              </a:rPr>
              <a:t>，那么名义收益为</a:t>
            </a:r>
            <a:r>
              <a:rPr lang="en-US" altLang="zh-CN" sz="1600" dirty="0">
                <a:ea typeface="宋体" panose="02010600030101010101" pitchFamily="2" charset="-122"/>
              </a:rPr>
              <a:t> $1000 (10%)</a:t>
            </a: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如果当年的通货膨胀率为</a:t>
            </a:r>
            <a:r>
              <a:rPr lang="en-US" altLang="zh-CN" sz="1600" dirty="0">
                <a:ea typeface="宋体" panose="02010600030101010101" pitchFamily="2" charset="-122"/>
              </a:rPr>
              <a:t>10%</a:t>
            </a:r>
            <a:r>
              <a:rPr lang="zh-CN" altLang="en-US" sz="1600" dirty="0">
                <a:ea typeface="宋体" panose="02010600030101010101" pitchFamily="2" charset="-122"/>
              </a:rPr>
              <a:t>，那么对不起，你的实际收益为 </a:t>
            </a:r>
            <a:r>
              <a:rPr lang="en-US" altLang="zh-CN" sz="1600" dirty="0">
                <a:ea typeface="宋体" panose="02010600030101010101" pitchFamily="2" charset="-122"/>
              </a:rPr>
              <a:t>$0</a:t>
            </a: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问题是，美国联邦政府仍然会要求你为</a:t>
            </a:r>
            <a:r>
              <a:rPr lang="en-US" altLang="zh-CN" sz="1600" dirty="0">
                <a:ea typeface="宋体" panose="02010600030101010101" pitchFamily="2" charset="-122"/>
              </a:rPr>
              <a:t>$1,000</a:t>
            </a:r>
            <a:r>
              <a:rPr lang="zh-CN" altLang="en-US" sz="1600" dirty="0">
                <a:ea typeface="宋体" panose="02010600030101010101" pitchFamily="2" charset="-122"/>
              </a:rPr>
              <a:t>的名义收益交税！</a:t>
            </a:r>
            <a:endParaRPr lang="en-US" altLang="zh-CN" sz="1600" dirty="0">
              <a:ea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dirty="0"/>
          </a:p>
        </p:txBody>
      </p:sp>
      <p:sp>
        <p:nvSpPr>
          <p:cNvPr id="5" name="矩形 4">
            <a:extLst>
              <a:ext uri="{FF2B5EF4-FFF2-40B4-BE49-F238E27FC236}">
                <a16:creationId xmlns:a16="http://schemas.microsoft.com/office/drawing/2014/main" id="{18FF224F-4B6B-40EA-9108-A20BF3CD9DD7}"/>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通货膨胀的社会成本</a:t>
            </a:r>
          </a:p>
        </p:txBody>
      </p:sp>
      <p:grpSp>
        <p:nvGrpSpPr>
          <p:cNvPr id="6" name="组合 5">
            <a:extLst>
              <a:ext uri="{FF2B5EF4-FFF2-40B4-BE49-F238E27FC236}">
                <a16:creationId xmlns:a16="http://schemas.microsoft.com/office/drawing/2014/main" id="{E21747E6-3033-4720-9424-FF994B7B74C5}"/>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10FA826D-75B0-4FB2-9DB9-07313C4F4843}"/>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F3BAA544-A368-472E-AA0F-4E2D2D428F17}"/>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18865889-9024-4241-A515-1BE2B2284CAB}"/>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C5D3E640-327F-4265-BEEE-2BA90D0D04D1}"/>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766BA4F4-4A65-48F1-A89D-25F4E24B7255}"/>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2FC5AD71-C623-49E7-8F17-725F5BA6BB36}"/>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808155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9997" y="879675"/>
            <a:ext cx="8229600" cy="3394472"/>
          </a:xfrm>
        </p:spPr>
        <p:txBody>
          <a:bodyPr/>
          <a:lstStyle/>
          <a:p>
            <a:pPr>
              <a:lnSpc>
                <a:spcPct val="150000"/>
              </a:lnSpc>
              <a:buSzPct val="80000"/>
              <a:buFont typeface="Wingdings" panose="05000000000000000000" pitchFamily="2" charset="2"/>
              <a:buChar char="l"/>
            </a:pPr>
            <a:r>
              <a:rPr lang="zh-CN" altLang="en-US" sz="1800" b="1" dirty="0">
                <a:latin typeface="宋体" panose="02010600030101010101" pitchFamily="2" charset="-122"/>
                <a:ea typeface="宋体" panose="02010600030101010101" pitchFamily="2" charset="-122"/>
              </a:rPr>
              <a:t>造成价格体系中的“噪声”</a:t>
            </a:r>
            <a:endParaRPr lang="en-US" altLang="zh-CN" sz="1800" b="1" dirty="0">
              <a:latin typeface="宋体" panose="02010600030101010101" pitchFamily="2" charset="-122"/>
              <a:ea typeface="宋体" panose="02010600030101010101" pitchFamily="2" charset="-122"/>
            </a:endParaRPr>
          </a:p>
          <a:p>
            <a:pPr lvl="1">
              <a:lnSpc>
                <a:spcPct val="150000"/>
              </a:lnSpc>
              <a:buSzPct val="8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价格是市场向供给者与需求者传递的信息</a:t>
            </a:r>
            <a:endParaRPr lang="en-US" altLang="zh-CN" sz="1600" dirty="0">
              <a:latin typeface="宋体" panose="02010600030101010101" pitchFamily="2" charset="-122"/>
              <a:ea typeface="宋体" panose="02010600030101010101" pitchFamily="2" charset="-122"/>
            </a:endParaRPr>
          </a:p>
          <a:p>
            <a:pPr lvl="1">
              <a:lnSpc>
                <a:spcPct val="150000"/>
              </a:lnSpc>
              <a:buSzPct val="8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某种产品或服务价格上涨了，</a:t>
            </a:r>
            <a:endParaRPr lang="en-US" altLang="zh-CN" sz="1600" dirty="0">
              <a:latin typeface="宋体" panose="02010600030101010101" pitchFamily="2" charset="-122"/>
              <a:ea typeface="宋体" panose="02010600030101010101" pitchFamily="2" charset="-122"/>
            </a:endParaRPr>
          </a:p>
          <a:p>
            <a:pPr lvl="2">
              <a:lnSpc>
                <a:spcPct val="150000"/>
              </a:lnSpc>
            </a:pPr>
            <a:r>
              <a:rPr lang="zh-CN" altLang="en-US" sz="1400" dirty="0">
                <a:latin typeface="宋体" panose="02010600030101010101" pitchFamily="2" charset="-122"/>
                <a:ea typeface="宋体" panose="02010600030101010101" pitchFamily="2" charset="-122"/>
              </a:rPr>
              <a:t>市场告诉需求者应该减少这种产品和服务的需求</a:t>
            </a:r>
            <a:endParaRPr lang="en-US" altLang="zh-CN" sz="1400" dirty="0">
              <a:latin typeface="宋体" panose="02010600030101010101" pitchFamily="2" charset="-122"/>
              <a:ea typeface="宋体" panose="02010600030101010101" pitchFamily="2" charset="-122"/>
            </a:endParaRPr>
          </a:p>
          <a:p>
            <a:pPr lvl="2">
              <a:lnSpc>
                <a:spcPct val="150000"/>
              </a:lnSpc>
            </a:pPr>
            <a:r>
              <a:rPr lang="zh-CN" altLang="en-US" sz="1400" dirty="0">
                <a:latin typeface="宋体" panose="02010600030101010101" pitchFamily="2" charset="-122"/>
                <a:ea typeface="宋体" panose="02010600030101010101" pitchFamily="2" charset="-122"/>
              </a:rPr>
              <a:t>市场告诉供给者应该增加这种产品和服务的供给</a:t>
            </a:r>
            <a:endParaRPr lang="en-US" altLang="zh-CN" sz="1400" dirty="0">
              <a:latin typeface="宋体" panose="02010600030101010101" pitchFamily="2" charset="-122"/>
              <a:ea typeface="宋体" panose="02010600030101010101" pitchFamily="2" charset="-122"/>
            </a:endParaRPr>
          </a:p>
          <a:p>
            <a:pPr lvl="1">
              <a:lnSpc>
                <a:spcPct val="150000"/>
              </a:lnSpc>
              <a:buSzPct val="8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但是通货膨胀在价格体系中制造了“噪声”，掩盖了价格所传递的信息的真实性，从而降低了整个市场体系的效率</a:t>
            </a:r>
            <a:endParaRPr lang="en-US" altLang="zh-CN" sz="1600" dirty="0">
              <a:latin typeface="宋体" panose="02010600030101010101" pitchFamily="2" charset="-122"/>
              <a:ea typeface="宋体" panose="02010600030101010101" pitchFamily="2" charset="-122"/>
            </a:endParaRPr>
          </a:p>
          <a:p>
            <a:pPr lvl="1">
              <a:lnSpc>
                <a:spcPct val="150000"/>
              </a:lnSpc>
              <a:buSzPct val="8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这种效率的损失造成了真实经济成本</a:t>
            </a:r>
            <a:endParaRPr lang="en-US" altLang="zh-CN" sz="1600" dirty="0">
              <a:latin typeface="宋体" panose="02010600030101010101" pitchFamily="2" charset="-122"/>
              <a:ea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53</a:t>
            </a:fld>
            <a:endParaRPr lang="en-US" dirty="0"/>
          </a:p>
        </p:txBody>
      </p:sp>
      <p:sp>
        <p:nvSpPr>
          <p:cNvPr id="5" name="矩形 4">
            <a:extLst>
              <a:ext uri="{FF2B5EF4-FFF2-40B4-BE49-F238E27FC236}">
                <a16:creationId xmlns:a16="http://schemas.microsoft.com/office/drawing/2014/main" id="{A254E697-D57E-42B2-8684-8E0445CD7F6C}"/>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通货膨胀的社会成本</a:t>
            </a:r>
          </a:p>
        </p:txBody>
      </p:sp>
      <p:grpSp>
        <p:nvGrpSpPr>
          <p:cNvPr id="6" name="组合 5">
            <a:extLst>
              <a:ext uri="{FF2B5EF4-FFF2-40B4-BE49-F238E27FC236}">
                <a16:creationId xmlns:a16="http://schemas.microsoft.com/office/drawing/2014/main" id="{82E8CDA1-DAE5-4B0B-9DB1-113BD2EE6A2E}"/>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176A0261-9A5A-4AC8-892A-703DF62F109B}"/>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AB27D591-404D-4A32-8317-0819CBC4663B}"/>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CA8FF8AF-8562-40FF-8756-7FDBB724A6C5}"/>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41F4F2A6-BAB3-47C0-8612-B44CEA65A0A6}"/>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ECF868D0-4EBC-451C-ABBA-0025B0357B71}"/>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DB6EC134-2DD3-4638-A426-13F81D28219B}"/>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76461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6357" y="931646"/>
            <a:ext cx="8229600" cy="3394472"/>
          </a:xfrm>
        </p:spPr>
        <p:txBody>
          <a:bodyPr/>
          <a:lstStyle/>
          <a:p>
            <a:pPr>
              <a:lnSpc>
                <a:spcPct val="150000"/>
              </a:lnSpc>
              <a:buSzPct val="80000"/>
              <a:buFont typeface="Wingdings" panose="05000000000000000000" pitchFamily="2" charset="2"/>
              <a:buChar char="l"/>
            </a:pPr>
            <a:r>
              <a:rPr lang="en-US" altLang="zh-CN" sz="1800" dirty="0"/>
              <a:t>(1) </a:t>
            </a:r>
            <a:r>
              <a:rPr lang="zh-CN" altLang="en-US" sz="1800" dirty="0"/>
              <a:t>对收入与分配的影响</a:t>
            </a:r>
            <a:endParaRPr lang="en-US" altLang="zh-CN" sz="1800" dirty="0"/>
          </a:p>
          <a:p>
            <a:pPr>
              <a:lnSpc>
                <a:spcPct val="150000"/>
              </a:lnSpc>
              <a:buSzPct val="80000"/>
              <a:buFont typeface="Wingdings" panose="05000000000000000000" pitchFamily="2" charset="2"/>
              <a:buChar char="l"/>
            </a:pPr>
            <a:r>
              <a:rPr lang="zh-CN" altLang="en-US" sz="1800" dirty="0"/>
              <a:t>首先，通货膨胀不利于靠固定收入维持生活的阶层</a:t>
            </a:r>
            <a:endParaRPr lang="en-US" altLang="zh-CN" sz="1800" dirty="0"/>
          </a:p>
          <a:p>
            <a:pPr lvl="1">
              <a:lnSpc>
                <a:spcPct val="150000"/>
              </a:lnSpc>
              <a:buSzPct val="60000"/>
              <a:buFont typeface="Wingdings" panose="05000000000000000000" pitchFamily="2" charset="2"/>
              <a:buChar char="n"/>
            </a:pPr>
            <a:r>
              <a:rPr lang="zh-CN" altLang="en-US" sz="1600" dirty="0"/>
              <a:t>固定收入阶层主要包括工薪阶层、公共雇员、领取救济金和退休金的人群以及靠福利和其他转移支付维持生活的人群</a:t>
            </a:r>
            <a:endParaRPr lang="en-US" altLang="zh-CN" sz="1600" dirty="0"/>
          </a:p>
          <a:p>
            <a:pPr lvl="1">
              <a:lnSpc>
                <a:spcPct val="150000"/>
              </a:lnSpc>
              <a:buSzPct val="60000"/>
              <a:buFont typeface="Wingdings" panose="05000000000000000000" pitchFamily="2" charset="2"/>
              <a:buChar char="n"/>
            </a:pPr>
            <a:r>
              <a:rPr lang="zh-CN" altLang="en-US" sz="1600" dirty="0"/>
              <a:t>通货膨胀率上涨，名义收入不变，实际收入（购买力）下降，生活水平下跌，靠固定收入维持生活的阶层就成为通货膨胀的受害者</a:t>
            </a:r>
            <a:endParaRPr lang="en-US" altLang="zh-CN" sz="1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dirty="0"/>
          </a:p>
        </p:txBody>
      </p:sp>
      <p:sp>
        <p:nvSpPr>
          <p:cNvPr id="5" name="矩形 4">
            <a:extLst>
              <a:ext uri="{FF2B5EF4-FFF2-40B4-BE49-F238E27FC236}">
                <a16:creationId xmlns:a16="http://schemas.microsoft.com/office/drawing/2014/main" id="{4576DF80-01FB-420D-81B7-B1734B47FEDB}"/>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通货膨胀的经济影响</a:t>
            </a:r>
          </a:p>
        </p:txBody>
      </p:sp>
      <p:grpSp>
        <p:nvGrpSpPr>
          <p:cNvPr id="6" name="组合 5">
            <a:extLst>
              <a:ext uri="{FF2B5EF4-FFF2-40B4-BE49-F238E27FC236}">
                <a16:creationId xmlns:a16="http://schemas.microsoft.com/office/drawing/2014/main" id="{688BAED1-6E08-4ED3-BD33-6E6B5F8F0C94}"/>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84E49115-36A1-4E9D-AF49-D66D1AB7D6B1}"/>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299F9298-2D30-4770-9805-3E50F0F26CBC}"/>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EFC6661A-B8A5-4A48-BB9D-4E7BFEB0CC27}"/>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5C9C38F0-FBAB-49C4-A25B-D79C876B4693}"/>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BEB5BBFB-038D-49A2-8C0F-ED55E1AE6059}"/>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90AE72E0-415F-4D69-A698-FE9E112FBD57}"/>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390006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128" y="998635"/>
                <a:ext cx="8229600" cy="3394472"/>
              </a:xfrm>
            </p:spPr>
            <p:txBody>
              <a:bodyPr/>
              <a:lstStyle/>
              <a:p>
                <a:pPr>
                  <a:lnSpc>
                    <a:spcPct val="150000"/>
                  </a:lnSpc>
                  <a:buSzPct val="80000"/>
                  <a:buFont typeface="Wingdings" panose="05000000000000000000" pitchFamily="2" charset="2"/>
                  <a:buChar char="l"/>
                </a:pPr>
                <a:r>
                  <a:rPr lang="en-US" altLang="zh-CN" sz="1800" dirty="0">
                    <a:ea typeface="宋体" panose="02010600030101010101" pitchFamily="2" charset="-122"/>
                  </a:rPr>
                  <a:t>(1) </a:t>
                </a:r>
                <a:r>
                  <a:rPr lang="zh-CN" altLang="en-US" sz="1800" dirty="0">
                    <a:ea typeface="宋体" panose="02010600030101010101" pitchFamily="2" charset="-122"/>
                  </a:rPr>
                  <a:t>对收入与分配的影响</a:t>
                </a:r>
                <a:endParaRPr lang="en-US" altLang="zh-CN" sz="1800" dirty="0">
                  <a:ea typeface="宋体" panose="02010600030101010101" pitchFamily="2" charset="-122"/>
                </a:endParaRPr>
              </a:p>
              <a:p>
                <a:pPr>
                  <a:lnSpc>
                    <a:spcPct val="150000"/>
                  </a:lnSpc>
                  <a:buSzPct val="80000"/>
                  <a:buFont typeface="Wingdings" panose="05000000000000000000" pitchFamily="2" charset="2"/>
                  <a:buChar char="l"/>
                </a:pPr>
                <a:r>
                  <a:rPr lang="zh-CN" altLang="en-US" sz="1800" dirty="0">
                    <a:ea typeface="宋体" panose="02010600030101010101" pitchFamily="2" charset="-122"/>
                  </a:rPr>
                  <a:t>其次，通货膨胀对债权人和债务人的影响</a:t>
                </a:r>
                <a:endParaRPr lang="en-US" altLang="zh-CN" sz="1800" dirty="0">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实际利率 </a:t>
                </a:r>
                <a:r>
                  <a:rPr lang="en-US" altLang="zh-CN" sz="1600" dirty="0">
                    <a:ea typeface="宋体" panose="02010600030101010101" pitchFamily="2" charset="-122"/>
                  </a:rPr>
                  <a:t>= </a:t>
                </a:r>
                <a:r>
                  <a:rPr lang="zh-CN" altLang="en-US" sz="1600" dirty="0">
                    <a:ea typeface="宋体" panose="02010600030101010101" pitchFamily="2" charset="-122"/>
                  </a:rPr>
                  <a:t>名义利率 </a:t>
                </a:r>
                <a14:m>
                  <m:oMath xmlns:m="http://schemas.openxmlformats.org/officeDocument/2006/math">
                    <m:r>
                      <a:rPr lang="en-US" altLang="zh-CN" sz="1600" b="0" i="1" smtClean="0">
                        <a:latin typeface="Cambria Math"/>
                      </a:rPr>
                      <m:t>−</m:t>
                    </m:r>
                  </m:oMath>
                </a14:m>
                <a:r>
                  <a:rPr lang="zh-CN" altLang="en-US" sz="1600" dirty="0">
                    <a:ea typeface="宋体" panose="02010600030101010101" pitchFamily="2" charset="-122"/>
                  </a:rPr>
                  <a:t> 通货膨胀率</a:t>
                </a:r>
                <a:endParaRPr lang="en-US" altLang="zh-CN" sz="1600" dirty="0">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债务契约是根据签约时的通货膨胀率规定名义利率</a:t>
                </a:r>
                <a:endParaRPr lang="en-US" altLang="zh-CN" sz="1600" dirty="0">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当通货膨胀率高于签约时的通货膨胀率，债权人的利息收入将受到损害，而债务人因所付的实际利率降低而获得好处</a:t>
                </a:r>
                <a:endParaRPr lang="en-US" altLang="zh-CN" sz="1600" dirty="0">
                  <a:ea typeface="宋体" panose="02010600030101010101" pitchFamily="2"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128" y="998635"/>
                <a:ext cx="8229600" cy="3394472"/>
              </a:xfrm>
              <a:blipFill>
                <a:blip r:embed="rId2"/>
                <a:stretch>
                  <a:fillRect l="-1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dirty="0"/>
          </a:p>
        </p:txBody>
      </p:sp>
      <p:sp>
        <p:nvSpPr>
          <p:cNvPr id="5" name="矩形 4">
            <a:extLst>
              <a:ext uri="{FF2B5EF4-FFF2-40B4-BE49-F238E27FC236}">
                <a16:creationId xmlns:a16="http://schemas.microsoft.com/office/drawing/2014/main" id="{55E30E3F-F610-41C2-AA92-5914FC7A2E77}"/>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通货膨胀的经济影响</a:t>
            </a:r>
          </a:p>
        </p:txBody>
      </p:sp>
      <p:grpSp>
        <p:nvGrpSpPr>
          <p:cNvPr id="6" name="组合 5">
            <a:extLst>
              <a:ext uri="{FF2B5EF4-FFF2-40B4-BE49-F238E27FC236}">
                <a16:creationId xmlns:a16="http://schemas.microsoft.com/office/drawing/2014/main" id="{ECF630EE-19FE-4A1C-BAEF-E6770645C300}"/>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45BCD2BD-41C9-494D-93B1-FF2ACCE8C8BD}"/>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30156DAE-FB49-44ED-80D3-D5B1AD88FA13}"/>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377D17A4-2B58-48D0-8D38-AE53FA394B44}"/>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7206201F-0666-4D5B-B590-814E9D1A686A}"/>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774CD59B-1A4B-4A1E-8168-337820389EFD}"/>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0F4C3263-5C04-4F8A-9949-73D33C6FCF7C}"/>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75601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82278"/>
                <a:ext cx="8229600" cy="3394472"/>
              </a:xfrm>
            </p:spPr>
            <p:txBody>
              <a:bodyPr/>
              <a:lstStyle/>
              <a:p>
                <a:pPr>
                  <a:buSzPct val="80000"/>
                  <a:buFont typeface="Wingdings" panose="05000000000000000000" pitchFamily="2" charset="2"/>
                  <a:buChar char="l"/>
                </a:pPr>
                <a:r>
                  <a:rPr lang="en-US" altLang="zh-CN" sz="1800" dirty="0">
                    <a:ea typeface="宋体" panose="02010600030101010101" pitchFamily="2" charset="-122"/>
                  </a:rPr>
                  <a:t>2017</a:t>
                </a:r>
                <a:r>
                  <a:rPr lang="zh-CN" altLang="en-US" sz="1800" dirty="0">
                    <a:ea typeface="宋体" panose="02010600030101010101" pitchFamily="2" charset="-122"/>
                  </a:rPr>
                  <a:t>年的时候，债权人</a:t>
                </a:r>
                <a:r>
                  <a:rPr lang="en-US" sz="1800" dirty="0">
                    <a:ea typeface="宋体" panose="02010600030101010101" pitchFamily="2" charset="-122"/>
                  </a:rPr>
                  <a:t>→$100→</a:t>
                </a:r>
                <a:r>
                  <a:rPr lang="zh-CN" altLang="en-US" sz="1800" dirty="0">
                    <a:ea typeface="宋体" panose="02010600030101010101" pitchFamily="2" charset="-122"/>
                  </a:rPr>
                  <a:t>债务人</a:t>
                </a:r>
                <a:endParaRPr lang="en-US" altLang="zh-CN" sz="1800" dirty="0">
                  <a:ea typeface="宋体" panose="02010600030101010101" pitchFamily="2" charset="-122"/>
                </a:endParaRPr>
              </a:p>
              <a:p>
                <a:pPr lvl="1">
                  <a:buSzPct val="60000"/>
                  <a:buFont typeface="Wingdings" panose="05000000000000000000" pitchFamily="2" charset="2"/>
                  <a:buChar char="n"/>
                </a:pPr>
                <a:r>
                  <a:rPr lang="zh-CN" altLang="en-US" sz="1600" dirty="0">
                    <a:ea typeface="宋体" panose="02010600030101010101" pitchFamily="2" charset="-122"/>
                  </a:rPr>
                  <a:t>契约规定名义利率</a:t>
                </a:r>
                <a:r>
                  <a:rPr lang="en-US" altLang="zh-CN" sz="1600" dirty="0">
                    <a:ea typeface="宋体" panose="02010600030101010101" pitchFamily="2" charset="-122"/>
                  </a:rPr>
                  <a:t>10%</a:t>
                </a:r>
              </a:p>
              <a:p>
                <a:pPr lvl="1">
                  <a:buSzPct val="60000"/>
                  <a:buFont typeface="Wingdings" panose="05000000000000000000" pitchFamily="2" charset="2"/>
                  <a:buChar char="n"/>
                </a:pPr>
                <a:r>
                  <a:rPr lang="en-US" altLang="zh-CN" sz="1600" dirty="0">
                    <a:ea typeface="宋体" panose="02010600030101010101" pitchFamily="2" charset="-122"/>
                  </a:rPr>
                  <a:t>2017</a:t>
                </a:r>
                <a:r>
                  <a:rPr lang="zh-CN" altLang="en-US" sz="1600" dirty="0">
                    <a:ea typeface="宋体" panose="02010600030101010101" pitchFamily="2" charset="-122"/>
                  </a:rPr>
                  <a:t>年的通货膨胀率为</a:t>
                </a:r>
                <a14:m>
                  <m:oMath xmlns:m="http://schemas.openxmlformats.org/officeDocument/2006/math">
                    <m:r>
                      <a:rPr lang="en-US" altLang="zh-CN" sz="1600" b="0" i="1" smtClean="0">
                        <a:latin typeface="Cambria Math"/>
                      </a:rPr>
                      <m:t>𝜋</m:t>
                    </m:r>
                    <m:r>
                      <a:rPr lang="en-US" altLang="zh-CN" sz="1600" b="0" i="1" smtClean="0">
                        <a:latin typeface="Cambria Math"/>
                      </a:rPr>
                      <m:t>=</m:t>
                    </m:r>
                  </m:oMath>
                </a14:m>
                <a:r>
                  <a:rPr lang="en-US" altLang="zh-CN" sz="1600" dirty="0">
                    <a:ea typeface="宋体" panose="02010600030101010101" pitchFamily="2" charset="-122"/>
                  </a:rPr>
                  <a:t>5%</a:t>
                </a:r>
                <a:r>
                  <a:rPr lang="zh-CN" altLang="en-US" sz="1600" dirty="0">
                    <a:ea typeface="宋体" panose="02010600030101010101" pitchFamily="2" charset="-122"/>
                  </a:rPr>
                  <a:t>，一个汉堡</a:t>
                </a:r>
                <a:r>
                  <a:rPr lang="en-US" altLang="zh-CN" sz="1600" dirty="0">
                    <a:ea typeface="宋体" panose="02010600030101010101" pitchFamily="2" charset="-122"/>
                  </a:rPr>
                  <a:t>$2</a:t>
                </a:r>
                <a:endParaRPr lang="en-US" sz="1600" dirty="0">
                  <a:ea typeface="宋体" panose="02010600030101010101" pitchFamily="2" charset="-122"/>
                </a:endParaRPr>
              </a:p>
              <a:p>
                <a:endParaRPr lang="en-US" sz="2000" dirty="0">
                  <a:ea typeface="宋体" panose="02010600030101010101" pitchFamily="2"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82278"/>
                <a:ext cx="8229600" cy="3394472"/>
              </a:xfrm>
              <a:blipFill>
                <a:blip r:embed="rId2"/>
                <a:stretch>
                  <a:fillRect l="-148" t="-143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56</a:t>
            </a:fld>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59894846"/>
                  </p:ext>
                </p:extLst>
              </p:nvPr>
            </p:nvGraphicFramePr>
            <p:xfrm>
              <a:off x="533400" y="2301477"/>
              <a:ext cx="8077201" cy="2123440"/>
            </p:xfrm>
            <a:graphic>
              <a:graphicData uri="http://schemas.openxmlformats.org/drawingml/2006/table">
                <a:tbl>
                  <a:tblPr firstRow="1" bandRow="1">
                    <a:tableStyleId>{2D5ABB26-0587-4C30-8999-92F81FD0307C}</a:tableStyleId>
                  </a:tblPr>
                  <a:tblGrid>
                    <a:gridCol w="1615900">
                      <a:extLst>
                        <a:ext uri="{9D8B030D-6E8A-4147-A177-3AD203B41FA5}">
                          <a16:colId xmlns:a16="http://schemas.microsoft.com/office/drawing/2014/main" val="20000"/>
                        </a:ext>
                      </a:extLst>
                    </a:gridCol>
                    <a:gridCol w="2153767">
                      <a:extLst>
                        <a:ext uri="{9D8B030D-6E8A-4147-A177-3AD203B41FA5}">
                          <a16:colId xmlns:a16="http://schemas.microsoft.com/office/drawing/2014/main" val="20001"/>
                        </a:ext>
                      </a:extLst>
                    </a:gridCol>
                    <a:gridCol w="2153767">
                      <a:extLst>
                        <a:ext uri="{9D8B030D-6E8A-4147-A177-3AD203B41FA5}">
                          <a16:colId xmlns:a16="http://schemas.microsoft.com/office/drawing/2014/main" val="20002"/>
                        </a:ext>
                      </a:extLst>
                    </a:gridCol>
                    <a:gridCol w="2153767">
                      <a:extLst>
                        <a:ext uri="{9D8B030D-6E8A-4147-A177-3AD203B41FA5}">
                          <a16:colId xmlns:a16="http://schemas.microsoft.com/office/drawing/2014/main" val="20003"/>
                        </a:ext>
                      </a:extLst>
                    </a:gridCol>
                  </a:tblGrid>
                  <a:tr h="370840">
                    <a:tc gridSpan="4">
                      <a:txBody>
                        <a:bodyPr/>
                        <a:lstStyle/>
                        <a:p>
                          <a:pPr algn="ctr"/>
                          <a:r>
                            <a:rPr lang="en-US" altLang="zh-CN" sz="1800" dirty="0">
                              <a:latin typeface="Times New Roman" panose="02020603050405020304" pitchFamily="18" charset="0"/>
                              <a:cs typeface="Times New Roman" panose="02020603050405020304" pitchFamily="18" charset="0"/>
                            </a:rPr>
                            <a:t>2018</a:t>
                          </a:r>
                          <a:r>
                            <a:rPr lang="zh-CN" altLang="en-US" sz="1800" dirty="0">
                              <a:latin typeface="Times New Roman" panose="02020603050405020304" pitchFamily="18" charset="0"/>
                              <a:cs typeface="Times New Roman" panose="02020603050405020304" pitchFamily="18" charset="0"/>
                            </a:rPr>
                            <a:t>年时借贷合同的执行情况</a:t>
                          </a:r>
                          <a:endParaRPr lang="en-US" sz="18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zh-CN" altLang="en-US" sz="1800" dirty="0">
                              <a:latin typeface="Times New Roman" panose="02020603050405020304" pitchFamily="18" charset="0"/>
                              <a:cs typeface="Times New Roman" panose="02020603050405020304" pitchFamily="18" charset="0"/>
                            </a:rPr>
                            <a:t>通货膨胀率</a:t>
                          </a:r>
                          <a:endParaRPr lang="en-US" sz="18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800" dirty="0">
                              <a:latin typeface="Times New Roman" panose="02020603050405020304" pitchFamily="18" charset="0"/>
                              <a:cs typeface="Times New Roman" panose="02020603050405020304" pitchFamily="18" charset="0"/>
                            </a:rPr>
                            <a:t>债务人归还</a:t>
                          </a:r>
                          <a:endParaRPr lang="en-US" sz="18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800" dirty="0">
                              <a:latin typeface="Times New Roman" panose="02020603050405020304" pitchFamily="18" charset="0"/>
                              <a:cs typeface="Times New Roman" panose="02020603050405020304" pitchFamily="18" charset="0"/>
                            </a:rPr>
                            <a:t>汉堡价格</a:t>
                          </a:r>
                          <a:endParaRPr lang="en-US" sz="18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800" dirty="0">
                              <a:latin typeface="Times New Roman" panose="02020603050405020304" pitchFamily="18" charset="0"/>
                              <a:cs typeface="Times New Roman" panose="02020603050405020304" pitchFamily="18" charset="0"/>
                            </a:rPr>
                            <a:t>债权人可购买</a:t>
                          </a:r>
                          <a:endParaRPr lang="en-US" altLang="zh-CN" sz="1800" dirty="0">
                            <a:latin typeface="Times New Roman" panose="02020603050405020304" pitchFamily="18" charset="0"/>
                            <a:cs typeface="Times New Roman" panose="02020603050405020304" pitchFamily="18" charset="0"/>
                          </a:endParaRPr>
                        </a:p>
                        <a:p>
                          <a:pPr algn="ctr"/>
                          <a:r>
                            <a:rPr lang="zh-CN" altLang="en-US" sz="1800" dirty="0">
                              <a:latin typeface="Times New Roman" panose="02020603050405020304" pitchFamily="18" charset="0"/>
                              <a:cs typeface="Times New Roman" panose="02020603050405020304" pitchFamily="18" charset="0"/>
                            </a:rPr>
                            <a:t>汉堡数量</a:t>
                          </a:r>
                          <a:endParaRPr lang="en-US" sz="18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800" b="0" i="1" baseline="0" smtClean="0">
                                  <a:latin typeface="Cambria Math"/>
                                </a:rPr>
                                <m:t>𝜋</m:t>
                              </m:r>
                            </m:oMath>
                          </a14:m>
                          <a:r>
                            <a:rPr lang="en-US" sz="1800" dirty="0">
                              <a:latin typeface="Times New Roman" panose="02020603050405020304" pitchFamily="18" charset="0"/>
                              <a:cs typeface="Times New Roman" panose="02020603050405020304" pitchFamily="18" charset="0"/>
                            </a:rPr>
                            <a:t> =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Times New Roman" panose="02020603050405020304" pitchFamily="18" charset="0"/>
                              <a:cs typeface="Times New Roman" panose="02020603050405020304" pitchFamily="18" charset="0"/>
                            </a:rPr>
                            <a:t>$110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Times New Roman" panose="02020603050405020304" pitchFamily="18" charset="0"/>
                              <a:cs typeface="Times New Roman" panose="02020603050405020304" pitchFamily="18" charset="0"/>
                            </a:rPr>
                            <a:t>$2.1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Times New Roman" panose="02020603050405020304" pitchFamily="18" charset="0"/>
                              <a:cs typeface="Times New Roman" panose="02020603050405020304" pitchFamily="18" charset="0"/>
                            </a:rPr>
                            <a:t>52.38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algn="ctr"/>
                          <a14:m>
                            <m:oMath xmlns:m="http://schemas.openxmlformats.org/officeDocument/2006/math">
                              <m:r>
                                <a:rPr lang="en-US" sz="1800" b="0" i="1" smtClean="0">
                                  <a:latin typeface="Cambria Math"/>
                                  <a:cs typeface="Times New Roman" panose="02020603050405020304" pitchFamily="18" charset="0"/>
                                </a:rPr>
                                <m:t>𝜋</m:t>
                              </m:r>
                            </m:oMath>
                          </a14:m>
                          <a:r>
                            <a:rPr lang="en-US" sz="1800" dirty="0">
                              <a:latin typeface="Times New Roman" panose="02020603050405020304" pitchFamily="18" charset="0"/>
                              <a:cs typeface="Times New Roman" panose="02020603050405020304" pitchFamily="18" charset="0"/>
                            </a:rPr>
                            <a:t> =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Times New Roman" panose="02020603050405020304" pitchFamily="18" charset="0"/>
                              <a:cs typeface="Times New Roman" panose="02020603050405020304" pitchFamily="18" charset="0"/>
                            </a:rPr>
                            <a:t>$110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Times New Roman" panose="02020603050405020304" pitchFamily="18" charset="0"/>
                              <a:cs typeface="Times New Roman" panose="02020603050405020304" pitchFamily="18" charset="0"/>
                            </a:rPr>
                            <a:t>$2.04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Times New Roman" panose="02020603050405020304" pitchFamily="18" charset="0"/>
                              <a:cs typeface="Times New Roman" panose="02020603050405020304" pitchFamily="18" charset="0"/>
                            </a:rPr>
                            <a:t>53.92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pPr algn="ctr"/>
                          <a14:m>
                            <m:oMath xmlns:m="http://schemas.openxmlformats.org/officeDocument/2006/math">
                              <m:r>
                                <a:rPr lang="en-US" sz="1800" b="0" i="1" baseline="0" smtClean="0">
                                  <a:latin typeface="Cambria Math"/>
                                  <a:cs typeface="Times New Roman" panose="02020603050405020304" pitchFamily="18" charset="0"/>
                                </a:rPr>
                                <m:t>𝜋</m:t>
                              </m:r>
                              <m:r>
                                <a:rPr lang="en-US" sz="1800" b="0" i="1" baseline="0" smtClean="0">
                                  <a:latin typeface="Cambria Math"/>
                                  <a:cs typeface="Times New Roman" panose="02020603050405020304" pitchFamily="18" charset="0"/>
                                </a:rPr>
                                <m:t>=</m:t>
                              </m:r>
                            </m:oMath>
                          </a14:m>
                          <a:r>
                            <a:rPr lang="en-US" sz="1800" dirty="0">
                              <a:latin typeface="Times New Roman" panose="02020603050405020304" pitchFamily="18" charset="0"/>
                              <a:cs typeface="Times New Roman" panose="02020603050405020304" pitchFamily="18" charset="0"/>
                            </a:rPr>
                            <a:t>15%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Times New Roman" panose="02020603050405020304" pitchFamily="18" charset="0"/>
                              <a:cs typeface="Times New Roman" panose="02020603050405020304" pitchFamily="18" charset="0"/>
                            </a:rPr>
                            <a:t>$110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Times New Roman" panose="02020603050405020304" pitchFamily="18" charset="0"/>
                              <a:cs typeface="Times New Roman" panose="02020603050405020304" pitchFamily="18" charset="0"/>
                            </a:rPr>
                            <a:t>$2.3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Times New Roman" panose="02020603050405020304" pitchFamily="18" charset="0"/>
                              <a:cs typeface="Times New Roman" panose="02020603050405020304" pitchFamily="18" charset="0"/>
                            </a:rPr>
                            <a:t>47.83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59894846"/>
                  </p:ext>
                </p:extLst>
              </p:nvPr>
            </p:nvGraphicFramePr>
            <p:xfrm>
              <a:off x="533400" y="2301477"/>
              <a:ext cx="8077201" cy="2123440"/>
            </p:xfrm>
            <a:graphic>
              <a:graphicData uri="http://schemas.openxmlformats.org/drawingml/2006/table">
                <a:tbl>
                  <a:tblPr firstRow="1" bandRow="1">
                    <a:tableStyleId>{2D5ABB26-0587-4C30-8999-92F81FD0307C}</a:tableStyleId>
                  </a:tblPr>
                  <a:tblGrid>
                    <a:gridCol w="1615900">
                      <a:extLst>
                        <a:ext uri="{9D8B030D-6E8A-4147-A177-3AD203B41FA5}">
                          <a16:colId xmlns:a16="http://schemas.microsoft.com/office/drawing/2014/main" val="20000"/>
                        </a:ext>
                      </a:extLst>
                    </a:gridCol>
                    <a:gridCol w="2153767">
                      <a:extLst>
                        <a:ext uri="{9D8B030D-6E8A-4147-A177-3AD203B41FA5}">
                          <a16:colId xmlns:a16="http://schemas.microsoft.com/office/drawing/2014/main" val="20001"/>
                        </a:ext>
                      </a:extLst>
                    </a:gridCol>
                    <a:gridCol w="2153767">
                      <a:extLst>
                        <a:ext uri="{9D8B030D-6E8A-4147-A177-3AD203B41FA5}">
                          <a16:colId xmlns:a16="http://schemas.microsoft.com/office/drawing/2014/main" val="20002"/>
                        </a:ext>
                      </a:extLst>
                    </a:gridCol>
                    <a:gridCol w="2153767">
                      <a:extLst>
                        <a:ext uri="{9D8B030D-6E8A-4147-A177-3AD203B41FA5}">
                          <a16:colId xmlns:a16="http://schemas.microsoft.com/office/drawing/2014/main" val="20003"/>
                        </a:ext>
                      </a:extLst>
                    </a:gridCol>
                  </a:tblGrid>
                  <a:tr h="370840">
                    <a:tc gridSpan="4">
                      <a:txBody>
                        <a:bodyPr/>
                        <a:lstStyle/>
                        <a:p>
                          <a:pPr algn="ctr"/>
                          <a:r>
                            <a:rPr lang="en-US" altLang="zh-CN" sz="1800" dirty="0">
                              <a:latin typeface="Times New Roman" panose="02020603050405020304" pitchFamily="18" charset="0"/>
                              <a:cs typeface="Times New Roman" panose="02020603050405020304" pitchFamily="18" charset="0"/>
                            </a:rPr>
                            <a:t>2018</a:t>
                          </a:r>
                          <a:r>
                            <a:rPr lang="zh-CN" altLang="en-US" sz="1800" dirty="0">
                              <a:latin typeface="Times New Roman" panose="02020603050405020304" pitchFamily="18" charset="0"/>
                              <a:cs typeface="Times New Roman" panose="02020603050405020304" pitchFamily="18" charset="0"/>
                            </a:rPr>
                            <a:t>年时借贷合同的执行情况</a:t>
                          </a:r>
                          <a:endParaRPr lang="en-US" sz="18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40080">
                    <a:tc>
                      <a:txBody>
                        <a:bodyPr/>
                        <a:lstStyle/>
                        <a:p>
                          <a:pPr algn="ctr"/>
                          <a:r>
                            <a:rPr lang="zh-CN" altLang="en-US" sz="1800" dirty="0">
                              <a:latin typeface="Times New Roman" panose="02020603050405020304" pitchFamily="18" charset="0"/>
                              <a:cs typeface="Times New Roman" panose="02020603050405020304" pitchFamily="18" charset="0"/>
                            </a:rPr>
                            <a:t>通货膨胀率</a:t>
                          </a:r>
                          <a:endParaRPr lang="en-US" sz="18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800" dirty="0">
                              <a:latin typeface="Times New Roman" panose="02020603050405020304" pitchFamily="18" charset="0"/>
                              <a:cs typeface="Times New Roman" panose="02020603050405020304" pitchFamily="18" charset="0"/>
                            </a:rPr>
                            <a:t>债务人归还</a:t>
                          </a:r>
                          <a:endParaRPr lang="en-US" sz="18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800" dirty="0">
                              <a:latin typeface="Times New Roman" panose="02020603050405020304" pitchFamily="18" charset="0"/>
                              <a:cs typeface="Times New Roman" panose="02020603050405020304" pitchFamily="18" charset="0"/>
                            </a:rPr>
                            <a:t>汉堡价格</a:t>
                          </a:r>
                          <a:endParaRPr lang="en-US" sz="18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800" dirty="0">
                              <a:latin typeface="Times New Roman" panose="02020603050405020304" pitchFamily="18" charset="0"/>
                              <a:cs typeface="Times New Roman" panose="02020603050405020304" pitchFamily="18" charset="0"/>
                            </a:rPr>
                            <a:t>债权人可购买</a:t>
                          </a:r>
                          <a:endParaRPr lang="en-US" altLang="zh-CN" sz="1800" dirty="0">
                            <a:latin typeface="Times New Roman" panose="02020603050405020304" pitchFamily="18" charset="0"/>
                            <a:cs typeface="Times New Roman" panose="02020603050405020304" pitchFamily="18" charset="0"/>
                          </a:endParaRPr>
                        </a:p>
                        <a:p>
                          <a:pPr algn="ctr"/>
                          <a:r>
                            <a:rPr lang="zh-CN" altLang="en-US" sz="1800" dirty="0">
                              <a:latin typeface="Times New Roman" panose="02020603050405020304" pitchFamily="18" charset="0"/>
                              <a:cs typeface="Times New Roman" panose="02020603050405020304" pitchFamily="18" charset="0"/>
                            </a:rPr>
                            <a:t>汉堡数量</a:t>
                          </a:r>
                          <a:endParaRPr lang="en-US" sz="18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endParaRPr lang="zh-CN"/>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283607" r="-400755" b="-224590"/>
                          </a:stretch>
                        </a:blipFill>
                      </a:tcPr>
                    </a:tc>
                    <a:tc>
                      <a:txBody>
                        <a:bodyPr/>
                        <a:lstStyle/>
                        <a:p>
                          <a:pPr algn="ctr"/>
                          <a:r>
                            <a:rPr lang="en-US" sz="1800" dirty="0">
                              <a:latin typeface="Times New Roman" panose="02020603050405020304" pitchFamily="18" charset="0"/>
                              <a:cs typeface="Times New Roman" panose="02020603050405020304" pitchFamily="18" charset="0"/>
                            </a:rPr>
                            <a:t>$110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Times New Roman" panose="02020603050405020304" pitchFamily="18" charset="0"/>
                              <a:cs typeface="Times New Roman" panose="02020603050405020304" pitchFamily="18" charset="0"/>
                            </a:rPr>
                            <a:t>$2.1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Times New Roman" panose="02020603050405020304" pitchFamily="18" charset="0"/>
                              <a:cs typeface="Times New Roman" panose="02020603050405020304" pitchFamily="18" charset="0"/>
                            </a:rPr>
                            <a:t>52.38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endParaRPr lang="zh-CN"/>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383607" r="-400755" b="-124590"/>
                          </a:stretch>
                        </a:blipFill>
                      </a:tcPr>
                    </a:tc>
                    <a:tc>
                      <a:txBody>
                        <a:bodyPr/>
                        <a:lstStyle/>
                        <a:p>
                          <a:pPr algn="ctr"/>
                          <a:r>
                            <a:rPr lang="en-US" sz="1800" dirty="0">
                              <a:latin typeface="Times New Roman" panose="02020603050405020304" pitchFamily="18" charset="0"/>
                              <a:cs typeface="Times New Roman" panose="02020603050405020304" pitchFamily="18" charset="0"/>
                            </a:rPr>
                            <a:t>$110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Times New Roman" panose="02020603050405020304" pitchFamily="18" charset="0"/>
                              <a:cs typeface="Times New Roman" panose="02020603050405020304" pitchFamily="18" charset="0"/>
                            </a:rPr>
                            <a:t>$2.04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Times New Roman" panose="02020603050405020304" pitchFamily="18" charset="0"/>
                              <a:cs typeface="Times New Roman" panose="02020603050405020304" pitchFamily="18" charset="0"/>
                            </a:rPr>
                            <a:t>53.92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endParaRPr lang="zh-CN"/>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t="-483607" r="-400755" b="-24590"/>
                          </a:stretch>
                        </a:blipFill>
                      </a:tcPr>
                    </a:tc>
                    <a:tc>
                      <a:txBody>
                        <a:bodyPr/>
                        <a:lstStyle/>
                        <a:p>
                          <a:pPr algn="ctr"/>
                          <a:r>
                            <a:rPr lang="en-US" sz="1800" dirty="0">
                              <a:latin typeface="Times New Roman" panose="02020603050405020304" pitchFamily="18" charset="0"/>
                              <a:cs typeface="Times New Roman" panose="02020603050405020304" pitchFamily="18" charset="0"/>
                            </a:rPr>
                            <a:t>$110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Times New Roman" panose="02020603050405020304" pitchFamily="18" charset="0"/>
                              <a:cs typeface="Times New Roman" panose="02020603050405020304" pitchFamily="18" charset="0"/>
                            </a:rPr>
                            <a:t>$2.3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Times New Roman" panose="02020603050405020304" pitchFamily="18" charset="0"/>
                              <a:cs typeface="Times New Roman" panose="02020603050405020304" pitchFamily="18" charset="0"/>
                            </a:rPr>
                            <a:t>47.83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mc:Fallback>
      </mc:AlternateContent>
      <p:sp>
        <p:nvSpPr>
          <p:cNvPr id="6" name="矩形 5">
            <a:extLst>
              <a:ext uri="{FF2B5EF4-FFF2-40B4-BE49-F238E27FC236}">
                <a16:creationId xmlns:a16="http://schemas.microsoft.com/office/drawing/2014/main" id="{35A82B70-C0AE-4660-9D51-B9055D17710C}"/>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Times New Roman" panose="02020603050405020304" pitchFamily="18" charset="0"/>
                <a:ea typeface="微软雅黑" panose="020B0503020204020204" pitchFamily="34" charset="-122"/>
                <a:cs typeface="Times New Roman" panose="02020603050405020304" pitchFamily="18" charset="0"/>
              </a:rPr>
              <a:t>通货膨胀对债权人和债务人的影响：一个例子</a:t>
            </a:r>
          </a:p>
        </p:txBody>
      </p:sp>
      <p:grpSp>
        <p:nvGrpSpPr>
          <p:cNvPr id="7" name="组合 6">
            <a:extLst>
              <a:ext uri="{FF2B5EF4-FFF2-40B4-BE49-F238E27FC236}">
                <a16:creationId xmlns:a16="http://schemas.microsoft.com/office/drawing/2014/main" id="{340CB9C1-8D18-4DCA-8A7A-ADC518734C27}"/>
              </a:ext>
            </a:extLst>
          </p:cNvPr>
          <p:cNvGrpSpPr/>
          <p:nvPr/>
        </p:nvGrpSpPr>
        <p:grpSpPr>
          <a:xfrm>
            <a:off x="239334" y="290253"/>
            <a:ext cx="229174" cy="330963"/>
            <a:chOff x="362743" y="188119"/>
            <a:chExt cx="348993" cy="504000"/>
          </a:xfrm>
          <a:solidFill>
            <a:srgbClr val="6B748A"/>
          </a:solidFill>
        </p:grpSpPr>
        <p:sp>
          <p:nvSpPr>
            <p:cNvPr id="8" name="矩形: 圆角 7">
              <a:extLst>
                <a:ext uri="{FF2B5EF4-FFF2-40B4-BE49-F238E27FC236}">
                  <a16:creationId xmlns:a16="http://schemas.microsoft.com/office/drawing/2014/main" id="{BB3EE7F8-C2D2-408F-A76B-790E4016D6A0}"/>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latin typeface="Times New Roman" panose="02020603050405020304" pitchFamily="18" charset="0"/>
                <a:cs typeface="Times New Roman" panose="02020603050405020304" pitchFamily="18" charset="0"/>
              </a:endParaRPr>
            </a:p>
          </p:txBody>
        </p:sp>
        <p:sp>
          <p:nvSpPr>
            <p:cNvPr id="9" name="矩形: 圆角 8">
              <a:extLst>
                <a:ext uri="{FF2B5EF4-FFF2-40B4-BE49-F238E27FC236}">
                  <a16:creationId xmlns:a16="http://schemas.microsoft.com/office/drawing/2014/main" id="{4B5E0A60-5FB1-4745-8C67-BA0ABDF63AD0}"/>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8CAAFF82-D914-4793-B0FA-43C1E2CE76BA}"/>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latin typeface="Times New Roman" panose="02020603050405020304" pitchFamily="18" charset="0"/>
                <a:cs typeface="Times New Roman" panose="02020603050405020304" pitchFamily="18" charset="0"/>
              </a:endParaRPr>
            </a:p>
          </p:txBody>
        </p:sp>
        <p:sp>
          <p:nvSpPr>
            <p:cNvPr id="11" name="矩形: 圆角 10">
              <a:extLst>
                <a:ext uri="{FF2B5EF4-FFF2-40B4-BE49-F238E27FC236}">
                  <a16:creationId xmlns:a16="http://schemas.microsoft.com/office/drawing/2014/main" id="{45600099-24C0-46ED-973A-2DC941442A49}"/>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latin typeface="Times New Roman" panose="02020603050405020304" pitchFamily="18" charset="0"/>
                <a:cs typeface="Times New Roman" panose="02020603050405020304" pitchFamily="18" charset="0"/>
              </a:endParaRPr>
            </a:p>
          </p:txBody>
        </p:sp>
      </p:grpSp>
      <p:cxnSp>
        <p:nvCxnSpPr>
          <p:cNvPr id="12" name="直接连接符 11">
            <a:extLst>
              <a:ext uri="{FF2B5EF4-FFF2-40B4-BE49-F238E27FC236}">
                <a16:creationId xmlns:a16="http://schemas.microsoft.com/office/drawing/2014/main" id="{2F0451AF-C562-4E56-BE61-4EABA0B01973}"/>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DE8598CB-D05C-4175-9D14-C51771E987F7}"/>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40140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508" y="906345"/>
            <a:ext cx="8229600" cy="3394472"/>
          </a:xfrm>
        </p:spPr>
        <p:txBody>
          <a:bodyPr/>
          <a:lstStyle/>
          <a:p>
            <a:pPr>
              <a:lnSpc>
                <a:spcPct val="150000"/>
              </a:lnSpc>
              <a:buSzPct val="80000"/>
              <a:buFont typeface="Wingdings" panose="05000000000000000000" pitchFamily="2" charset="2"/>
              <a:buChar char="l"/>
            </a:pPr>
            <a:r>
              <a:rPr lang="en-US" altLang="zh-CN" sz="1800" dirty="0"/>
              <a:t>(1) </a:t>
            </a:r>
            <a:r>
              <a:rPr lang="zh-CN" altLang="en-US" sz="1800" dirty="0"/>
              <a:t>对收入与分配的影响</a:t>
            </a:r>
            <a:endParaRPr lang="en-US" altLang="zh-CN" sz="1800" dirty="0"/>
          </a:p>
          <a:p>
            <a:pPr>
              <a:lnSpc>
                <a:spcPct val="150000"/>
              </a:lnSpc>
              <a:buSzPct val="80000"/>
              <a:buFont typeface="Wingdings" panose="05000000000000000000" pitchFamily="2" charset="2"/>
              <a:buChar char="l"/>
            </a:pPr>
            <a:r>
              <a:rPr lang="zh-CN" altLang="en-US" sz="1800" dirty="0"/>
              <a:t>最后，通货膨胀对财富分配的影响</a:t>
            </a:r>
            <a:endParaRPr lang="en-US" altLang="zh-CN" sz="1800" dirty="0"/>
          </a:p>
          <a:p>
            <a:pPr lvl="1">
              <a:lnSpc>
                <a:spcPct val="150000"/>
              </a:lnSpc>
              <a:buSzPct val="60000"/>
              <a:buFont typeface="Wingdings" panose="05000000000000000000" pitchFamily="2" charset="2"/>
              <a:buChar char="n"/>
            </a:pPr>
            <a:r>
              <a:rPr lang="zh-CN" altLang="en-US" sz="1600" dirty="0"/>
              <a:t>这里主要指通货膨胀对财产净值的影响，财产净值取决于所有者财产的货币价值以及所欠债务的多少</a:t>
            </a:r>
            <a:endParaRPr lang="en-US" altLang="zh-CN" sz="1600" dirty="0"/>
          </a:p>
          <a:p>
            <a:pPr lvl="1">
              <a:lnSpc>
                <a:spcPct val="150000"/>
              </a:lnSpc>
              <a:buSzPct val="60000"/>
              <a:buFont typeface="Wingdings" panose="05000000000000000000" pitchFamily="2" charset="2"/>
              <a:buChar char="n"/>
            </a:pPr>
            <a:r>
              <a:rPr lang="zh-CN" altLang="en-US" sz="1600" dirty="0"/>
              <a:t>一般而言，财产的货币价值会由于通货膨胀而变动，</a:t>
            </a:r>
            <a:r>
              <a:rPr lang="zh-CN" altLang="en-US" sz="1600" dirty="0">
                <a:hlinkClick r:id="rId2"/>
              </a:rPr>
              <a:t>有的会升值</a:t>
            </a:r>
            <a:r>
              <a:rPr lang="zh-CN" altLang="en-US" sz="1600" dirty="0"/>
              <a:t>，</a:t>
            </a:r>
            <a:r>
              <a:rPr lang="zh-CN" altLang="en-US" sz="1600" dirty="0">
                <a:hlinkClick r:id="rId3"/>
              </a:rPr>
              <a:t>有的会贬值</a:t>
            </a:r>
            <a:endParaRPr lang="en-US" altLang="zh-CN" sz="1600" dirty="0"/>
          </a:p>
          <a:p>
            <a:pPr lvl="1">
              <a:lnSpc>
                <a:spcPct val="150000"/>
              </a:lnSpc>
              <a:buSzPct val="60000"/>
              <a:buFont typeface="Wingdings" panose="05000000000000000000" pitchFamily="2" charset="2"/>
              <a:buChar char="n"/>
            </a:pPr>
            <a:r>
              <a:rPr lang="zh-CN" altLang="en-US" sz="1600" dirty="0"/>
              <a:t>债务则会由于通货膨胀率的上升而相对减少</a:t>
            </a:r>
            <a:endParaRPr lang="en-US" altLang="zh-CN" sz="1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57</a:t>
            </a:fld>
            <a:endParaRPr lang="en-US" dirty="0"/>
          </a:p>
        </p:txBody>
      </p:sp>
      <p:sp>
        <p:nvSpPr>
          <p:cNvPr id="5" name="矩形 4">
            <a:extLst>
              <a:ext uri="{FF2B5EF4-FFF2-40B4-BE49-F238E27FC236}">
                <a16:creationId xmlns:a16="http://schemas.microsoft.com/office/drawing/2014/main" id="{6C953EB4-08D9-4DB1-8813-8B7C926F7931}"/>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通货膨胀的经济影响</a:t>
            </a:r>
          </a:p>
        </p:txBody>
      </p:sp>
      <p:grpSp>
        <p:nvGrpSpPr>
          <p:cNvPr id="6" name="组合 5">
            <a:extLst>
              <a:ext uri="{FF2B5EF4-FFF2-40B4-BE49-F238E27FC236}">
                <a16:creationId xmlns:a16="http://schemas.microsoft.com/office/drawing/2014/main" id="{0B534FE9-52DE-42F7-BD47-2C4657E31352}"/>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AAE94E53-47F1-4496-BF72-EB1EB1611846}"/>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C1EF80EE-2626-4041-8A57-98568363F689}"/>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29FB806B-F4B0-45A1-98E6-A5CBCDD7AA21}"/>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65564C56-8845-4FA0-9000-FE209D243322}"/>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AD8F511F-FFA9-4D8B-8971-3BF148F57E49}"/>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AB097A39-0CDE-4532-B931-EDCD8FFA6039}"/>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375159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1485" y="889555"/>
            <a:ext cx="8229600" cy="3394472"/>
          </a:xfrm>
        </p:spPr>
        <p:txBody>
          <a:bodyPr/>
          <a:lstStyle/>
          <a:p>
            <a:pPr>
              <a:lnSpc>
                <a:spcPct val="150000"/>
              </a:lnSpc>
              <a:buSzPct val="80000"/>
              <a:buFont typeface="Wingdings" panose="05000000000000000000" pitchFamily="2" charset="2"/>
              <a:buChar char="l"/>
            </a:pPr>
            <a:r>
              <a:rPr lang="en-US" sz="1800" dirty="0">
                <a:ea typeface="宋体" panose="02010600030101010101" pitchFamily="2" charset="-122"/>
              </a:rPr>
              <a:t>(2) </a:t>
            </a:r>
            <a:r>
              <a:rPr lang="zh-CN" altLang="en-US" sz="1800" dirty="0">
                <a:ea typeface="宋体" panose="02010600030101010101" pitchFamily="2" charset="-122"/>
              </a:rPr>
              <a:t>通货膨胀的产出效应</a:t>
            </a:r>
            <a:endParaRPr lang="en-US" altLang="zh-CN" sz="1800" dirty="0">
              <a:ea typeface="宋体" panose="02010600030101010101" pitchFamily="2" charset="-122"/>
            </a:endParaRPr>
          </a:p>
          <a:p>
            <a:pPr>
              <a:lnSpc>
                <a:spcPct val="150000"/>
              </a:lnSpc>
              <a:buSzPct val="80000"/>
              <a:buFont typeface="Wingdings" panose="05000000000000000000" pitchFamily="2" charset="2"/>
              <a:buChar char="l"/>
            </a:pPr>
            <a:r>
              <a:rPr lang="zh-CN" altLang="en-US" sz="1800" dirty="0">
                <a:ea typeface="宋体" panose="02010600030101010101" pitchFamily="2" charset="-122"/>
              </a:rPr>
              <a:t>通货膨胀对产出的影响取决于通货膨胀的类型</a:t>
            </a:r>
            <a:endParaRPr lang="en-US" altLang="zh-CN" sz="1800" dirty="0">
              <a:ea typeface="宋体" panose="02010600030101010101" pitchFamily="2" charset="-122"/>
            </a:endParaRPr>
          </a:p>
          <a:p>
            <a:pPr lvl="1">
              <a:lnSpc>
                <a:spcPct val="150000"/>
              </a:lnSpc>
              <a:buSzPct val="60000"/>
              <a:buFont typeface="Wingdings" panose="05000000000000000000" pitchFamily="2" charset="2"/>
              <a:buChar char="n"/>
            </a:pPr>
            <a:r>
              <a:rPr lang="zh-CN" altLang="en-US" sz="1600" b="1" dirty="0">
                <a:ea typeface="宋体" panose="02010600030101010101" pitchFamily="2" charset="-122"/>
              </a:rPr>
              <a:t>平衡的通货膨胀</a:t>
            </a:r>
            <a:r>
              <a:rPr lang="zh-CN" altLang="en-US" sz="1600" dirty="0">
                <a:ea typeface="宋体" panose="02010600030101010101" pitchFamily="2" charset="-122"/>
              </a:rPr>
              <a:t>是指每种商品的价格均按同一比例上升，包括各种生产要素的价格，如劳动的价格（工资）、土地的价格（租金）和资本的价格（利息等）</a:t>
            </a:r>
            <a:endParaRPr lang="en-US" altLang="zh-CN" sz="1600" dirty="0">
              <a:ea typeface="宋体" panose="02010600030101010101" pitchFamily="2" charset="-122"/>
            </a:endParaRPr>
          </a:p>
          <a:p>
            <a:pPr lvl="1">
              <a:lnSpc>
                <a:spcPct val="150000"/>
              </a:lnSpc>
              <a:buSzPct val="60000"/>
              <a:buFont typeface="Wingdings" panose="05000000000000000000" pitchFamily="2" charset="2"/>
              <a:buChar char="n"/>
            </a:pPr>
            <a:r>
              <a:rPr lang="zh-CN" altLang="en-US" sz="1600" b="1" dirty="0">
                <a:ea typeface="宋体" panose="02010600030101010101" pitchFamily="2" charset="-122"/>
              </a:rPr>
              <a:t>预期到的通货膨胀</a:t>
            </a:r>
            <a:r>
              <a:rPr lang="zh-CN" altLang="en-US" sz="1600" dirty="0">
                <a:ea typeface="宋体" panose="02010600030101010101" pitchFamily="2" charset="-122"/>
              </a:rPr>
              <a:t>是指在较平稳的经济运行过程中，物价水平年复一年地按照某一比例或幅度上升，因而一国居民根据这一上升比例可以预测到未来一年的物价水平，并根据可预测到的价格水平调整自己的消费与储蓄行为</a:t>
            </a:r>
            <a:endParaRPr lang="en-US" sz="1600" dirty="0">
              <a:ea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dirty="0"/>
          </a:p>
        </p:txBody>
      </p:sp>
      <p:sp>
        <p:nvSpPr>
          <p:cNvPr id="5" name="矩形 4">
            <a:extLst>
              <a:ext uri="{FF2B5EF4-FFF2-40B4-BE49-F238E27FC236}">
                <a16:creationId xmlns:a16="http://schemas.microsoft.com/office/drawing/2014/main" id="{9467AEE6-F762-4A94-A5B4-3DC95061F813}"/>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通货膨胀的经济影响</a:t>
            </a:r>
          </a:p>
        </p:txBody>
      </p:sp>
      <p:grpSp>
        <p:nvGrpSpPr>
          <p:cNvPr id="6" name="组合 5">
            <a:extLst>
              <a:ext uri="{FF2B5EF4-FFF2-40B4-BE49-F238E27FC236}">
                <a16:creationId xmlns:a16="http://schemas.microsoft.com/office/drawing/2014/main" id="{8B3C5401-10B8-4809-B9FB-C35B35026B14}"/>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6AA98944-B98A-4768-B627-F1A204631D2D}"/>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825498E8-6FED-4FF1-BD45-B62E831733B6}"/>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01910393-E6EB-471E-B138-1A8BF07AF443}"/>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BDF79B0C-C814-4600-A545-E60DD5E68875}"/>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25949EA1-259E-4279-B705-E1E365125444}"/>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3D1B002F-0A6E-459F-AEC7-608013CCFF22}"/>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332446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508" y="818420"/>
                <a:ext cx="8229600" cy="3394472"/>
              </a:xfrm>
            </p:spPr>
            <p:txBody>
              <a:bodyPr/>
              <a:lstStyle/>
              <a:p>
                <a:pPr>
                  <a:lnSpc>
                    <a:spcPct val="120000"/>
                  </a:lnSpc>
                  <a:buSzPct val="80000"/>
                  <a:buFont typeface="Wingdings" panose="05000000000000000000" pitchFamily="2" charset="2"/>
                  <a:buChar char="l"/>
                </a:pPr>
                <a:r>
                  <a:rPr lang="en-US" sz="1800" dirty="0"/>
                  <a:t>(2) </a:t>
                </a:r>
                <a:r>
                  <a:rPr lang="zh-CN" altLang="en-US" sz="1800" dirty="0"/>
                  <a:t>通货膨胀的产出效应</a:t>
                </a:r>
                <a:endParaRPr lang="en-US" altLang="zh-CN" sz="1800" dirty="0"/>
              </a:p>
              <a:p>
                <a:pPr>
                  <a:lnSpc>
                    <a:spcPct val="120000"/>
                  </a:lnSpc>
                  <a:buSzPct val="80000"/>
                  <a:buFont typeface="Wingdings" panose="05000000000000000000" pitchFamily="2" charset="2"/>
                  <a:buChar char="l"/>
                </a:pPr>
                <a:r>
                  <a:rPr lang="zh-CN" altLang="en-US" sz="1800" b="1" dirty="0"/>
                  <a:t>通货膨胀是否平衡影响就业和产出</a:t>
                </a:r>
                <a:endParaRPr lang="en-US" altLang="zh-CN" sz="1800" b="1" dirty="0"/>
              </a:p>
              <a:p>
                <a:pPr lvl="1">
                  <a:lnSpc>
                    <a:spcPct val="120000"/>
                  </a:lnSpc>
                  <a:buSzPct val="60000"/>
                  <a:buFont typeface="Wingdings" panose="05000000000000000000" pitchFamily="2" charset="2"/>
                  <a:buChar char="n"/>
                </a:pPr>
                <a:r>
                  <a:rPr lang="zh-CN" altLang="en-US" sz="1600" dirty="0"/>
                  <a:t>平衡的通货膨胀不影响就业和产出</a:t>
                </a:r>
                <a:endParaRPr lang="en-US" altLang="zh-CN" sz="1600" dirty="0"/>
              </a:p>
              <a:p>
                <a:pPr lvl="1">
                  <a:lnSpc>
                    <a:spcPct val="120000"/>
                  </a:lnSpc>
                  <a:buSzPct val="60000"/>
                  <a:buFont typeface="Wingdings" panose="05000000000000000000" pitchFamily="2" charset="2"/>
                  <a:buChar char="n"/>
                </a:pPr>
                <a:r>
                  <a:rPr lang="zh-CN" altLang="en-US" sz="1600" dirty="0"/>
                  <a:t>非平衡的通货膨胀影响就业和产出</a:t>
                </a:r>
                <a:endParaRPr lang="en-US" altLang="zh-CN" sz="1600" dirty="0"/>
              </a:p>
              <a:p>
                <a:pPr lvl="1">
                  <a:lnSpc>
                    <a:spcPct val="120000"/>
                  </a:lnSpc>
                  <a:buSzPct val="60000"/>
                  <a:buFont typeface="Wingdings" panose="05000000000000000000" pitchFamily="2" charset="2"/>
                  <a:buChar char="n"/>
                </a:pPr>
                <a:r>
                  <a:rPr lang="zh-CN" altLang="en-US" sz="1600" dirty="0"/>
                  <a:t>为什么？考虑指使用劳动</a:t>
                </a:r>
                <a14:m>
                  <m:oMath xmlns:m="http://schemas.openxmlformats.org/officeDocument/2006/math">
                    <m:r>
                      <a:rPr lang="en-US" altLang="zh-CN" sz="1600" b="0" i="1" smtClean="0">
                        <a:latin typeface="Cambria Math" panose="02040503050406030204" pitchFamily="18" charset="0"/>
                      </a:rPr>
                      <m:t>𝑁</m:t>
                    </m:r>
                  </m:oMath>
                </a14:m>
                <a:r>
                  <a:rPr lang="zh-CN" altLang="en-US" sz="1600" dirty="0"/>
                  <a:t>生产，产量为</a:t>
                </a:r>
                <a14:m>
                  <m:oMath xmlns:m="http://schemas.openxmlformats.org/officeDocument/2006/math">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𝑁</m:t>
                        </m:r>
                      </m:e>
                      <m:sup>
                        <m:r>
                          <a:rPr lang="en-US" altLang="zh-CN" sz="1600" b="0" i="1" smtClean="0">
                            <a:latin typeface="Cambria Math" panose="02040503050406030204" pitchFamily="18" charset="0"/>
                          </a:rPr>
                          <m:t>0.5</m:t>
                        </m:r>
                      </m:sup>
                    </m:sSup>
                  </m:oMath>
                </a14:m>
                <a:r>
                  <a:rPr lang="zh-CN" altLang="en-US" sz="1600" dirty="0"/>
                  <a:t>，企业的利润 </a:t>
                </a:r>
                <a14:m>
                  <m:oMath xmlns:m="http://schemas.openxmlformats.org/officeDocument/2006/math">
                    <m:r>
                      <a:rPr lang="en-US" altLang="zh-CN" sz="1600" b="0" i="1" smtClean="0">
                        <a:latin typeface="Cambria Math" panose="02040503050406030204" pitchFamily="18" charset="0"/>
                      </a:rPr>
                      <m:t>𝑃</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𝑁</m:t>
                        </m:r>
                      </m:e>
                      <m:sup>
                        <m:r>
                          <a:rPr lang="en-US" altLang="zh-CN" sz="1600" b="0" i="1" smtClean="0">
                            <a:latin typeface="Cambria Math" panose="02040503050406030204" pitchFamily="18" charset="0"/>
                          </a:rPr>
                          <m:t>0.5</m:t>
                        </m:r>
                      </m:sup>
                    </m:sSup>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𝑊𝑁</m:t>
                    </m:r>
                  </m:oMath>
                </a14:m>
                <a:endParaRPr lang="en-US" altLang="zh-CN" sz="1600" dirty="0"/>
              </a:p>
              <a:p>
                <a:pPr lvl="2">
                  <a:lnSpc>
                    <a:spcPct val="120000"/>
                  </a:lnSpc>
                </a:pPr>
                <a:r>
                  <a:rPr lang="zh-CN" altLang="en-US" sz="1400" dirty="0"/>
                  <a:t>企业利润最大化要求 </a:t>
                </a:r>
                <a14:m>
                  <m:oMath xmlns:m="http://schemas.openxmlformats.org/officeDocument/2006/math">
                    <m:f>
                      <m:fPr>
                        <m:ctrlPr>
                          <a:rPr lang="en-US" altLang="zh-CN" sz="1400" b="0" i="1" smtClean="0">
                            <a:latin typeface="Cambria Math" panose="02040503050406030204" pitchFamily="18" charset="0"/>
                          </a:rPr>
                        </m:ctrlPr>
                      </m:fPr>
                      <m:num>
                        <m:r>
                          <a:rPr lang="en-US" altLang="zh-CN" sz="1400" b="0" i="1" smtClean="0">
                            <a:latin typeface="Cambria Math" panose="02040503050406030204" pitchFamily="18" charset="0"/>
                          </a:rPr>
                          <m:t>𝑊</m:t>
                        </m:r>
                      </m:num>
                      <m:den>
                        <m:r>
                          <a:rPr lang="en-US" altLang="zh-CN" sz="1400" b="0" i="1" smtClean="0">
                            <a:latin typeface="Cambria Math" panose="02040503050406030204" pitchFamily="18" charset="0"/>
                          </a:rPr>
                          <m:t>𝑃</m:t>
                        </m:r>
                      </m:den>
                    </m:f>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2</m:t>
                        </m:r>
                      </m:den>
                    </m:f>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𝑁</m:t>
                        </m:r>
                      </m:e>
                      <m:sup>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2</m:t>
                            </m:r>
                          </m:den>
                        </m:f>
                      </m:sup>
                    </m:sSup>
                  </m:oMath>
                </a14:m>
                <a:endParaRPr lang="en-US" altLang="zh-CN" dirty="0"/>
              </a:p>
              <a:p>
                <a:pPr>
                  <a:lnSpc>
                    <a:spcPct val="120000"/>
                  </a:lnSpc>
                  <a:buSzPct val="80000"/>
                  <a:buFont typeface="Wingdings" panose="05000000000000000000" pitchFamily="2" charset="2"/>
                  <a:buChar char="l"/>
                </a:pPr>
                <a:r>
                  <a:rPr lang="zh-CN" altLang="en-US" sz="1800" b="1" dirty="0"/>
                  <a:t>通货膨胀是否能被预期到影响收入分配</a:t>
                </a:r>
                <a:endParaRPr lang="en-US" altLang="zh-CN" sz="1800" b="1" dirty="0"/>
              </a:p>
              <a:p>
                <a:pPr lvl="1">
                  <a:lnSpc>
                    <a:spcPct val="120000"/>
                  </a:lnSpc>
                  <a:buSzPct val="60000"/>
                  <a:buFont typeface="Wingdings" panose="05000000000000000000" pitchFamily="2" charset="2"/>
                  <a:buChar char="n"/>
                </a:pPr>
                <a:r>
                  <a:rPr lang="zh-CN" altLang="en-US" sz="1600" dirty="0"/>
                  <a:t>预期的通货膨胀不影响收入分配</a:t>
                </a:r>
                <a:endParaRPr lang="en-US" altLang="zh-CN" sz="1600" dirty="0"/>
              </a:p>
              <a:p>
                <a:pPr lvl="1">
                  <a:lnSpc>
                    <a:spcPct val="120000"/>
                  </a:lnSpc>
                  <a:buSzPct val="60000"/>
                  <a:buFont typeface="Wingdings" panose="05000000000000000000" pitchFamily="2" charset="2"/>
                  <a:buChar char="n"/>
                </a:pPr>
                <a:r>
                  <a:rPr lang="zh-CN" altLang="en-US" sz="1600" dirty="0"/>
                  <a:t>未预期的通货膨胀影响收入分配</a:t>
                </a:r>
                <a:endParaRPr lang="en-US" altLang="zh-CN"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508" y="818420"/>
                <a:ext cx="8229600" cy="3394472"/>
              </a:xfrm>
              <a:blipFill>
                <a:blip r:embed="rId2"/>
                <a:stretch>
                  <a:fillRect l="-148" t="-539" b="-62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59</a:t>
            </a:fld>
            <a:endParaRPr lang="en-US" dirty="0"/>
          </a:p>
        </p:txBody>
      </p:sp>
      <p:sp>
        <p:nvSpPr>
          <p:cNvPr id="5" name="矩形 4">
            <a:extLst>
              <a:ext uri="{FF2B5EF4-FFF2-40B4-BE49-F238E27FC236}">
                <a16:creationId xmlns:a16="http://schemas.microsoft.com/office/drawing/2014/main" id="{B18066C7-1AFD-4815-B1D5-6B4AD39F76B1}"/>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通货膨胀的经济影响</a:t>
            </a:r>
          </a:p>
        </p:txBody>
      </p:sp>
      <p:grpSp>
        <p:nvGrpSpPr>
          <p:cNvPr id="6" name="组合 5">
            <a:extLst>
              <a:ext uri="{FF2B5EF4-FFF2-40B4-BE49-F238E27FC236}">
                <a16:creationId xmlns:a16="http://schemas.microsoft.com/office/drawing/2014/main" id="{87AEE971-0C78-41B3-98E5-9858BDBD3CA7}"/>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9286BBCB-2ADB-47B7-ADF8-095DAC7E4DF0}"/>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77501A37-BAA2-453F-B4CE-F14A4EF7DE84}"/>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7974EDCE-C53C-4967-88DD-49BEB2997C96}"/>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7D3E89AF-C6A1-4721-B155-FC319CE81DA0}"/>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5362F834-304D-4BF9-8779-BC8D2A3A6523}"/>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147E73BF-5F64-42D4-9A85-16B08F995E8B}"/>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186271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177" y="926566"/>
            <a:ext cx="8229600" cy="3394472"/>
          </a:xfrm>
        </p:spPr>
        <p:txBody>
          <a:bodyPr/>
          <a:lstStyle/>
          <a:p>
            <a:pPr>
              <a:lnSpc>
                <a:spcPct val="120000"/>
              </a:lnSpc>
              <a:buSzPct val="80000"/>
              <a:buFont typeface="Wingdings" panose="05000000000000000000" pitchFamily="2" charset="2"/>
              <a:buChar char="l"/>
            </a:pPr>
            <a:r>
              <a:rPr lang="zh-CN" altLang="en-US" sz="1800" b="1" dirty="0"/>
              <a:t>有效需求不足</a:t>
            </a:r>
            <a:r>
              <a:rPr lang="zh-CN" altLang="en-US" sz="1800" dirty="0"/>
              <a:t>就是指社会总需求小于既定的总供给的状态</a:t>
            </a:r>
            <a:endParaRPr lang="en-US" altLang="zh-CN" sz="1800" dirty="0"/>
          </a:p>
          <a:p>
            <a:pPr>
              <a:lnSpc>
                <a:spcPct val="120000"/>
              </a:lnSpc>
              <a:buSzPct val="80000"/>
              <a:buFont typeface="Wingdings" panose="05000000000000000000" pitchFamily="2" charset="2"/>
              <a:buChar char="l"/>
            </a:pPr>
            <a:r>
              <a:rPr lang="zh-CN" altLang="en-US" sz="1800" dirty="0"/>
              <a:t>当有效需求不足时充分就业就无法实现</a:t>
            </a:r>
            <a:endParaRPr lang="en-US" altLang="zh-CN" sz="1800" dirty="0"/>
          </a:p>
          <a:p>
            <a:pPr>
              <a:lnSpc>
                <a:spcPct val="120000"/>
              </a:lnSpc>
              <a:buSzPct val="80000"/>
              <a:buFont typeface="Wingdings" panose="05000000000000000000" pitchFamily="2" charset="2"/>
              <a:buChar char="l"/>
            </a:pPr>
            <a:r>
              <a:rPr lang="zh-CN" altLang="en-US" sz="1800" dirty="0"/>
              <a:t>凯恩斯用三大基本心理规律来解释为什么会出现有效需求不足，从而导致非自愿失业的问题</a:t>
            </a:r>
            <a:endParaRPr lang="en-US" altLang="zh-CN" sz="1800" dirty="0"/>
          </a:p>
          <a:p>
            <a:pPr lvl="1">
              <a:lnSpc>
                <a:spcPct val="120000"/>
              </a:lnSpc>
              <a:buSzPct val="60000"/>
              <a:buFont typeface="Wingdings" panose="05000000000000000000" pitchFamily="2" charset="2"/>
              <a:buChar char="n"/>
            </a:pPr>
            <a:r>
              <a:rPr lang="zh-CN" altLang="en-US" sz="1600" dirty="0"/>
              <a:t>边际消费倾向递减</a:t>
            </a:r>
            <a:endParaRPr lang="en-US" altLang="zh-CN" sz="1600" dirty="0"/>
          </a:p>
          <a:p>
            <a:pPr lvl="1">
              <a:lnSpc>
                <a:spcPct val="120000"/>
              </a:lnSpc>
              <a:buSzPct val="60000"/>
              <a:buFont typeface="Wingdings" panose="05000000000000000000" pitchFamily="2" charset="2"/>
              <a:buChar char="n"/>
            </a:pPr>
            <a:r>
              <a:rPr lang="zh-CN" altLang="en-US" sz="1600" dirty="0"/>
              <a:t>资本边际效率递减</a:t>
            </a:r>
            <a:endParaRPr lang="en-US" altLang="zh-CN" sz="1600" dirty="0"/>
          </a:p>
          <a:p>
            <a:pPr lvl="1">
              <a:lnSpc>
                <a:spcPct val="120000"/>
              </a:lnSpc>
              <a:buSzPct val="60000"/>
              <a:buFont typeface="Wingdings" panose="05000000000000000000" pitchFamily="2" charset="2"/>
              <a:buChar char="n"/>
            </a:pPr>
            <a:r>
              <a:rPr lang="zh-CN" altLang="en-US" sz="1600" dirty="0"/>
              <a:t>流动性偏好</a:t>
            </a:r>
            <a:endParaRPr lang="en-US" altLang="zh-CN" sz="1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dirty="0"/>
          </a:p>
        </p:txBody>
      </p:sp>
      <p:sp>
        <p:nvSpPr>
          <p:cNvPr id="5" name="矩形 4">
            <a:extLst>
              <a:ext uri="{FF2B5EF4-FFF2-40B4-BE49-F238E27FC236}">
                <a16:creationId xmlns:a16="http://schemas.microsoft.com/office/drawing/2014/main" id="{3A05CD44-D64D-4EFE-BF6C-5E358DDC691F}"/>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凯恩斯对失业原因的解释</a:t>
            </a:r>
          </a:p>
        </p:txBody>
      </p:sp>
      <p:grpSp>
        <p:nvGrpSpPr>
          <p:cNvPr id="6" name="组合 5">
            <a:extLst>
              <a:ext uri="{FF2B5EF4-FFF2-40B4-BE49-F238E27FC236}">
                <a16:creationId xmlns:a16="http://schemas.microsoft.com/office/drawing/2014/main" id="{FD7635F5-E3EB-47E5-A46C-5D24FDC96B39}"/>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8616E3A8-79E8-4925-8AE9-22497E921D98}"/>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31408115-EDA4-49B6-83DC-2F4B8FE65230}"/>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BA462AB4-BE0E-4576-8CA5-E3485D480AF0}"/>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C48FD879-2D26-4945-B1A9-2E7BD060B963}"/>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DD257BE1-70B5-464E-9A0B-27AD966E121A}"/>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D920C01A-377B-4E80-92C5-116B66294BB9}"/>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67537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703070"/>
            <a:ext cx="8647357" cy="2011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a:extLst>
              <a:ext uri="{FF2B5EF4-FFF2-40B4-BE49-F238E27FC236}">
                <a16:creationId xmlns:a16="http://schemas.microsoft.com/office/drawing/2014/main" id="{177A8EB9-8B3F-403F-AD40-26462A204388}"/>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通货膨胀的经济影响</a:t>
            </a:r>
          </a:p>
        </p:txBody>
      </p:sp>
      <p:grpSp>
        <p:nvGrpSpPr>
          <p:cNvPr id="6" name="组合 5">
            <a:extLst>
              <a:ext uri="{FF2B5EF4-FFF2-40B4-BE49-F238E27FC236}">
                <a16:creationId xmlns:a16="http://schemas.microsoft.com/office/drawing/2014/main" id="{7FFCDE04-8D7E-4A0E-969B-9E3B997FD6A3}"/>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22970AB5-7A45-4A52-A88F-3D1E3FBA49E8}"/>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1807FD6C-6247-481F-BC61-B87CC34C2D6B}"/>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AA1FF0FA-8A20-47E2-98DE-3962BE9BEE81}"/>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8CF3146F-CE0F-4F28-B94A-814A19C25D9F}"/>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D920F2B2-24A8-49E5-9A97-59FF6EB35C0E}"/>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EDFDCFF3-7F0A-4D8D-A80B-620503D6F6C3}"/>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42461163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508" y="870785"/>
            <a:ext cx="8229600" cy="3394472"/>
          </a:xfrm>
        </p:spPr>
        <p:txBody>
          <a:bodyPr/>
          <a:lstStyle/>
          <a:p>
            <a:pPr>
              <a:lnSpc>
                <a:spcPct val="150000"/>
              </a:lnSpc>
              <a:buSzPct val="80000"/>
              <a:buFont typeface="Wingdings" panose="05000000000000000000" pitchFamily="2" charset="2"/>
              <a:buChar char="l"/>
            </a:pPr>
            <a:r>
              <a:rPr lang="en-US" sz="1800" dirty="0">
                <a:ea typeface="宋体" panose="02010600030101010101" pitchFamily="2" charset="-122"/>
              </a:rPr>
              <a:t>(3) </a:t>
            </a:r>
            <a:r>
              <a:rPr lang="zh-CN" altLang="en-US" sz="1800" dirty="0">
                <a:ea typeface="宋体" panose="02010600030101010101" pitchFamily="2" charset="-122"/>
              </a:rPr>
              <a:t>恶性通货膨胀的影响</a:t>
            </a:r>
            <a:endParaRPr lang="en-US" altLang="zh-CN" sz="1800" dirty="0">
              <a:ea typeface="宋体" panose="02010600030101010101" pitchFamily="2" charset="-122"/>
            </a:endParaRPr>
          </a:p>
          <a:p>
            <a:pPr>
              <a:lnSpc>
                <a:spcPct val="150000"/>
              </a:lnSpc>
              <a:buSzPct val="80000"/>
              <a:buFont typeface="Wingdings" panose="05000000000000000000" pitchFamily="2" charset="2"/>
              <a:buChar char="l"/>
            </a:pPr>
            <a:r>
              <a:rPr lang="zh-CN" altLang="en-US" sz="1800" dirty="0">
                <a:ea typeface="宋体" panose="02010600030101010101" pitchFamily="2" charset="-122"/>
              </a:rPr>
              <a:t>恶性通货膨胀会导致经济崩溃</a:t>
            </a:r>
            <a:endParaRPr lang="en-US" altLang="zh-CN" sz="1800" dirty="0">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首先，恶性通货膨胀情况下，人们已拿到钱就想着怎么把它花掉，造成物价的再度升高</a:t>
            </a:r>
            <a:endParaRPr lang="en-US" altLang="zh-CN" sz="1600" dirty="0">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其次，员工要求企业增加工资，以应付日益增长的物价</a:t>
            </a:r>
            <a:endParaRPr lang="en-US" altLang="zh-CN" sz="1600" dirty="0">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另外，企业在高通货膨胀率时会增加存货，以便以后价格更高的时候出售，导致产品更加紧俏，价格进一步上升</a:t>
            </a:r>
            <a:endParaRPr lang="en-US" altLang="zh-CN" sz="1600" dirty="0">
              <a:ea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dirty="0"/>
          </a:p>
        </p:txBody>
      </p:sp>
      <p:sp>
        <p:nvSpPr>
          <p:cNvPr id="5" name="矩形 4">
            <a:extLst>
              <a:ext uri="{FF2B5EF4-FFF2-40B4-BE49-F238E27FC236}">
                <a16:creationId xmlns:a16="http://schemas.microsoft.com/office/drawing/2014/main" id="{D7FC2C0E-B8C4-4E7A-A607-3C6E07708710}"/>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通货膨胀的经济影响</a:t>
            </a:r>
          </a:p>
        </p:txBody>
      </p:sp>
      <p:grpSp>
        <p:nvGrpSpPr>
          <p:cNvPr id="6" name="组合 5">
            <a:extLst>
              <a:ext uri="{FF2B5EF4-FFF2-40B4-BE49-F238E27FC236}">
                <a16:creationId xmlns:a16="http://schemas.microsoft.com/office/drawing/2014/main" id="{DA79636B-2A79-48D5-9239-346D34A1703B}"/>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7108807C-284A-40BD-990E-3A1FC8D43E9F}"/>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9AF61A94-6A75-4050-8FEF-CD6186E7DDCB}"/>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F824BA8C-71BC-4FAE-BC6F-99ED0D799F86}"/>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600B71B9-DDD2-4446-BCE5-61394C1199C5}"/>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05E19D89-5060-48A1-AA1F-75D8A88367B2}"/>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C5689455-BC0F-4285-B2B7-175DB04F9234}"/>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90930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46322"/>
            <a:ext cx="2971800" cy="728982"/>
          </a:xfrm>
        </p:spPr>
        <p:txBody>
          <a:bodyPr vert="horz" wrap="square" lIns="91440" tIns="45720" rIns="91440" bIns="45720" rtlCol="0" anchor="ctr">
            <a:spAutoFit/>
          </a:bodyPr>
          <a:lstStyle/>
          <a:p>
            <a:pPr>
              <a:lnSpc>
                <a:spcPct val="120000"/>
              </a:lnSpc>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cs typeface="+mn-cs"/>
              </a:rPr>
              <a:t>第十三章</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cs typeface="+mn-cs"/>
              </a:rPr>
              <a:t> </a:t>
            </a:r>
            <a:b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cs typeface="+mn-cs"/>
              </a:rPr>
            </a:b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cs typeface="+mn-cs"/>
              </a:rPr>
              <a:t>失业、通货膨胀和经济周期</a:t>
            </a:r>
            <a:endParaRPr lang="en-US" sz="180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sp>
        <p:nvSpPr>
          <p:cNvPr id="3" name="Content Placeholder 2"/>
          <p:cNvSpPr>
            <a:spLocks noGrp="1"/>
          </p:cNvSpPr>
          <p:nvPr>
            <p:ph idx="1"/>
          </p:nvPr>
        </p:nvSpPr>
        <p:spPr>
          <a:xfrm>
            <a:off x="9753600" y="-1390650"/>
            <a:ext cx="8229600" cy="3394472"/>
          </a:xfrm>
        </p:spPr>
        <p:txBody>
          <a:bodyPr/>
          <a:lstStyle/>
          <a:p>
            <a:endParaRPr lang="en-US" altLang="zh-CN" b="1" dirty="0">
              <a:solidFill>
                <a:srgbClr val="0070C0"/>
              </a:solidFill>
            </a:endParaRPr>
          </a:p>
          <a:p>
            <a:endParaRPr lang="en-US" altLang="zh-CN" b="1" dirty="0">
              <a:solidFill>
                <a:srgbClr val="0070C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dirty="0"/>
          </a:p>
        </p:txBody>
      </p:sp>
      <p:sp>
        <p:nvSpPr>
          <p:cNvPr id="5" name="灯片编号占位符 3">
            <a:extLst>
              <a:ext uri="{FF2B5EF4-FFF2-40B4-BE49-F238E27FC236}">
                <a16:creationId xmlns:a16="http://schemas.microsoft.com/office/drawing/2014/main" id="{08C791C2-A921-402F-9DC1-35CF08FF896A}"/>
              </a:ext>
            </a:extLst>
          </p:cNvPr>
          <p:cNvSpPr txBox="1">
            <a:spLocks/>
          </p:cNvSpPr>
          <p:nvPr/>
        </p:nvSpPr>
        <p:spPr>
          <a:xfrm>
            <a:off x="6553200" y="4767263"/>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62</a:t>
            </a:fld>
            <a:endParaRPr lang="en-US" dirty="0"/>
          </a:p>
        </p:txBody>
      </p:sp>
      <p:sp>
        <p:nvSpPr>
          <p:cNvPr id="6" name="灯片编号占位符 3">
            <a:extLst>
              <a:ext uri="{FF2B5EF4-FFF2-40B4-BE49-F238E27FC236}">
                <a16:creationId xmlns:a16="http://schemas.microsoft.com/office/drawing/2014/main" id="{85600634-0608-4BCF-84DC-647A20FC8C9B}"/>
              </a:ext>
            </a:extLst>
          </p:cNvPr>
          <p:cNvSpPr txBox="1">
            <a:spLocks/>
          </p:cNvSpPr>
          <p:nvPr/>
        </p:nvSpPr>
        <p:spPr>
          <a:xfrm>
            <a:off x="6705600" y="4869656"/>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62</a:t>
            </a:fld>
            <a:endParaRPr lang="en-US" dirty="0"/>
          </a:p>
        </p:txBody>
      </p:sp>
      <p:sp>
        <p:nvSpPr>
          <p:cNvPr id="7" name="矩形 6">
            <a:extLst>
              <a:ext uri="{FF2B5EF4-FFF2-40B4-BE49-F238E27FC236}">
                <a16:creationId xmlns:a16="http://schemas.microsoft.com/office/drawing/2014/main" id="{13ECB7FE-81FD-4820-8AC5-E3B5EF4D40D5}"/>
              </a:ext>
            </a:extLst>
          </p:cNvPr>
          <p:cNvSpPr/>
          <p:nvPr/>
        </p:nvSpPr>
        <p:spPr>
          <a:xfrm>
            <a:off x="-1676400" y="4171950"/>
            <a:ext cx="14859000" cy="2750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A90486B-7E6F-4942-8CB1-D137BD82FA73}"/>
              </a:ext>
            </a:extLst>
          </p:cNvPr>
          <p:cNvSpPr/>
          <p:nvPr/>
        </p:nvSpPr>
        <p:spPr>
          <a:xfrm>
            <a:off x="4233459" y="0"/>
            <a:ext cx="4910541" cy="6189756"/>
          </a:xfrm>
          <a:prstGeom prst="rect">
            <a:avLst/>
          </a:prstGeom>
          <a:solidFill>
            <a:srgbClr val="8088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9" name="矩形 8">
            <a:extLst>
              <a:ext uri="{FF2B5EF4-FFF2-40B4-BE49-F238E27FC236}">
                <a16:creationId xmlns:a16="http://schemas.microsoft.com/office/drawing/2014/main" id="{4B2C3F57-4600-40AE-B37D-66578EB44554}"/>
              </a:ext>
            </a:extLst>
          </p:cNvPr>
          <p:cNvSpPr/>
          <p:nvPr/>
        </p:nvSpPr>
        <p:spPr>
          <a:xfrm>
            <a:off x="4590566" y="2598332"/>
            <a:ext cx="1962634" cy="376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灯片编号占位符 3">
            <a:extLst>
              <a:ext uri="{FF2B5EF4-FFF2-40B4-BE49-F238E27FC236}">
                <a16:creationId xmlns:a16="http://schemas.microsoft.com/office/drawing/2014/main" id="{72D7E6FE-BDDA-45E0-909F-79C5871B678E}"/>
              </a:ext>
            </a:extLst>
          </p:cNvPr>
          <p:cNvSpPr txBox="1">
            <a:spLocks/>
          </p:cNvSpPr>
          <p:nvPr/>
        </p:nvSpPr>
        <p:spPr>
          <a:xfrm>
            <a:off x="6553200" y="4781550"/>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62</a:t>
            </a:fld>
            <a:endParaRPr lang="en-US" dirty="0"/>
          </a:p>
        </p:txBody>
      </p:sp>
      <p:sp>
        <p:nvSpPr>
          <p:cNvPr id="11" name="矩形 10">
            <a:extLst>
              <a:ext uri="{FF2B5EF4-FFF2-40B4-BE49-F238E27FC236}">
                <a16:creationId xmlns:a16="http://schemas.microsoft.com/office/drawing/2014/main" id="{21137F40-EF64-4A7A-B1C6-FEEC4872A9BF}"/>
              </a:ext>
            </a:extLst>
          </p:cNvPr>
          <p:cNvSpPr/>
          <p:nvPr/>
        </p:nvSpPr>
        <p:spPr>
          <a:xfrm>
            <a:off x="4569333" y="1519378"/>
            <a:ext cx="1271502" cy="338554"/>
          </a:xfrm>
          <a:prstGeom prst="rect">
            <a:avLst/>
          </a:prstGeom>
        </p:spPr>
        <p:txBody>
          <a:bodyPr wrap="square">
            <a:spAutoFit/>
          </a:bodyPr>
          <a:lstStyle/>
          <a:p>
            <a:pPr marL="809625" indent="-809625"/>
            <a:r>
              <a:rPr lang="zh-CN" altLang="en-US" sz="1600" dirty="0">
                <a:solidFill>
                  <a:schemeClr val="bg1">
                    <a:lumMod val="65000"/>
                  </a:schemeClr>
                </a:solidFill>
                <a:latin typeface="微软雅黑" panose="020B0503020204020204" pitchFamily="34" charset="-122"/>
                <a:ea typeface="微软雅黑" panose="020B0503020204020204" pitchFamily="34" charset="-122"/>
              </a:rPr>
              <a:t>第一节 失业</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DF833960-40CE-494D-AA11-16B1FD546FCB}"/>
              </a:ext>
            </a:extLst>
          </p:cNvPr>
          <p:cNvSpPr/>
          <p:nvPr/>
        </p:nvSpPr>
        <p:spPr>
          <a:xfrm>
            <a:off x="4541521" y="2115358"/>
            <a:ext cx="1730918" cy="338554"/>
          </a:xfrm>
          <a:prstGeom prst="rect">
            <a:avLst/>
          </a:prstGeom>
        </p:spPr>
        <p:txBody>
          <a:bodyPr wrap="square">
            <a:spAutoFit/>
          </a:bodyPr>
          <a:lstStyle/>
          <a:p>
            <a:pPr marL="809625" indent="-809625"/>
            <a:r>
              <a:rPr lang="zh-CN" altLang="en-US" sz="1600" dirty="0">
                <a:solidFill>
                  <a:schemeClr val="bg1">
                    <a:lumMod val="65000"/>
                  </a:schemeClr>
                </a:solidFill>
                <a:latin typeface="微软雅黑" panose="020B0503020204020204" pitchFamily="34" charset="-122"/>
                <a:ea typeface="微软雅黑" panose="020B0503020204020204" pitchFamily="34" charset="-122"/>
              </a:rPr>
              <a:t>第二节 通货膨胀</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Title 1">
            <a:extLst>
              <a:ext uri="{FF2B5EF4-FFF2-40B4-BE49-F238E27FC236}">
                <a16:creationId xmlns:a16="http://schemas.microsoft.com/office/drawing/2014/main" id="{7484EF9F-F360-4984-A984-510B1353A089}"/>
              </a:ext>
            </a:extLst>
          </p:cNvPr>
          <p:cNvSpPr txBox="1">
            <a:spLocks/>
          </p:cNvSpPr>
          <p:nvPr/>
        </p:nvSpPr>
        <p:spPr>
          <a:xfrm>
            <a:off x="1660235" y="845693"/>
            <a:ext cx="184730" cy="497957"/>
          </a:xfrm>
          <a:prstGeom prst="rect">
            <a:avLst/>
          </a:prstGeom>
        </p:spPr>
        <p:txBody>
          <a:bodyPr vert="horz" wrap="none" lIns="91440" tIns="45720" rIns="91440" bIns="45720" rtlCol="0" anchor="ctr">
            <a:spAutoFit/>
          </a:bodyPr>
          <a:lstStyle>
            <a:defPPr>
              <a:defRPr lang="en-US"/>
            </a:defPPr>
            <a:lvl1pPr algn="ctr">
              <a:lnSpc>
                <a:spcPct val="120000"/>
              </a:lnSpc>
              <a:spcBef>
                <a:spcPct val="0"/>
              </a:spcBef>
              <a:buNone/>
              <a:defRPr sz="2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endParaRPr lang="en-US" dirty="0"/>
          </a:p>
        </p:txBody>
      </p:sp>
      <p:sp>
        <p:nvSpPr>
          <p:cNvPr id="16" name="矩形 11">
            <a:extLst>
              <a:ext uri="{FF2B5EF4-FFF2-40B4-BE49-F238E27FC236}">
                <a16:creationId xmlns:a16="http://schemas.microsoft.com/office/drawing/2014/main" id="{D969FD59-B784-43D9-8B46-C0799F61B7A0}"/>
              </a:ext>
            </a:extLst>
          </p:cNvPr>
          <p:cNvSpPr/>
          <p:nvPr/>
        </p:nvSpPr>
        <p:spPr>
          <a:xfrm>
            <a:off x="4541520" y="2636750"/>
            <a:ext cx="2316480" cy="338554"/>
          </a:xfrm>
          <a:prstGeom prst="rect">
            <a:avLst/>
          </a:prstGeom>
        </p:spPr>
        <p:txBody>
          <a:bodyPr wrap="square">
            <a:spAutoFit/>
          </a:bodyPr>
          <a:lstStyle/>
          <a:p>
            <a:pPr marL="809625" indent="-809625"/>
            <a:r>
              <a:rPr lang="zh-CN" altLang="en-US" sz="1600" b="1" dirty="0">
                <a:latin typeface="微软雅黑" panose="020B0503020204020204" pitchFamily="34" charset="-122"/>
                <a:ea typeface="微软雅黑" panose="020B0503020204020204" pitchFamily="34" charset="-122"/>
              </a:rPr>
              <a:t>第三节 菲利普斯曲线</a:t>
            </a:r>
            <a:endParaRPr lang="en-US" altLang="zh-CN" sz="1600" b="1" dirty="0">
              <a:latin typeface="微软雅黑" panose="020B0503020204020204" pitchFamily="34" charset="-122"/>
              <a:ea typeface="微软雅黑" panose="020B0503020204020204" pitchFamily="34" charset="-122"/>
            </a:endParaRPr>
          </a:p>
        </p:txBody>
      </p:sp>
      <p:sp>
        <p:nvSpPr>
          <p:cNvPr id="17" name="矩形 11">
            <a:extLst>
              <a:ext uri="{FF2B5EF4-FFF2-40B4-BE49-F238E27FC236}">
                <a16:creationId xmlns:a16="http://schemas.microsoft.com/office/drawing/2014/main" id="{CE3CFC37-F9D2-44F5-B0DA-3C9AD809BB3A}"/>
              </a:ext>
            </a:extLst>
          </p:cNvPr>
          <p:cNvSpPr/>
          <p:nvPr/>
        </p:nvSpPr>
        <p:spPr>
          <a:xfrm>
            <a:off x="4541519" y="3143654"/>
            <a:ext cx="1681871" cy="338554"/>
          </a:xfrm>
          <a:prstGeom prst="rect">
            <a:avLst/>
          </a:prstGeom>
        </p:spPr>
        <p:txBody>
          <a:bodyPr wrap="square">
            <a:spAutoFit/>
          </a:bodyPr>
          <a:lstStyle/>
          <a:p>
            <a:pPr marL="809625" indent="-809625"/>
            <a:r>
              <a:rPr lang="zh-CN" altLang="en-US" sz="1600" dirty="0">
                <a:solidFill>
                  <a:schemeClr val="bg1">
                    <a:lumMod val="65000"/>
                  </a:schemeClr>
                </a:solidFill>
                <a:latin typeface="微软雅黑" panose="020B0503020204020204" pitchFamily="34" charset="-122"/>
                <a:ea typeface="微软雅黑" panose="020B0503020204020204" pitchFamily="34" charset="-122"/>
              </a:rPr>
              <a:t>第四节 经济周期</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394875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4757" y="901265"/>
            <a:ext cx="8229600" cy="3394472"/>
          </a:xfrm>
        </p:spPr>
        <p:txBody>
          <a:bodyPr/>
          <a:lstStyle/>
          <a:p>
            <a:pPr>
              <a:lnSpc>
                <a:spcPct val="150000"/>
              </a:lnSpc>
              <a:buSzPct val="80000"/>
              <a:buFont typeface="Wingdings" panose="05000000000000000000" pitchFamily="2" charset="2"/>
              <a:buChar char="l"/>
            </a:pPr>
            <a:r>
              <a:rPr lang="en-US" sz="1800" dirty="0">
                <a:hlinkClick r:id="rId2"/>
              </a:rPr>
              <a:t>60 Second Adventures in Economics: The Phillips Curve</a:t>
            </a:r>
            <a:endParaRPr lang="en-US" altLang="zh-CN" sz="1800" dirty="0"/>
          </a:p>
          <a:p>
            <a:pPr>
              <a:lnSpc>
                <a:spcPct val="150000"/>
              </a:lnSpc>
              <a:buSzPct val="80000"/>
              <a:buFont typeface="Wingdings" panose="05000000000000000000" pitchFamily="2" charset="2"/>
              <a:buChar char="l"/>
            </a:pPr>
            <a:r>
              <a:rPr lang="zh-CN" altLang="en-US" sz="1800" dirty="0"/>
              <a:t>菲利普斯曲线的三种表达方式</a:t>
            </a:r>
            <a:endParaRPr lang="en-US" altLang="zh-CN" sz="1800" dirty="0"/>
          </a:p>
          <a:p>
            <a:pPr marL="914400" lvl="1" indent="-457200">
              <a:lnSpc>
                <a:spcPct val="150000"/>
              </a:lnSpc>
              <a:buFont typeface="+mj-lt"/>
              <a:buAutoNum type="arabicPeriod"/>
            </a:pPr>
            <a:r>
              <a:rPr lang="zh-CN" altLang="en-US" dirty="0"/>
              <a:t>原始的菲利普斯曲线：“失业</a:t>
            </a:r>
            <a:r>
              <a:rPr lang="en-US" altLang="zh-CN" dirty="0"/>
              <a:t>-</a:t>
            </a:r>
            <a:r>
              <a:rPr lang="zh-CN" altLang="en-US" dirty="0"/>
              <a:t>工资”菲利普斯曲线</a:t>
            </a:r>
            <a:endParaRPr lang="en-US" altLang="zh-CN" dirty="0"/>
          </a:p>
          <a:p>
            <a:pPr marL="914400" lvl="1" indent="-457200">
              <a:lnSpc>
                <a:spcPct val="150000"/>
              </a:lnSpc>
              <a:buFont typeface="+mj-lt"/>
              <a:buAutoNum type="arabicPeriod"/>
            </a:pPr>
            <a:r>
              <a:rPr lang="zh-CN" altLang="en-US" dirty="0"/>
              <a:t>修改的菲利普斯曲线：“失业</a:t>
            </a:r>
            <a:r>
              <a:rPr lang="en-US" altLang="zh-CN" dirty="0"/>
              <a:t>-</a:t>
            </a:r>
            <a:r>
              <a:rPr lang="zh-CN" altLang="en-US" dirty="0"/>
              <a:t>物价”菲利普斯曲线</a:t>
            </a:r>
            <a:endParaRPr lang="en-US" altLang="zh-CN" dirty="0"/>
          </a:p>
          <a:p>
            <a:pPr marL="914400" lvl="1" indent="-457200">
              <a:lnSpc>
                <a:spcPct val="150000"/>
              </a:lnSpc>
              <a:buFont typeface="+mj-lt"/>
              <a:buAutoNum type="arabicPeriod"/>
            </a:pPr>
            <a:r>
              <a:rPr lang="zh-CN" altLang="en-US" dirty="0"/>
              <a:t>引申的“产出</a:t>
            </a:r>
            <a:r>
              <a:rPr lang="en-US" altLang="zh-CN" dirty="0"/>
              <a:t>-</a:t>
            </a:r>
            <a:r>
              <a:rPr lang="zh-CN" altLang="en-US" dirty="0"/>
              <a:t>物价”菲利普斯曲线</a:t>
            </a:r>
            <a:endParaRPr lang="en-US" altLang="zh-C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dirty="0"/>
          </a:p>
        </p:txBody>
      </p:sp>
      <p:sp>
        <p:nvSpPr>
          <p:cNvPr id="5" name="矩形 4">
            <a:extLst>
              <a:ext uri="{FF2B5EF4-FFF2-40B4-BE49-F238E27FC236}">
                <a16:creationId xmlns:a16="http://schemas.microsoft.com/office/drawing/2014/main" id="{FF45BF79-3B57-4236-A588-6AA832C7E145}"/>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菲利普斯曲线</a:t>
            </a:r>
          </a:p>
        </p:txBody>
      </p:sp>
      <p:grpSp>
        <p:nvGrpSpPr>
          <p:cNvPr id="6" name="组合 5">
            <a:extLst>
              <a:ext uri="{FF2B5EF4-FFF2-40B4-BE49-F238E27FC236}">
                <a16:creationId xmlns:a16="http://schemas.microsoft.com/office/drawing/2014/main" id="{98ED2EFD-3AA3-4DEA-A317-38BBC68607FB}"/>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5E324E8C-1AAE-480E-AB13-8F1869A17015}"/>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50B072AA-8B5D-4DA2-BCEF-A57BB682EAF4}"/>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F2C9EE18-F18C-49E6-BC48-69FF20026F38}"/>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C79B04A6-5146-4A93-8474-6CB6772C9FF3}"/>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B807FEDE-FEAC-4DEF-8DFA-BA6380704714}"/>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719814B3-17A0-48D0-9944-15C8723601A5}"/>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30599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2925" y="886025"/>
                <a:ext cx="8229600" cy="3394472"/>
              </a:xfrm>
            </p:spPr>
            <p:txBody>
              <a:bodyPr/>
              <a:lstStyle/>
              <a:p>
                <a:pPr>
                  <a:lnSpc>
                    <a:spcPct val="114000"/>
                  </a:lnSpc>
                  <a:buSzPct val="80000"/>
                  <a:buFont typeface="Wingdings" panose="05000000000000000000" pitchFamily="2" charset="2"/>
                  <a:buChar char="l"/>
                </a:pPr>
                <a:r>
                  <a:rPr lang="en-US" altLang="zh-CN" sz="1800" dirty="0">
                    <a:ea typeface="宋体" panose="02010600030101010101" pitchFamily="2" charset="-122"/>
                  </a:rPr>
                  <a:t>1958</a:t>
                </a:r>
                <a:r>
                  <a:rPr lang="zh-CN" altLang="en-US" sz="1800" dirty="0">
                    <a:ea typeface="宋体" panose="02010600030101010101" pitchFamily="2" charset="-122"/>
                  </a:rPr>
                  <a:t>年，经济学家菲利普斯最先提出一种表达失业率与货币工资变化率之间逆向变动关系的曲线</a:t>
                </a:r>
                <a:endParaRPr lang="en-US" altLang="zh-CN" sz="1800" dirty="0">
                  <a:ea typeface="宋体" panose="02010600030101010101" pitchFamily="2" charset="-122"/>
                </a:endParaRPr>
              </a:p>
              <a:p>
                <a:pPr>
                  <a:lnSpc>
                    <a:spcPct val="114000"/>
                  </a:lnSpc>
                  <a:buSzPct val="80000"/>
                  <a:buFont typeface="Wingdings" panose="05000000000000000000" pitchFamily="2" charset="2"/>
                  <a:buChar char="l"/>
                </a:pPr>
                <a:r>
                  <a:rPr lang="zh-CN" altLang="en-US" sz="1800" dirty="0">
                    <a:ea typeface="宋体" panose="02010600030101010101" pitchFamily="2" charset="-122"/>
                  </a:rPr>
                  <a:t>这一曲线被称为</a:t>
                </a:r>
                <a:r>
                  <a:rPr lang="zh-CN" altLang="en-US" sz="1800" b="1" dirty="0">
                    <a:ea typeface="宋体" panose="02010600030101010101" pitchFamily="2" charset="-122"/>
                  </a:rPr>
                  <a:t>菲利普斯曲线 </a:t>
                </a:r>
                <a:r>
                  <a:rPr lang="en-US" altLang="zh-CN" sz="1800" b="1" dirty="0">
                    <a:ea typeface="宋体" panose="02010600030101010101" pitchFamily="2" charset="-122"/>
                  </a:rPr>
                  <a:t>(Phillips Curve, PC)</a:t>
                </a:r>
              </a:p>
              <a:p>
                <a:pPr lvl="1">
                  <a:lnSpc>
                    <a:spcPct val="114000"/>
                  </a:lnSpc>
                  <a:buSzPct val="60000"/>
                  <a:buFont typeface="Wingdings" panose="05000000000000000000" pitchFamily="2" charset="2"/>
                  <a:buChar char="n"/>
                </a:pPr>
                <a:r>
                  <a:rPr lang="zh-CN" altLang="en-US" sz="1600" dirty="0">
                    <a:ea typeface="宋体" panose="02010600030101010101" pitchFamily="2" charset="-122"/>
                  </a:rPr>
                  <a:t>失业率减少时，货币工资增长速度趋向上升</a:t>
                </a:r>
                <a:endParaRPr lang="en-US" altLang="zh-CN" sz="1600" dirty="0">
                  <a:ea typeface="宋体" panose="02010600030101010101" pitchFamily="2" charset="-122"/>
                </a:endParaRPr>
              </a:p>
              <a:p>
                <a:pPr lvl="1">
                  <a:lnSpc>
                    <a:spcPct val="114000"/>
                  </a:lnSpc>
                  <a:buSzPct val="60000"/>
                  <a:buFont typeface="Wingdings" panose="05000000000000000000" pitchFamily="2" charset="2"/>
                  <a:buChar char="n"/>
                </a:pPr>
                <a:r>
                  <a:rPr lang="zh-CN" altLang="en-US" sz="1600" dirty="0">
                    <a:ea typeface="宋体" panose="02010600030101010101" pitchFamily="2" charset="-122"/>
                  </a:rPr>
                  <a:t>失业率增加时，货币工资增长速度趋向下降</a:t>
                </a:r>
                <a:endParaRPr lang="en-US" altLang="zh-CN" sz="1600" dirty="0">
                  <a:ea typeface="宋体" panose="02010600030101010101" pitchFamily="2" charset="-122"/>
                </a:endParaRPr>
              </a:p>
              <a:p>
                <a:pPr>
                  <a:lnSpc>
                    <a:spcPct val="114000"/>
                  </a:lnSpc>
                  <a:buSzPct val="80000"/>
                  <a:buFont typeface="Wingdings" panose="05000000000000000000" pitchFamily="2" charset="2"/>
                  <a:buChar char="l"/>
                </a:pPr>
                <a:r>
                  <a:rPr lang="zh-CN" altLang="en-US" sz="1800" dirty="0">
                    <a:ea typeface="宋体" panose="02010600030101010101" pitchFamily="2" charset="-122"/>
                  </a:rPr>
                  <a:t>用公式表示为：</a:t>
                </a:r>
                <a:endParaRPr lang="en-US" altLang="zh-CN" sz="1800" dirty="0">
                  <a:ea typeface="宋体" panose="02010600030101010101" pitchFamily="2" charset="-122"/>
                </a:endParaRPr>
              </a:p>
              <a:p>
                <a:pPr marL="0" indent="0">
                  <a:lnSpc>
                    <a:spcPct val="114000"/>
                  </a:lnSpc>
                  <a:buNone/>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a:rPr>
                            <m:t>𝑔</m:t>
                          </m:r>
                        </m:e>
                        <m:sub>
                          <m:r>
                            <a:rPr lang="en-US" altLang="zh-CN" sz="1800" b="0" i="1" smtClean="0">
                              <a:latin typeface="Cambria Math"/>
                            </a:rPr>
                            <m:t>𝑤</m:t>
                          </m:r>
                        </m:sub>
                      </m:sSub>
                      <m:r>
                        <a:rPr lang="en-US" altLang="zh-CN" sz="1800" b="0" i="1" smtClean="0">
                          <a:latin typeface="Cambria Math"/>
                        </a:rPr>
                        <m:t>=−</m:t>
                      </m:r>
                      <m:r>
                        <a:rPr lang="en-US" altLang="zh-CN" sz="1800" b="0" i="1" smtClean="0">
                          <a:latin typeface="Cambria Math"/>
                        </a:rPr>
                        <m:t>𝑏</m:t>
                      </m:r>
                      <m:d>
                        <m:dPr>
                          <m:ctrlPr>
                            <a:rPr lang="en-US" altLang="zh-CN" sz="1800" b="0" i="1" smtClean="0">
                              <a:latin typeface="Cambria Math" panose="02040503050406030204" pitchFamily="18" charset="0"/>
                            </a:rPr>
                          </m:ctrlPr>
                        </m:dPr>
                        <m:e>
                          <m:r>
                            <a:rPr lang="en-US" altLang="zh-CN" sz="1800" b="0" i="1" smtClean="0">
                              <a:latin typeface="Cambria Math"/>
                            </a:rPr>
                            <m:t>𝑢</m:t>
                          </m:r>
                          <m:r>
                            <a:rPr lang="en-US" altLang="zh-CN" sz="1800" b="0" i="1" smtClean="0">
                              <a:latin typeface="Cambria Math"/>
                            </a:rPr>
                            <m:t>−</m:t>
                          </m:r>
                          <m:sSup>
                            <m:sSupPr>
                              <m:ctrlPr>
                                <a:rPr lang="en-US" altLang="zh-CN" sz="1800" b="0" i="1" smtClean="0">
                                  <a:latin typeface="Cambria Math" panose="02040503050406030204" pitchFamily="18" charset="0"/>
                                </a:rPr>
                              </m:ctrlPr>
                            </m:sSupPr>
                            <m:e>
                              <m:r>
                                <a:rPr lang="en-US" altLang="zh-CN" sz="1800" b="0" i="1" smtClean="0">
                                  <a:latin typeface="Cambria Math"/>
                                </a:rPr>
                                <m:t>𝑢</m:t>
                              </m:r>
                            </m:e>
                            <m:sup>
                              <m:r>
                                <a:rPr lang="en-US" altLang="zh-CN" sz="1800" b="0" i="1" smtClean="0">
                                  <a:latin typeface="Cambria Math"/>
                                </a:rPr>
                                <m:t>∗</m:t>
                              </m:r>
                            </m:sup>
                          </m:sSup>
                        </m:e>
                      </m:d>
                    </m:oMath>
                  </m:oMathPara>
                </a14:m>
                <a:endParaRPr lang="en-US" altLang="zh-CN" sz="1800" dirty="0">
                  <a:ea typeface="宋体" panose="02010600030101010101" pitchFamily="2" charset="-122"/>
                </a:endParaRPr>
              </a:p>
              <a:p>
                <a:pPr lvl="1">
                  <a:lnSpc>
                    <a:spcPct val="114000"/>
                  </a:lnSpc>
                  <a:buSzPct val="60000"/>
                  <a:buFont typeface="Wingdings" panose="05000000000000000000" pitchFamily="2" charset="2"/>
                  <a:buChar char="n"/>
                </a:pP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a:rPr>
                          <m:t>𝑔</m:t>
                        </m:r>
                      </m:e>
                      <m:sub>
                        <m:r>
                          <a:rPr lang="en-US" altLang="zh-CN" sz="1600" b="0" i="1" smtClean="0">
                            <a:latin typeface="Cambria Math"/>
                          </a:rPr>
                          <m:t>𝑤</m:t>
                        </m:r>
                      </m:sub>
                    </m:sSub>
                  </m:oMath>
                </a14:m>
                <a:r>
                  <a:rPr lang="zh-CN" altLang="en-US" sz="1600" dirty="0">
                    <a:ea typeface="宋体" panose="02010600030101010101" pitchFamily="2" charset="-122"/>
                  </a:rPr>
                  <a:t>表示货币工资增长速度，即</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a:rPr>
                          <m:t>𝑔</m:t>
                        </m:r>
                      </m:e>
                      <m:sub>
                        <m:r>
                          <a:rPr lang="en-US" altLang="zh-CN" sz="1600" b="0" i="1" smtClean="0">
                            <a:latin typeface="Cambria Math"/>
                          </a:rPr>
                          <m:t>𝑤</m:t>
                        </m:r>
                      </m:sub>
                    </m:sSub>
                    <m:r>
                      <a:rPr lang="en-US" altLang="zh-CN" sz="1600" b="0" i="1" smtClean="0">
                        <a:latin typeface="Cambria Math"/>
                      </a:rPr>
                      <m:t>=</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a:rPr>
                              <m:t>𝑊</m:t>
                            </m:r>
                          </m:e>
                          <m:sub>
                            <m:r>
                              <a:rPr lang="en-US" altLang="zh-CN" sz="1600" b="0" i="1" smtClean="0">
                                <a:latin typeface="Cambria Math"/>
                              </a:rPr>
                              <m:t>𝑡</m:t>
                            </m:r>
                            <m:r>
                              <a:rPr lang="en-US" altLang="zh-CN" sz="1600" b="0" i="1" smtClean="0">
                                <a:latin typeface="Cambria Math"/>
                              </a:rPr>
                              <m:t>+1</m:t>
                            </m:r>
                          </m:sub>
                        </m:sSub>
                        <m:r>
                          <a:rPr lang="en-US" altLang="zh-CN" sz="1600" b="0" i="1" smtClean="0">
                            <a:latin typeface="Cambria Math"/>
                          </a:rPr>
                          <m:t>−</m:t>
                        </m:r>
                        <m:sSub>
                          <m:sSubPr>
                            <m:ctrlPr>
                              <a:rPr lang="en-US" altLang="zh-CN" sz="1600" b="0" i="1" smtClean="0">
                                <a:latin typeface="Cambria Math" panose="02040503050406030204" pitchFamily="18" charset="0"/>
                              </a:rPr>
                            </m:ctrlPr>
                          </m:sSubPr>
                          <m:e>
                            <m:r>
                              <a:rPr lang="en-US" altLang="zh-CN" sz="1600" b="0" i="1" smtClean="0">
                                <a:latin typeface="Cambria Math"/>
                              </a:rPr>
                              <m:t>𝑊</m:t>
                            </m:r>
                          </m:e>
                          <m:sub>
                            <m:r>
                              <a:rPr lang="en-US" altLang="zh-CN" sz="1600" b="0" i="1" smtClean="0">
                                <a:latin typeface="Cambria Math"/>
                              </a:rPr>
                              <m:t>𝑡</m:t>
                            </m:r>
                          </m:sub>
                        </m:sSub>
                      </m:e>
                    </m:d>
                    <m:r>
                      <a:rPr lang="en-US" altLang="zh-CN" sz="1600" b="0" i="1" smtClean="0">
                        <a:latin typeface="Cambria Math"/>
                      </a:rPr>
                      <m:t>/</m:t>
                    </m:r>
                    <m:sSub>
                      <m:sSubPr>
                        <m:ctrlPr>
                          <a:rPr lang="en-US" altLang="zh-CN" sz="1600" b="0" i="1" smtClean="0">
                            <a:latin typeface="Cambria Math" panose="02040503050406030204" pitchFamily="18" charset="0"/>
                          </a:rPr>
                        </m:ctrlPr>
                      </m:sSubPr>
                      <m:e>
                        <m:r>
                          <a:rPr lang="en-US" altLang="zh-CN" sz="1600" b="0" i="1" smtClean="0">
                            <a:latin typeface="Cambria Math"/>
                          </a:rPr>
                          <m:t>𝑊</m:t>
                        </m:r>
                      </m:e>
                      <m:sub>
                        <m:r>
                          <a:rPr lang="en-US" altLang="zh-CN" sz="1600" b="0" i="1" smtClean="0">
                            <a:latin typeface="Cambria Math"/>
                          </a:rPr>
                          <m:t>𝑡</m:t>
                        </m:r>
                      </m:sub>
                    </m:sSub>
                  </m:oMath>
                </a14:m>
                <a:endParaRPr lang="en-US" altLang="zh-CN" sz="1600" dirty="0">
                  <a:ea typeface="宋体" panose="02010600030101010101" pitchFamily="2" charset="-122"/>
                </a:endParaRPr>
              </a:p>
              <a:p>
                <a:pPr lvl="1">
                  <a:lnSpc>
                    <a:spcPct val="114000"/>
                  </a:lnSpc>
                  <a:buSzPct val="60000"/>
                  <a:buFont typeface="Wingdings" panose="05000000000000000000" pitchFamily="2" charset="2"/>
                  <a:buChar char="n"/>
                </a:pPr>
                <a14:m>
                  <m:oMath xmlns:m="http://schemas.openxmlformats.org/officeDocument/2006/math">
                    <m:r>
                      <a:rPr lang="en-US" altLang="zh-CN" sz="1600" b="0" i="1" smtClean="0">
                        <a:latin typeface="Cambria Math"/>
                      </a:rPr>
                      <m:t>𝑏</m:t>
                    </m:r>
                    <m:r>
                      <a:rPr lang="en-US" altLang="zh-CN" sz="1600" b="0" i="1" smtClean="0">
                        <a:latin typeface="Cambria Math"/>
                      </a:rPr>
                      <m:t>&gt;0</m:t>
                    </m:r>
                  </m:oMath>
                </a14:m>
                <a:r>
                  <a:rPr lang="en-US" altLang="zh-CN" sz="1600" dirty="0">
                    <a:ea typeface="宋体" panose="02010600030101010101" pitchFamily="2" charset="-122"/>
                  </a:rPr>
                  <a:t> </a:t>
                </a:r>
                <a:r>
                  <a:rPr lang="zh-CN" altLang="en-US" sz="1600" dirty="0">
                    <a:ea typeface="宋体" panose="02010600030101010101" pitchFamily="2" charset="-122"/>
                  </a:rPr>
                  <a:t>表示名义工资增长率对失业的反应程度参数</a:t>
                </a:r>
                <a:endParaRPr lang="en-US" altLang="zh-CN" sz="1600" dirty="0">
                  <a:ea typeface="宋体" panose="02010600030101010101" pitchFamily="2" charset="-122"/>
                </a:endParaRPr>
              </a:p>
              <a:p>
                <a:pPr lvl="1">
                  <a:lnSpc>
                    <a:spcPct val="114000"/>
                  </a:lnSpc>
                  <a:buSzPct val="60000"/>
                  <a:buFont typeface="Wingdings" panose="05000000000000000000" pitchFamily="2" charset="2"/>
                  <a:buChar char="n"/>
                </a:pPr>
                <a14:m>
                  <m:oMath xmlns:m="http://schemas.openxmlformats.org/officeDocument/2006/math">
                    <m:r>
                      <a:rPr lang="en-US" altLang="zh-CN" sz="1600" b="0" i="1" smtClean="0">
                        <a:latin typeface="Cambria Math"/>
                      </a:rPr>
                      <m:t>𝑢</m:t>
                    </m:r>
                  </m:oMath>
                </a14:m>
                <a:r>
                  <a:rPr lang="zh-CN" altLang="en-US" sz="1600" dirty="0">
                    <a:ea typeface="宋体" panose="02010600030101010101" pitchFamily="2" charset="-122"/>
                  </a:rPr>
                  <a:t>为失业率，</a:t>
                </a:r>
                <a14:m>
                  <m:oMath xmlns:m="http://schemas.openxmlformats.org/officeDocument/2006/math">
                    <m:sSup>
                      <m:sSupPr>
                        <m:ctrlPr>
                          <a:rPr lang="en-US" altLang="zh-CN" sz="1600" b="0" i="1" smtClean="0">
                            <a:latin typeface="Cambria Math" panose="02040503050406030204" pitchFamily="18" charset="0"/>
                          </a:rPr>
                        </m:ctrlPr>
                      </m:sSupPr>
                      <m:e>
                        <m:r>
                          <a:rPr lang="en-US" altLang="zh-CN" sz="1600" b="0" i="1" smtClean="0">
                            <a:latin typeface="Cambria Math"/>
                          </a:rPr>
                          <m:t>𝑢</m:t>
                        </m:r>
                      </m:e>
                      <m:sup>
                        <m:r>
                          <a:rPr lang="en-US" altLang="zh-CN" sz="1600" b="0" i="1" smtClean="0">
                            <a:latin typeface="Cambria Math"/>
                          </a:rPr>
                          <m:t>∗</m:t>
                        </m:r>
                      </m:sup>
                    </m:sSup>
                  </m:oMath>
                </a14:m>
                <a:r>
                  <a:rPr lang="zh-CN" altLang="en-US" sz="1600" dirty="0">
                    <a:ea typeface="宋体" panose="02010600030101010101" pitchFamily="2" charset="-122"/>
                  </a:rPr>
                  <a:t>为自然失业率，</a:t>
                </a:r>
                <a14:m>
                  <m:oMath xmlns:m="http://schemas.openxmlformats.org/officeDocument/2006/math">
                    <m:r>
                      <a:rPr lang="en-US" altLang="zh-CN" sz="1600" b="0" i="1" smtClean="0">
                        <a:latin typeface="Cambria Math"/>
                      </a:rPr>
                      <m:t>𝑢</m:t>
                    </m:r>
                    <m:r>
                      <a:rPr lang="en-US" altLang="zh-CN" sz="1600" b="0" i="1" smtClean="0">
                        <a:latin typeface="Cambria Math"/>
                      </a:rPr>
                      <m:t>−</m:t>
                    </m:r>
                    <m:sSup>
                      <m:sSupPr>
                        <m:ctrlPr>
                          <a:rPr lang="en-US" altLang="zh-CN" sz="1600" b="0" i="1" smtClean="0">
                            <a:latin typeface="Cambria Math" panose="02040503050406030204" pitchFamily="18" charset="0"/>
                          </a:rPr>
                        </m:ctrlPr>
                      </m:sSupPr>
                      <m:e>
                        <m:r>
                          <a:rPr lang="en-US" altLang="zh-CN" sz="1600" b="0" i="1" smtClean="0">
                            <a:latin typeface="Cambria Math"/>
                          </a:rPr>
                          <m:t>𝑢</m:t>
                        </m:r>
                      </m:e>
                      <m:sup>
                        <m:r>
                          <a:rPr lang="en-US" altLang="zh-CN" sz="1600" b="0" i="1" smtClean="0">
                            <a:latin typeface="Cambria Math"/>
                          </a:rPr>
                          <m:t>∗</m:t>
                        </m:r>
                      </m:sup>
                    </m:sSup>
                  </m:oMath>
                </a14:m>
                <a:r>
                  <a:rPr lang="zh-CN" altLang="en-US" sz="1600" dirty="0">
                    <a:ea typeface="宋体" panose="02010600030101010101" pitchFamily="2" charset="-122"/>
                  </a:rPr>
                  <a:t> 衡量周期性失业</a:t>
                </a:r>
                <a:endParaRPr lang="en-US" altLang="zh-CN" sz="1800" dirty="0">
                  <a:ea typeface="宋体" panose="02010600030101010101" pitchFamily="2"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2925" y="886025"/>
                <a:ext cx="8229600" cy="3394472"/>
              </a:xfrm>
              <a:blipFill>
                <a:blip r:embed="rId2"/>
                <a:stretch>
                  <a:fillRect l="-148" t="-1077" b="-68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dirty="0"/>
          </a:p>
        </p:txBody>
      </p:sp>
      <p:sp>
        <p:nvSpPr>
          <p:cNvPr id="5" name="矩形 4">
            <a:extLst>
              <a:ext uri="{FF2B5EF4-FFF2-40B4-BE49-F238E27FC236}">
                <a16:creationId xmlns:a16="http://schemas.microsoft.com/office/drawing/2014/main" id="{F89DC802-D171-4C3F-A8AD-92FD1B1B23F4}"/>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原始的菲利普斯曲线：“失业</a:t>
            </a:r>
            <a:r>
              <a:rPr lang="en-US" altLang="zh-CN" dirty="0">
                <a:solidFill>
                  <a:srgbClr val="6B748A"/>
                </a:solidFill>
                <a:latin typeface="微软雅黑" panose="020B0503020204020204" pitchFamily="34" charset="-122"/>
                <a:ea typeface="微软雅黑" panose="020B0503020204020204" pitchFamily="34" charset="-122"/>
              </a:rPr>
              <a:t>-</a:t>
            </a:r>
            <a:r>
              <a:rPr lang="zh-CN" altLang="en-US" dirty="0">
                <a:solidFill>
                  <a:srgbClr val="6B748A"/>
                </a:solidFill>
                <a:latin typeface="微软雅黑" panose="020B0503020204020204" pitchFamily="34" charset="-122"/>
                <a:ea typeface="微软雅黑" panose="020B0503020204020204" pitchFamily="34" charset="-122"/>
              </a:rPr>
              <a:t>工资”菲利普斯曲线</a:t>
            </a:r>
          </a:p>
        </p:txBody>
      </p:sp>
      <p:grpSp>
        <p:nvGrpSpPr>
          <p:cNvPr id="6" name="组合 5">
            <a:extLst>
              <a:ext uri="{FF2B5EF4-FFF2-40B4-BE49-F238E27FC236}">
                <a16:creationId xmlns:a16="http://schemas.microsoft.com/office/drawing/2014/main" id="{3AE7060A-C7E1-4BAC-80B2-6D337D3B6C2A}"/>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EE4D4893-4098-4212-A7A6-8FA41F2222A0}"/>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0BDC8ABD-723C-43FE-8B79-59E9E9C37F71}"/>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6EA3B4A2-8E3E-418A-995E-D5DF9CAE92C6}"/>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3FB3A93E-DB62-41CA-9497-0D1FBC7D6F2B}"/>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68CC77FB-D13B-4AFD-BF33-F00A4D3CCF68}"/>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EA7618A7-2BBD-4F1E-AC22-3A9ADE63650B}"/>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9079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4680" y="-645676"/>
            <a:ext cx="8229600" cy="369332"/>
          </a:xfrm>
        </p:spPr>
        <p:txBody>
          <a:bodyPr wrap="square">
            <a:spAutoFit/>
          </a:bodyPr>
          <a:lstStyle/>
          <a:p>
            <a:pPr algn="l"/>
            <a:endParaRPr lang="en-US" sz="1800" b="0" dirty="0">
              <a:solidFill>
                <a:srgbClr val="6B748A"/>
              </a:solidFill>
              <a:latin typeface="微软雅黑" panose="020B0503020204020204" pitchFamily="34" charset="-122"/>
              <a:ea typeface="微软雅黑" panose="020B0503020204020204" pitchFamily="34" charset="-122"/>
              <a:cs typeface="+mn-cs"/>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34" y="963976"/>
            <a:ext cx="4004603"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94066" y="4206822"/>
            <a:ext cx="4648200" cy="338554"/>
          </a:xfrm>
          <a:prstGeom prst="rect">
            <a:avLst/>
          </a:prstGeom>
          <a:noFill/>
        </p:spPr>
        <p:txBody>
          <a:bodyPr wrap="square" rtlCol="0">
            <a:spAutoFit/>
          </a:bodyPr>
          <a:lstStyle/>
          <a:p>
            <a:pPr algn="ctr"/>
            <a:r>
              <a:rPr lang="zh-CN" altLang="en-US" sz="1600" b="1" dirty="0">
                <a:latin typeface="Times New Roman" panose="02020603050405020304" pitchFamily="18" charset="0"/>
                <a:cs typeface="Times New Roman" panose="02020603050405020304" pitchFamily="18" charset="0"/>
              </a:rPr>
              <a:t>图</a:t>
            </a:r>
            <a:r>
              <a:rPr lang="en-US" altLang="zh-CN" sz="1600" b="1" dirty="0">
                <a:latin typeface="Times New Roman" panose="02020603050405020304" pitchFamily="18" charset="0"/>
                <a:cs typeface="Times New Roman" panose="02020603050405020304" pitchFamily="18" charset="0"/>
              </a:rPr>
              <a:t>13-5 </a:t>
            </a:r>
            <a:r>
              <a:rPr lang="zh-CN" altLang="en-US" sz="1600" b="1" dirty="0">
                <a:latin typeface="Times New Roman" panose="02020603050405020304" pitchFamily="18" charset="0"/>
                <a:cs typeface="Times New Roman" panose="02020603050405020304" pitchFamily="18" charset="0"/>
              </a:rPr>
              <a:t>原始的菲利普斯曲线</a:t>
            </a:r>
            <a:endParaRPr lang="en-US" sz="1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p:cNvSpPr txBox="1"/>
              <p:nvPr/>
            </p:nvSpPr>
            <p:spPr>
              <a:xfrm>
                <a:off x="3962400" y="780321"/>
                <a:ext cx="5181600" cy="3677930"/>
              </a:xfrm>
              <a:prstGeom prst="rect">
                <a:avLst/>
              </a:prstGeom>
              <a:noFill/>
            </p:spPr>
            <p:txBody>
              <a:bodyPr wrap="square" rtlCol="0">
                <a:spAutoFit/>
              </a:bodyPr>
              <a:lstStyle/>
              <a:p>
                <a:pPr marL="285750" indent="-285750">
                  <a:spcBef>
                    <a:spcPts val="600"/>
                  </a:spcBef>
                  <a:buSzPct val="8000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横轴为失业率 </a:t>
                </a:r>
                <a14:m>
                  <m:oMath xmlns:m="http://schemas.openxmlformats.org/officeDocument/2006/math">
                    <m:r>
                      <a:rPr lang="en-US" altLang="zh-CN" b="0" i="1" smtClean="0">
                        <a:latin typeface="Cambria Math"/>
                        <a:cs typeface="Times New Roman" panose="02020603050405020304" pitchFamily="18" charset="0"/>
                      </a:rPr>
                      <m:t>𝑢</m:t>
                    </m:r>
                  </m:oMath>
                </a14:m>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SzPct val="8000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纵轴为名义工资增长率 </a:t>
                </a:r>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a:cs typeface="Times New Roman" panose="02020603050405020304" pitchFamily="18" charset="0"/>
                          </a:rPr>
                          <m:t>𝑔</m:t>
                        </m:r>
                      </m:e>
                      <m:sub>
                        <m:r>
                          <a:rPr lang="en-US" altLang="zh-CN" b="0" i="1" smtClean="0">
                            <a:latin typeface="Cambria Math"/>
                            <a:cs typeface="Times New Roman" panose="02020603050405020304" pitchFamily="18" charset="0"/>
                          </a:rPr>
                          <m:t>𝑤</m:t>
                        </m:r>
                      </m:sub>
                    </m:sSub>
                  </m:oMath>
                </a14:m>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SzPct val="8000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菲利普斯曲线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PC</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是一条向右下方倾斜的曲线</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SzPct val="8000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揭示出在失业和名义工资增长速度之间存在的此消彼长的关系</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SzPct val="8000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根据原始菲利普斯曲线的公式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𝑔</m:t>
                        </m:r>
                      </m:e>
                      <m:sub>
                        <m:r>
                          <a:rPr lang="en-US" altLang="zh-CN" i="1">
                            <a:latin typeface="Cambria Math"/>
                          </a:rPr>
                          <m:t>𝑤</m:t>
                        </m:r>
                      </m:sub>
                    </m:sSub>
                    <m:r>
                      <a:rPr lang="en-US" altLang="zh-CN" i="1">
                        <a:latin typeface="Cambria Math"/>
                      </a:rPr>
                      <m:t>=−</m:t>
                    </m:r>
                    <m:r>
                      <a:rPr lang="en-US" altLang="zh-CN" i="1">
                        <a:latin typeface="Cambria Math"/>
                      </a:rPr>
                      <m:t>𝑏</m:t>
                    </m:r>
                    <m:d>
                      <m:dPr>
                        <m:ctrlPr>
                          <a:rPr lang="en-US" altLang="zh-CN" i="1">
                            <a:latin typeface="Cambria Math" panose="02040503050406030204" pitchFamily="18" charset="0"/>
                          </a:rPr>
                        </m:ctrlPr>
                      </m:dPr>
                      <m:e>
                        <m:r>
                          <a:rPr lang="en-US" altLang="zh-CN" i="1">
                            <a:latin typeface="Cambria Math"/>
                          </a:rPr>
                          <m:t>𝑢</m:t>
                        </m:r>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𝑢</m:t>
                            </m:r>
                          </m:e>
                          <m:sup>
                            <m:r>
                              <a:rPr lang="en-US" altLang="zh-CN" i="1">
                                <a:latin typeface="Cambria Math"/>
                              </a:rPr>
                              <m:t>∗</m:t>
                            </m:r>
                          </m:sup>
                        </m:sSup>
                      </m:e>
                    </m:d>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PC</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应该是线性的</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SzPct val="8000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但是图</a:t>
                </a:r>
                <a:r>
                  <a:rPr lang="en-US" altLang="zh-CN" dirty="0">
                    <a:latin typeface="Times New Roman" panose="02020603050405020304" pitchFamily="18" charset="0"/>
                    <a:ea typeface="宋体" panose="02010600030101010101" pitchFamily="2" charset="-122"/>
                    <a:cs typeface="Times New Roman" panose="02020603050405020304" pitchFamily="18" charset="0"/>
                  </a:rPr>
                  <a:t>13-5</a:t>
                </a:r>
                <a:r>
                  <a:rPr lang="zh-CN" altLang="en-US" dirty="0">
                    <a:latin typeface="Times New Roman" panose="02020603050405020304" pitchFamily="18" charset="0"/>
                    <a:ea typeface="宋体" panose="02010600030101010101" pitchFamily="2" charset="-122"/>
                    <a:cs typeface="Times New Roman" panose="02020603050405020304" pitchFamily="18" charset="0"/>
                  </a:rPr>
                  <a:t>画的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PC</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是非线性的</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SzPct val="8000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表示出</a:t>
                </a:r>
                <a14:m>
                  <m:oMath xmlns:m="http://schemas.openxmlformats.org/officeDocument/2006/math">
                    <m:r>
                      <a:rPr lang="en-US" altLang="zh-CN" b="0" i="1" smtClean="0">
                        <a:latin typeface="Cambria Math"/>
                        <a:cs typeface="Times New Roman" panose="02020603050405020304" pitchFamily="18" charset="0"/>
                      </a:rPr>
                      <m:t>𝑢</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与</a:t>
                </a:r>
                <a14:m>
                  <m:oMath xmlns:m="http://schemas.openxmlformats.org/officeDocument/2006/math">
                    <m:sSub>
                      <m:sSubPr>
                        <m:ctrlPr>
                          <a:rPr lang="en-US" altLang="zh-CN" b="0" i="1" dirty="0" smtClean="0">
                            <a:latin typeface="Cambria Math" panose="02040503050406030204" pitchFamily="18" charset="0"/>
                            <a:cs typeface="Times New Roman" panose="02020603050405020304" pitchFamily="18" charset="0"/>
                          </a:rPr>
                        </m:ctrlPr>
                      </m:sSubPr>
                      <m:e>
                        <m:r>
                          <a:rPr lang="en-US" altLang="zh-CN" b="0" i="1" dirty="0" smtClean="0">
                            <a:latin typeface="Cambria Math"/>
                            <a:cs typeface="Times New Roman" panose="02020603050405020304" pitchFamily="18" charset="0"/>
                          </a:rPr>
                          <m:t>𝑔</m:t>
                        </m:r>
                      </m:e>
                      <m:sub>
                        <m:r>
                          <a:rPr lang="en-US" altLang="zh-CN" b="0" i="1" dirty="0" smtClean="0">
                            <a:latin typeface="Cambria Math"/>
                            <a:cs typeface="Times New Roman" panose="02020603050405020304" pitchFamily="18" charset="0"/>
                          </a:rPr>
                          <m:t>𝑤</m:t>
                        </m:r>
                      </m:sub>
                    </m:sSub>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之间此消彼长的关系即可</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SzPct val="8000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当失业率从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𝑢</m:t>
                        </m:r>
                      </m:e>
                      <m:sub>
                        <m:r>
                          <a:rPr lang="en-US" altLang="zh-CN" b="0" i="1" smtClean="0">
                            <a:latin typeface="Cambria Math"/>
                          </a:rPr>
                          <m:t>2</m:t>
                        </m:r>
                      </m:sub>
                    </m:sSub>
                  </m:oMath>
                </a14:m>
                <a:r>
                  <a:rPr lang="en-US"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减少到</a:t>
                </a:r>
                <a:r>
                  <a:rPr lang="en-US"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𝑢</m:t>
                        </m:r>
                      </m:e>
                      <m:sub>
                        <m:r>
                          <a:rPr lang="en-US" altLang="zh-CN" b="0" i="1" smtClean="0">
                            <a:latin typeface="Cambria Math"/>
                          </a:rPr>
                          <m:t>1</m:t>
                        </m:r>
                      </m:sub>
                    </m:sSub>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时，名义工资增长率从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𝑔</m:t>
                        </m:r>
                      </m:e>
                      <m:sub>
                        <m:r>
                          <a:rPr lang="en-US" altLang="zh-CN" b="0" i="1" smtClean="0">
                            <a:latin typeface="Cambria Math"/>
                          </a:rPr>
                          <m:t>𝑤</m:t>
                        </m:r>
                        <m:r>
                          <a:rPr lang="en-US" altLang="zh-CN" b="0" i="1" smtClean="0">
                            <a:latin typeface="Cambria Math"/>
                          </a:rPr>
                          <m:t>2</m:t>
                        </m:r>
                      </m:sub>
                    </m:sSub>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 增加到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𝑔</m:t>
                        </m:r>
                      </m:e>
                      <m:sub>
                        <m:r>
                          <a:rPr lang="en-US" altLang="zh-CN" b="0" i="1" smtClean="0">
                            <a:latin typeface="Cambria Math"/>
                          </a:rPr>
                          <m:t>𝑤</m:t>
                        </m:r>
                        <m:r>
                          <a:rPr lang="en-US" altLang="zh-CN" b="0" i="1" smtClean="0">
                            <a:latin typeface="Cambria Math"/>
                          </a:rPr>
                          <m:t>1</m:t>
                        </m:r>
                      </m:sub>
                    </m:sSub>
                  </m:oMath>
                </a14:m>
                <a:endParaRPr lang="en-US"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962400" y="780321"/>
                <a:ext cx="5181600" cy="3677930"/>
              </a:xfrm>
              <a:prstGeom prst="rect">
                <a:avLst/>
              </a:prstGeom>
              <a:blipFill>
                <a:blip r:embed="rId4"/>
                <a:stretch>
                  <a:fillRect l="-235" t="-1161" r="-941" b="-1327"/>
                </a:stretch>
              </a:blipFill>
            </p:spPr>
            <p:txBody>
              <a:bodyPr/>
              <a:lstStyle/>
              <a:p>
                <a:r>
                  <a:rPr lang="en-US">
                    <a:noFill/>
                  </a:rPr>
                  <a:t> </a:t>
                </a:r>
              </a:p>
            </p:txBody>
          </p:sp>
        </mc:Fallback>
      </mc:AlternateContent>
      <p:sp>
        <p:nvSpPr>
          <p:cNvPr id="8" name="矩形 7">
            <a:extLst>
              <a:ext uri="{FF2B5EF4-FFF2-40B4-BE49-F238E27FC236}">
                <a16:creationId xmlns:a16="http://schemas.microsoft.com/office/drawing/2014/main" id="{2E674D67-27A1-4012-97FB-F6F7CDC988B9}"/>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原始的菲利普斯曲线：“失业</a:t>
            </a:r>
            <a:r>
              <a:rPr lang="en-US" altLang="zh-CN" dirty="0">
                <a:solidFill>
                  <a:srgbClr val="6B748A"/>
                </a:solidFill>
                <a:latin typeface="微软雅黑" panose="020B0503020204020204" pitchFamily="34" charset="-122"/>
                <a:ea typeface="微软雅黑" panose="020B0503020204020204" pitchFamily="34" charset="-122"/>
              </a:rPr>
              <a:t>-</a:t>
            </a:r>
            <a:r>
              <a:rPr lang="zh-CN" altLang="en-US" dirty="0">
                <a:solidFill>
                  <a:srgbClr val="6B748A"/>
                </a:solidFill>
                <a:latin typeface="微软雅黑" panose="020B0503020204020204" pitchFamily="34" charset="-122"/>
                <a:ea typeface="微软雅黑" panose="020B0503020204020204" pitchFamily="34" charset="-122"/>
              </a:rPr>
              <a:t>工资”菲利普斯曲线</a:t>
            </a:r>
          </a:p>
        </p:txBody>
      </p:sp>
      <p:grpSp>
        <p:nvGrpSpPr>
          <p:cNvPr id="9" name="组合 8">
            <a:extLst>
              <a:ext uri="{FF2B5EF4-FFF2-40B4-BE49-F238E27FC236}">
                <a16:creationId xmlns:a16="http://schemas.microsoft.com/office/drawing/2014/main" id="{443A1ED5-57F8-4E84-899B-FB86420EC5DB}"/>
              </a:ext>
            </a:extLst>
          </p:cNvPr>
          <p:cNvGrpSpPr/>
          <p:nvPr/>
        </p:nvGrpSpPr>
        <p:grpSpPr>
          <a:xfrm>
            <a:off x="239334" y="290253"/>
            <a:ext cx="229174" cy="330963"/>
            <a:chOff x="362743" y="188119"/>
            <a:chExt cx="348993" cy="504000"/>
          </a:xfrm>
          <a:solidFill>
            <a:srgbClr val="6B748A"/>
          </a:solidFill>
        </p:grpSpPr>
        <p:sp>
          <p:nvSpPr>
            <p:cNvPr id="10" name="矩形: 圆角 9">
              <a:extLst>
                <a:ext uri="{FF2B5EF4-FFF2-40B4-BE49-F238E27FC236}">
                  <a16:creationId xmlns:a16="http://schemas.microsoft.com/office/drawing/2014/main" id="{C770E645-87E0-4CD8-8096-8DB554F76A14}"/>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1" name="矩形: 圆角 10">
              <a:extLst>
                <a:ext uri="{FF2B5EF4-FFF2-40B4-BE49-F238E27FC236}">
                  <a16:creationId xmlns:a16="http://schemas.microsoft.com/office/drawing/2014/main" id="{A0E69913-7D15-40F5-A912-FB328964A862}"/>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2" name="矩形: 圆角 11">
              <a:extLst>
                <a:ext uri="{FF2B5EF4-FFF2-40B4-BE49-F238E27FC236}">
                  <a16:creationId xmlns:a16="http://schemas.microsoft.com/office/drawing/2014/main" id="{4874E59A-A141-441E-90E4-E2F614907AE1}"/>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3" name="矩形: 圆角 12">
              <a:extLst>
                <a:ext uri="{FF2B5EF4-FFF2-40B4-BE49-F238E27FC236}">
                  <a16:creationId xmlns:a16="http://schemas.microsoft.com/office/drawing/2014/main" id="{F6AF11B2-75C7-4425-8228-0786CE9D945D}"/>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4" name="直接连接符 13">
            <a:extLst>
              <a:ext uri="{FF2B5EF4-FFF2-40B4-BE49-F238E27FC236}">
                <a16:creationId xmlns:a16="http://schemas.microsoft.com/office/drawing/2014/main" id="{8B27B270-3367-4F61-ADD9-E48514BE40C6}"/>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63417007-9331-4901-ABD1-7ED99ABA6461}"/>
              </a:ext>
            </a:extLst>
          </p:cNvPr>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300822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2792" y="887633"/>
                <a:ext cx="8229600" cy="3394472"/>
              </a:xfrm>
            </p:spPr>
            <p:txBody>
              <a:bodyPr/>
              <a:lstStyle/>
              <a:p>
                <a:pPr>
                  <a:lnSpc>
                    <a:spcPct val="120000"/>
                  </a:lnSpc>
                  <a:buSzPct val="80000"/>
                  <a:buFont typeface="Wingdings" panose="05000000000000000000" pitchFamily="2" charset="2"/>
                  <a:buChar char="l"/>
                </a:pPr>
                <a:r>
                  <a:rPr lang="zh-CN" altLang="en-US" sz="1800" dirty="0"/>
                  <a:t>这一菲利普斯曲线用物价上升代替工资上升</a:t>
                </a:r>
                <a:endParaRPr lang="en-US" altLang="zh-CN" sz="1800" dirty="0"/>
              </a:p>
              <a:p>
                <a:pPr lvl="1">
                  <a:lnSpc>
                    <a:spcPct val="120000"/>
                  </a:lnSpc>
                  <a:buSzPct val="60000"/>
                  <a:buFont typeface="Wingdings" panose="05000000000000000000" pitchFamily="2" charset="2"/>
                  <a:buChar char="n"/>
                </a:pPr>
                <a:r>
                  <a:rPr lang="zh-CN" altLang="en-US" sz="1600" dirty="0"/>
                  <a:t>由美国经济学家萨缪尔森和索洛在</a:t>
                </a:r>
                <a:r>
                  <a:rPr lang="en-US" altLang="zh-CN" sz="1600" dirty="0"/>
                  <a:t>1960</a:t>
                </a:r>
                <a:r>
                  <a:rPr lang="zh-CN" altLang="en-US" sz="1600" dirty="0"/>
                  <a:t>年提出</a:t>
                </a:r>
                <a:endParaRPr lang="en-US" altLang="zh-CN" sz="1600" dirty="0"/>
              </a:p>
              <a:p>
                <a:pPr lvl="1">
                  <a:lnSpc>
                    <a:spcPct val="120000"/>
                  </a:lnSpc>
                  <a:buSzPct val="60000"/>
                  <a:buFont typeface="Wingdings" panose="05000000000000000000" pitchFamily="2" charset="2"/>
                  <a:buChar char="n"/>
                </a:pPr>
                <a:r>
                  <a:rPr lang="zh-CN" altLang="en-US" sz="1600" dirty="0"/>
                  <a:t>是对菲利普斯曲线的重要发展</a:t>
                </a:r>
                <a:endParaRPr lang="en-US" altLang="zh-CN" sz="1600" dirty="0"/>
              </a:p>
              <a:p>
                <a:pPr>
                  <a:lnSpc>
                    <a:spcPct val="120000"/>
                  </a:lnSpc>
                  <a:buSzPct val="80000"/>
                  <a:buFont typeface="Wingdings" panose="05000000000000000000" pitchFamily="2" charset="2"/>
                  <a:buChar char="l"/>
                </a:pPr>
                <a:r>
                  <a:rPr lang="zh-CN" altLang="en-US" sz="1800" dirty="0"/>
                  <a:t>假定产品定价规则是成本加成定价法</a:t>
                </a:r>
                <a:endParaRPr lang="en-US" altLang="zh-CN" sz="1800" dirty="0"/>
              </a:p>
              <a:p>
                <a:pPr lvl="1">
                  <a:lnSpc>
                    <a:spcPct val="120000"/>
                  </a:lnSpc>
                  <a:buSzPct val="60000"/>
                  <a:buFont typeface="Wingdings" panose="05000000000000000000" pitchFamily="2" charset="2"/>
                  <a:buChar char="n"/>
                </a:pPr>
                <a:r>
                  <a:rPr lang="zh-CN" altLang="en-US" sz="1600" dirty="0"/>
                  <a:t>每单位产品的价格 </a:t>
                </a:r>
                <a:r>
                  <a:rPr lang="en-US" altLang="zh-CN" sz="1600" dirty="0"/>
                  <a:t>= </a:t>
                </a:r>
                <a:r>
                  <a:rPr lang="zh-CN" altLang="en-US" sz="1600" dirty="0"/>
                  <a:t>平均劳动成本 </a:t>
                </a:r>
                <a:r>
                  <a:rPr lang="en-US" altLang="zh-CN" sz="1600" dirty="0"/>
                  <a:t>+ </a:t>
                </a:r>
                <a:r>
                  <a:rPr lang="zh-CN" altLang="en-US" sz="1600" dirty="0"/>
                  <a:t>固定比例的其他成本 </a:t>
                </a:r>
                <a:r>
                  <a:rPr lang="en-US" altLang="zh-CN" sz="1600" dirty="0"/>
                  <a:t>+ </a:t>
                </a:r>
                <a:r>
                  <a:rPr lang="zh-CN" altLang="en-US" sz="1600" dirty="0"/>
                  <a:t>利润</a:t>
                </a:r>
                <a:endParaRPr lang="en-US" altLang="zh-CN" sz="1600" dirty="0"/>
              </a:p>
              <a:p>
                <a:pPr lvl="1">
                  <a:lnSpc>
                    <a:spcPct val="120000"/>
                  </a:lnSpc>
                  <a:buSzPct val="60000"/>
                  <a:buFont typeface="Wingdings" panose="05000000000000000000" pitchFamily="2" charset="2"/>
                  <a:buChar char="n"/>
                </a:pPr>
                <a:r>
                  <a:rPr lang="zh-CN" altLang="en-US" sz="1600" dirty="0"/>
                  <a:t>物价的变动只与货币工资的变动有关</a:t>
                </a:r>
                <a:endParaRPr lang="en-US" altLang="zh-CN" sz="1600" dirty="0"/>
              </a:p>
              <a:p>
                <a:pPr>
                  <a:lnSpc>
                    <a:spcPct val="120000"/>
                  </a:lnSpc>
                  <a:buSzPct val="80000"/>
                  <a:buFont typeface="Wingdings" panose="05000000000000000000" pitchFamily="2" charset="2"/>
                  <a:buChar char="l"/>
                </a:pPr>
                <a:r>
                  <a:rPr lang="zh-CN" altLang="en-US" sz="1800" dirty="0"/>
                  <a:t>修改的菲利普斯曲线</a:t>
                </a:r>
                <a:endParaRPr lang="en-US" altLang="zh-CN" sz="1800" dirty="0"/>
              </a:p>
              <a:p>
                <a:pPr lvl="1">
                  <a:lnSpc>
                    <a:spcPct val="120000"/>
                  </a:lnSpc>
                  <a:buSzPct val="60000"/>
                  <a:buFont typeface="Wingdings" panose="05000000000000000000" pitchFamily="2" charset="2"/>
                  <a:buChar char="n"/>
                </a:pPr>
                <a:r>
                  <a:rPr lang="zh-CN" altLang="en-US" sz="1600" dirty="0"/>
                  <a:t>用 </a:t>
                </a:r>
                <a14:m>
                  <m:oMath xmlns:m="http://schemas.openxmlformats.org/officeDocument/2006/math">
                    <m:r>
                      <a:rPr lang="en-US" altLang="zh-CN" sz="1600" b="0" i="1" smtClean="0">
                        <a:latin typeface="Cambria Math"/>
                      </a:rPr>
                      <m:t>𝜋</m:t>
                    </m:r>
                  </m:oMath>
                </a14:m>
                <a:r>
                  <a:rPr lang="en-US" altLang="zh-CN" sz="1600" dirty="0"/>
                  <a:t> </a:t>
                </a:r>
                <a:r>
                  <a:rPr lang="zh-CN" altLang="en-US" sz="1600" dirty="0"/>
                  <a:t>来表示通货膨胀率</a:t>
                </a:r>
                <a:endParaRPr lang="en-US" altLang="zh-CN" sz="1600" dirty="0"/>
              </a:p>
              <a:p>
                <a:pPr lvl="1">
                  <a:lnSpc>
                    <a:spcPct val="120000"/>
                  </a:lnSpc>
                  <a:buSzPct val="60000"/>
                  <a:buFont typeface="Wingdings" panose="05000000000000000000" pitchFamily="2" charset="2"/>
                  <a:buChar char="n"/>
                </a:pPr>
                <a:r>
                  <a:rPr lang="zh-CN" altLang="en-US" sz="1600" dirty="0"/>
                  <a:t>将名义工资增长率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a:rPr>
                          <m:t>𝑔</m:t>
                        </m:r>
                      </m:e>
                      <m:sub>
                        <m:r>
                          <a:rPr lang="en-US" altLang="zh-CN" sz="1600" b="0" i="1" smtClean="0">
                            <a:latin typeface="Cambria Math"/>
                          </a:rPr>
                          <m:t>𝑤</m:t>
                        </m:r>
                      </m:sub>
                    </m:sSub>
                  </m:oMath>
                </a14:m>
                <a:r>
                  <a:rPr lang="zh-CN" altLang="en-US" sz="1600" dirty="0"/>
                  <a:t> 替换为通货膨胀率 </a:t>
                </a:r>
                <a14:m>
                  <m:oMath xmlns:m="http://schemas.openxmlformats.org/officeDocument/2006/math">
                    <m:r>
                      <a:rPr lang="en-US" altLang="zh-CN" sz="1600" b="0" i="1" smtClean="0">
                        <a:latin typeface="Cambria Math"/>
                      </a:rPr>
                      <m:t>𝜋</m:t>
                    </m:r>
                  </m:oMath>
                </a14:m>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2792" y="887633"/>
                <a:ext cx="8229600" cy="3394472"/>
              </a:xfrm>
              <a:blipFill>
                <a:blip r:embed="rId2"/>
                <a:stretch>
                  <a:fillRect l="-148" t="-719" b="-28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dirty="0"/>
          </a:p>
        </p:txBody>
      </p:sp>
      <p:sp>
        <p:nvSpPr>
          <p:cNvPr id="5" name="矩形 4">
            <a:extLst>
              <a:ext uri="{FF2B5EF4-FFF2-40B4-BE49-F238E27FC236}">
                <a16:creationId xmlns:a16="http://schemas.microsoft.com/office/drawing/2014/main" id="{0273FD4F-4FA6-489A-9DE8-F6A5BCD21500}"/>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修改的菲利普斯曲线：“失业</a:t>
            </a:r>
            <a:r>
              <a:rPr lang="en-US" altLang="zh-CN" dirty="0">
                <a:solidFill>
                  <a:srgbClr val="6B748A"/>
                </a:solidFill>
                <a:latin typeface="微软雅黑" panose="020B0503020204020204" pitchFamily="34" charset="-122"/>
                <a:ea typeface="微软雅黑" panose="020B0503020204020204" pitchFamily="34" charset="-122"/>
              </a:rPr>
              <a:t>-</a:t>
            </a:r>
            <a:r>
              <a:rPr lang="zh-CN" altLang="en-US" dirty="0">
                <a:solidFill>
                  <a:srgbClr val="6B748A"/>
                </a:solidFill>
                <a:latin typeface="微软雅黑" panose="020B0503020204020204" pitchFamily="34" charset="-122"/>
                <a:ea typeface="微软雅黑" panose="020B0503020204020204" pitchFamily="34" charset="-122"/>
              </a:rPr>
              <a:t>物价”菲利普斯曲线</a:t>
            </a:r>
          </a:p>
        </p:txBody>
      </p:sp>
      <p:grpSp>
        <p:nvGrpSpPr>
          <p:cNvPr id="6" name="组合 5">
            <a:extLst>
              <a:ext uri="{FF2B5EF4-FFF2-40B4-BE49-F238E27FC236}">
                <a16:creationId xmlns:a16="http://schemas.microsoft.com/office/drawing/2014/main" id="{05485C23-F8C3-476A-890D-9813FFF34344}"/>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505C26E1-4DEB-4CBD-8EB9-D1BF67B95F86}"/>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7D9C1BD0-9F3D-4B27-98EF-AE606DC5B1B6}"/>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C62AB394-6A6D-4C80-B008-8807EA817D83}"/>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C246546A-639B-4AA9-89FD-22B96C87506E}"/>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DCD6FA20-088C-4A7E-9828-E18D57B72404}"/>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5DDD8430-B47A-463A-A9DA-CBB8884755D5}"/>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24927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352" y="1352550"/>
            <a:ext cx="3482035"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0" y="4595396"/>
            <a:ext cx="4648200" cy="338554"/>
          </a:xfrm>
          <a:prstGeom prst="rect">
            <a:avLst/>
          </a:prstGeom>
          <a:noFill/>
        </p:spPr>
        <p:txBody>
          <a:bodyPr wrap="square" rtlCol="0">
            <a:spAutoFit/>
          </a:bodyPr>
          <a:lstStyle/>
          <a:p>
            <a:pPr algn="ctr"/>
            <a:r>
              <a:rPr lang="zh-CN" altLang="en-US" sz="1600" b="1" dirty="0">
                <a:latin typeface="Times New Roman" panose="02020603050405020304" pitchFamily="18" charset="0"/>
                <a:cs typeface="Times New Roman" panose="02020603050405020304" pitchFamily="18" charset="0"/>
              </a:rPr>
              <a:t>图</a:t>
            </a:r>
            <a:r>
              <a:rPr lang="en-US" altLang="zh-CN" sz="1600" b="1" dirty="0">
                <a:latin typeface="Times New Roman" panose="02020603050405020304" pitchFamily="18" charset="0"/>
                <a:cs typeface="Times New Roman" panose="02020603050405020304" pitchFamily="18" charset="0"/>
              </a:rPr>
              <a:t>13-6 </a:t>
            </a:r>
            <a:r>
              <a:rPr lang="zh-CN" altLang="en-US" sz="1600" b="1" dirty="0">
                <a:latin typeface="Times New Roman" panose="02020603050405020304" pitchFamily="18" charset="0"/>
                <a:cs typeface="Times New Roman" panose="02020603050405020304" pitchFamily="18" charset="0"/>
              </a:rPr>
              <a:t>修改后的菲利普斯曲线</a:t>
            </a:r>
            <a:endParaRPr lang="en-US" sz="1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p:cNvSpPr txBox="1"/>
              <p:nvPr/>
            </p:nvSpPr>
            <p:spPr>
              <a:xfrm>
                <a:off x="4216999" y="725021"/>
                <a:ext cx="4648200" cy="4031873"/>
              </a:xfrm>
              <a:prstGeom prst="rect">
                <a:avLst/>
              </a:prstGeom>
              <a:noFill/>
            </p:spPr>
            <p:txBody>
              <a:bodyPr wrap="square" rtlCol="0">
                <a:spAutoFit/>
              </a:bodyPr>
              <a:lstStyle/>
              <a:p>
                <a:pPr marL="285750" indent="-285750">
                  <a:spcBef>
                    <a:spcPts val="600"/>
                  </a:spcBef>
                  <a:buSzPct val="8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横轴为失业率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𝑢</m:t>
                    </m:r>
                  </m:oMath>
                </a14:m>
                <a:endParaRPr lang="en-US" altLang="zh-CN" dirty="0">
                  <a:latin typeface="Times New Roman" panose="02020603050405020304" pitchFamily="18" charset="0"/>
                  <a:cs typeface="Times New Roman" panose="02020603050405020304" pitchFamily="18" charset="0"/>
                </a:endParaRPr>
              </a:p>
              <a:p>
                <a:pPr marL="285750" indent="-285750">
                  <a:spcBef>
                    <a:spcPts val="600"/>
                  </a:spcBef>
                  <a:buSzPct val="8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纵轴为通货膨胀率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𝜋</m:t>
                    </m:r>
                  </m:oMath>
                </a14:m>
                <a:endParaRPr lang="en-US" altLang="zh-CN" dirty="0">
                  <a:latin typeface="Times New Roman" panose="02020603050405020304" pitchFamily="18" charset="0"/>
                  <a:cs typeface="Times New Roman" panose="02020603050405020304" pitchFamily="18" charset="0"/>
                </a:endParaRPr>
              </a:p>
              <a:p>
                <a:pPr marL="285750" indent="-285750">
                  <a:spcBef>
                    <a:spcPts val="600"/>
                  </a:spcBef>
                  <a:buSzPct val="8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菲利普斯曲线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PC</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表明失业率与通货膨胀率二者呈反向的对应变动关系</a:t>
                </a:r>
                <a:endParaRPr lang="en-US" altLang="zh-CN" dirty="0">
                  <a:latin typeface="Times New Roman" panose="02020603050405020304" pitchFamily="18" charset="0"/>
                  <a:cs typeface="Times New Roman" panose="02020603050405020304" pitchFamily="18" charset="0"/>
                </a:endParaRPr>
              </a:p>
              <a:p>
                <a:pPr marL="285750" indent="-285750">
                  <a:spcBef>
                    <a:spcPts val="600"/>
                  </a:spcBef>
                  <a:buSzPct val="8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当失业率从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2</m:t>
                        </m:r>
                      </m:sub>
                    </m:sSub>
                  </m:oMath>
                </a14:m>
                <a:r>
                  <a:rPr lang="en-US"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减少到</a:t>
                </a:r>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b="0" i="1" smtClean="0">
                            <a:latin typeface="Cambria Math" panose="02040503050406030204" pitchFamily="18" charset="0"/>
                          </a:rPr>
                          <m:t>1</m:t>
                        </m:r>
                      </m:sub>
                    </m:sSub>
                  </m:oMath>
                </a14:m>
                <a:r>
                  <a:rPr lang="zh-CN" altLang="en-US" dirty="0">
                    <a:latin typeface="Times New Roman" panose="02020603050405020304" pitchFamily="18" charset="0"/>
                    <a:cs typeface="Times New Roman" panose="02020603050405020304" pitchFamily="18" charset="0"/>
                  </a:rPr>
                  <a:t>时，通货膨胀率从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2</m:t>
                        </m:r>
                      </m:sub>
                    </m:sSub>
                  </m:oMath>
                </a14:m>
                <a:r>
                  <a:rPr lang="zh-CN" altLang="en-US" dirty="0">
                    <a:latin typeface="Times New Roman" panose="02020603050405020304" pitchFamily="18" charset="0"/>
                    <a:cs typeface="Times New Roman" panose="02020603050405020304" pitchFamily="18" charset="0"/>
                  </a:rPr>
                  <a:t> 增加到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1</m:t>
                        </m:r>
                      </m:sub>
                    </m:sSub>
                  </m:oMath>
                </a14:m>
                <a:endParaRPr lang="en-US" dirty="0">
                  <a:latin typeface="Times New Roman" panose="02020603050405020304" pitchFamily="18" charset="0"/>
                  <a:cs typeface="Times New Roman" panose="02020603050405020304" pitchFamily="18" charset="0"/>
                </a:endParaRPr>
              </a:p>
              <a:p>
                <a:pPr marL="285750" indent="-285750">
                  <a:spcBef>
                    <a:spcPts val="600"/>
                  </a:spcBef>
                  <a:buSzPct val="8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政府由此可以</a:t>
                </a:r>
                <a:r>
                  <a:rPr lang="zh-CN" altLang="en-US" b="1" dirty="0">
                    <a:solidFill>
                      <a:srgbClr val="0070C0"/>
                    </a:solidFill>
                    <a:latin typeface="Times New Roman" panose="02020603050405020304" pitchFamily="18" charset="0"/>
                    <a:cs typeface="Times New Roman" panose="02020603050405020304" pitchFamily="18" charset="0"/>
                  </a:rPr>
                  <a:t>“相机抉择”</a:t>
                </a:r>
                <a:endParaRPr lang="en-US" altLang="zh-CN" b="1" dirty="0">
                  <a:solidFill>
                    <a:srgbClr val="0070C0"/>
                  </a:solidFill>
                  <a:latin typeface="Times New Roman" panose="02020603050405020304" pitchFamily="18" charset="0"/>
                  <a:cs typeface="Times New Roman" panose="02020603050405020304" pitchFamily="18" charset="0"/>
                </a:endParaRPr>
              </a:p>
              <a:p>
                <a:pPr marL="742950" lvl="1" indent="-285750">
                  <a:spcBef>
                    <a:spcPts val="600"/>
                  </a:spcBef>
                  <a:buSzPct val="8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可以通过高失业率换取低通货膨胀率</a:t>
                </a:r>
                <a:endParaRPr lang="en-US" altLang="zh-CN" dirty="0">
                  <a:latin typeface="Times New Roman" panose="02020603050405020304" pitchFamily="18" charset="0"/>
                  <a:cs typeface="Times New Roman" panose="02020603050405020304" pitchFamily="18" charset="0"/>
                </a:endParaRPr>
              </a:p>
              <a:p>
                <a:pPr marL="742950" lvl="1" indent="-285750">
                  <a:spcBef>
                    <a:spcPts val="600"/>
                  </a:spcBef>
                  <a:buSzPct val="8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或者以高通货膨胀率换取低失业率</a:t>
                </a:r>
                <a:endParaRPr lang="en-US" altLang="zh-CN" dirty="0">
                  <a:latin typeface="Times New Roman" panose="02020603050405020304" pitchFamily="18" charset="0"/>
                  <a:cs typeface="Times New Roman" panose="02020603050405020304" pitchFamily="18" charset="0"/>
                </a:endParaRPr>
              </a:p>
              <a:p>
                <a:pPr marL="742950" lvl="1" indent="-285750">
                  <a:spcBef>
                    <a:spcPts val="600"/>
                  </a:spcBef>
                  <a:buSzPct val="8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决策人所面临的是“一个在不同失业水平和价格决定之间的选择菜单”</a:t>
                </a:r>
                <a:endParaRPr lang="en-US" altLang="zh-CN" dirty="0">
                  <a:latin typeface="Times New Roman" panose="02020603050405020304" pitchFamily="18" charset="0"/>
                  <a:cs typeface="Times New Roman" panose="02020603050405020304" pitchFamily="18" charset="0"/>
                </a:endParaRPr>
              </a:p>
              <a:p>
                <a:pPr marL="285750" indent="-285750">
                  <a:spcBef>
                    <a:spcPts val="600"/>
                  </a:spcBef>
                  <a:buSzPct val="8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修改的菲利普斯曲线得到广泛的运用</a:t>
                </a:r>
                <a:endParaRPr lang="en-US"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216999" y="725021"/>
                <a:ext cx="4648200" cy="4031873"/>
              </a:xfrm>
              <a:prstGeom prst="rect">
                <a:avLst/>
              </a:prstGeom>
              <a:blipFill>
                <a:blip r:embed="rId3"/>
                <a:stretch>
                  <a:fillRect l="-262" t="-1210" r="-131" b="-1210"/>
                </a:stretch>
              </a:blipFill>
            </p:spPr>
            <p:txBody>
              <a:bodyPr/>
              <a:lstStyle/>
              <a:p>
                <a:r>
                  <a:rPr lang="en-US">
                    <a:noFill/>
                  </a:rPr>
                  <a:t> </a:t>
                </a:r>
              </a:p>
            </p:txBody>
          </p:sp>
        </mc:Fallback>
      </mc:AlternateContent>
      <p:sp>
        <p:nvSpPr>
          <p:cNvPr id="8" name="矩形 7">
            <a:extLst>
              <a:ext uri="{FF2B5EF4-FFF2-40B4-BE49-F238E27FC236}">
                <a16:creationId xmlns:a16="http://schemas.microsoft.com/office/drawing/2014/main" id="{B09B1D93-8288-4FD0-9D8C-57B9CA38E1D0}"/>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修改的菲利普斯曲线：“失业</a:t>
            </a:r>
            <a:r>
              <a:rPr lang="en-US" altLang="zh-CN" dirty="0">
                <a:solidFill>
                  <a:srgbClr val="6B748A"/>
                </a:solidFill>
                <a:latin typeface="微软雅黑" panose="020B0503020204020204" pitchFamily="34" charset="-122"/>
                <a:ea typeface="微软雅黑" panose="020B0503020204020204" pitchFamily="34" charset="-122"/>
              </a:rPr>
              <a:t>-</a:t>
            </a:r>
            <a:r>
              <a:rPr lang="zh-CN" altLang="en-US" dirty="0">
                <a:solidFill>
                  <a:srgbClr val="6B748A"/>
                </a:solidFill>
                <a:latin typeface="微软雅黑" panose="020B0503020204020204" pitchFamily="34" charset="-122"/>
                <a:ea typeface="微软雅黑" panose="020B0503020204020204" pitchFamily="34" charset="-122"/>
              </a:rPr>
              <a:t>物价”菲利普斯曲线</a:t>
            </a:r>
          </a:p>
        </p:txBody>
      </p:sp>
      <p:grpSp>
        <p:nvGrpSpPr>
          <p:cNvPr id="9" name="组合 8">
            <a:extLst>
              <a:ext uri="{FF2B5EF4-FFF2-40B4-BE49-F238E27FC236}">
                <a16:creationId xmlns:a16="http://schemas.microsoft.com/office/drawing/2014/main" id="{3A27E273-F041-4EA1-83D3-6F974A3E281D}"/>
              </a:ext>
            </a:extLst>
          </p:cNvPr>
          <p:cNvGrpSpPr/>
          <p:nvPr/>
        </p:nvGrpSpPr>
        <p:grpSpPr>
          <a:xfrm>
            <a:off x="239334" y="290253"/>
            <a:ext cx="229174" cy="330963"/>
            <a:chOff x="362743" y="188119"/>
            <a:chExt cx="348993" cy="504000"/>
          </a:xfrm>
          <a:solidFill>
            <a:srgbClr val="6B748A"/>
          </a:solidFill>
        </p:grpSpPr>
        <p:sp>
          <p:nvSpPr>
            <p:cNvPr id="10" name="矩形: 圆角 9">
              <a:extLst>
                <a:ext uri="{FF2B5EF4-FFF2-40B4-BE49-F238E27FC236}">
                  <a16:creationId xmlns:a16="http://schemas.microsoft.com/office/drawing/2014/main" id="{5BFF6495-69D2-46F9-968C-07DC63ADD919}"/>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1" name="矩形: 圆角 10">
              <a:extLst>
                <a:ext uri="{FF2B5EF4-FFF2-40B4-BE49-F238E27FC236}">
                  <a16:creationId xmlns:a16="http://schemas.microsoft.com/office/drawing/2014/main" id="{5C3C0A53-1655-4AC7-B18C-2B92A0D45F96}"/>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2" name="矩形: 圆角 11">
              <a:extLst>
                <a:ext uri="{FF2B5EF4-FFF2-40B4-BE49-F238E27FC236}">
                  <a16:creationId xmlns:a16="http://schemas.microsoft.com/office/drawing/2014/main" id="{77F57BA1-CD2A-4B00-8E22-615ED318C696}"/>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3" name="矩形: 圆角 12">
              <a:extLst>
                <a:ext uri="{FF2B5EF4-FFF2-40B4-BE49-F238E27FC236}">
                  <a16:creationId xmlns:a16="http://schemas.microsoft.com/office/drawing/2014/main" id="{4FB6334E-4727-405B-90A1-BFD7035715B6}"/>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4" name="直接连接符 13">
            <a:extLst>
              <a:ext uri="{FF2B5EF4-FFF2-40B4-BE49-F238E27FC236}">
                <a16:creationId xmlns:a16="http://schemas.microsoft.com/office/drawing/2014/main" id="{139EE027-0387-4667-9B39-EBF9AF75CCDD}"/>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BBD6C24B-EDF6-48AF-9145-E08EACE9EF2F}"/>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62894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fade">
                                      <p:cBhvr>
                                        <p:cTn id="4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68</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552" y="1064627"/>
            <a:ext cx="3482035"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04800" y="4307473"/>
            <a:ext cx="4648200" cy="338554"/>
          </a:xfrm>
          <a:prstGeom prst="rect">
            <a:avLst/>
          </a:prstGeom>
          <a:noFill/>
        </p:spPr>
        <p:txBody>
          <a:bodyPr wrap="square" rtlCol="0">
            <a:spAutoFit/>
          </a:bodyPr>
          <a:lstStyle/>
          <a:p>
            <a:pPr algn="ctr"/>
            <a:r>
              <a:rPr lang="zh-CN" altLang="en-US" sz="1600" b="1" dirty="0">
                <a:latin typeface="Times New Roman" panose="02020603050405020304" pitchFamily="18" charset="0"/>
                <a:cs typeface="Times New Roman" panose="02020603050405020304" pitchFamily="18" charset="0"/>
              </a:rPr>
              <a:t>图</a:t>
            </a:r>
            <a:r>
              <a:rPr lang="en-US" altLang="zh-CN" sz="1600" b="1" dirty="0">
                <a:latin typeface="Times New Roman" panose="02020603050405020304" pitchFamily="18" charset="0"/>
                <a:cs typeface="Times New Roman" panose="02020603050405020304" pitchFamily="18" charset="0"/>
              </a:rPr>
              <a:t>13-6 </a:t>
            </a:r>
            <a:r>
              <a:rPr lang="zh-CN" altLang="en-US" sz="1600" b="1" dirty="0">
                <a:latin typeface="Times New Roman" panose="02020603050405020304" pitchFamily="18" charset="0"/>
                <a:cs typeface="Times New Roman" panose="02020603050405020304" pitchFamily="18" charset="0"/>
              </a:rPr>
              <a:t>修改后的菲利普斯曲线</a:t>
            </a:r>
            <a:endParaRPr lang="en-US" sz="16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4185287" y="1100077"/>
            <a:ext cx="4648200" cy="3389389"/>
          </a:xfrm>
          <a:prstGeom prst="rect">
            <a:avLst/>
          </a:prstGeom>
          <a:noFill/>
        </p:spPr>
        <p:txBody>
          <a:bodyPr wrap="square" rtlCol="0">
            <a:spAutoFit/>
          </a:bodyPr>
          <a:lstStyle/>
          <a:p>
            <a:pPr marL="285750" indent="-285750">
              <a:lnSpc>
                <a:spcPct val="150000"/>
              </a:lnSpc>
              <a:spcBef>
                <a:spcPts val="600"/>
              </a:spcBef>
              <a:buSzPct val="8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修改的菲利普斯曲线得到广泛的运用</a:t>
            </a:r>
          </a:p>
          <a:p>
            <a:pPr marL="285750" indent="-285750">
              <a:lnSpc>
                <a:spcPct val="150000"/>
              </a:lnSpc>
              <a:spcBef>
                <a:spcPts val="600"/>
              </a:spcBef>
              <a:buSzPct val="8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政策含义</a:t>
            </a:r>
          </a:p>
          <a:p>
            <a:pPr marL="742950" lvl="1" indent="-285750">
              <a:lnSpc>
                <a:spcPct val="150000"/>
              </a:lnSpc>
              <a:spcBef>
                <a:spcPts val="600"/>
              </a:spcBef>
              <a:buSzPct val="60000"/>
              <a:buFont typeface="Wingdings" panose="05000000000000000000" pitchFamily="2" charset="2"/>
              <a:buChar char="n"/>
            </a:pPr>
            <a:r>
              <a:rPr lang="zh-CN" altLang="en-US" sz="1600" dirty="0">
                <a:latin typeface="Times New Roman" panose="02020603050405020304" pitchFamily="18" charset="0"/>
                <a:cs typeface="Times New Roman" panose="02020603050405020304" pitchFamily="18" charset="0"/>
              </a:rPr>
              <a:t>通货膨胀率和失业率之间存在着此消彼长的交替关系</a:t>
            </a:r>
            <a:endParaRPr lang="en-US" altLang="zh-CN" sz="1600" dirty="0">
              <a:latin typeface="Times New Roman" panose="02020603050405020304" pitchFamily="18" charset="0"/>
              <a:cs typeface="Times New Roman" panose="02020603050405020304" pitchFamily="18" charset="0"/>
            </a:endParaRPr>
          </a:p>
          <a:p>
            <a:pPr marL="742950" lvl="1" indent="-285750">
              <a:lnSpc>
                <a:spcPct val="150000"/>
              </a:lnSpc>
              <a:spcBef>
                <a:spcPts val="600"/>
              </a:spcBef>
              <a:buSzPct val="60000"/>
              <a:buFont typeface="Wingdings" panose="05000000000000000000" pitchFamily="2" charset="2"/>
              <a:buChar char="n"/>
            </a:pPr>
            <a:r>
              <a:rPr lang="zh-CN" altLang="en-US" sz="1600" dirty="0">
                <a:latin typeface="Times New Roman" panose="02020603050405020304" pitchFamily="18" charset="0"/>
                <a:cs typeface="Times New Roman" panose="02020603050405020304" pitchFamily="18" charset="0"/>
              </a:rPr>
              <a:t>政府的宏观经济政策目标是沿着菲利普斯曲线进行选择</a:t>
            </a:r>
          </a:p>
          <a:p>
            <a:pPr marL="742950" lvl="1" indent="-285750">
              <a:lnSpc>
                <a:spcPct val="150000"/>
              </a:lnSpc>
              <a:spcBef>
                <a:spcPts val="600"/>
              </a:spcBef>
              <a:buSzPct val="60000"/>
              <a:buFont typeface="Wingdings" panose="05000000000000000000" pitchFamily="2" charset="2"/>
              <a:buChar char="n"/>
            </a:pPr>
            <a:r>
              <a:rPr lang="zh-CN" altLang="en-US" sz="1600" dirty="0">
                <a:latin typeface="Times New Roman" panose="02020603050405020304" pitchFamily="18" charset="0"/>
                <a:cs typeface="Times New Roman" panose="02020603050405020304" pitchFamily="18" charset="0"/>
              </a:rPr>
              <a:t>把失业率和通货膨胀率都控制在</a:t>
            </a:r>
            <a:r>
              <a:rPr lang="zh-CN" altLang="en-US" sz="1600" b="1" dirty="0">
                <a:latin typeface="Times New Roman" panose="02020603050405020304" pitchFamily="18" charset="0"/>
                <a:cs typeface="Times New Roman" panose="02020603050405020304" pitchFamily="18" charset="0"/>
              </a:rPr>
              <a:t>“临界点”</a:t>
            </a:r>
            <a:r>
              <a:rPr lang="zh-CN" altLang="en-US" sz="1600" dirty="0">
                <a:latin typeface="Times New Roman" panose="02020603050405020304" pitchFamily="18" charset="0"/>
                <a:cs typeface="Times New Roman" panose="02020603050405020304" pitchFamily="18" charset="0"/>
              </a:rPr>
              <a:t>以内的安全范围内</a:t>
            </a:r>
          </a:p>
        </p:txBody>
      </p:sp>
      <p:grpSp>
        <p:nvGrpSpPr>
          <p:cNvPr id="9" name="Group 8"/>
          <p:cNvGrpSpPr/>
          <p:nvPr/>
        </p:nvGrpSpPr>
        <p:grpSpPr>
          <a:xfrm>
            <a:off x="2127250" y="1455152"/>
            <a:ext cx="1454150" cy="419100"/>
            <a:chOff x="2432050" y="1743075"/>
            <a:chExt cx="1454150" cy="419100"/>
          </a:xfrm>
        </p:grpSpPr>
        <p:sp>
          <p:nvSpPr>
            <p:cNvPr id="5" name="Oval 4"/>
            <p:cNvSpPr/>
            <p:nvPr/>
          </p:nvSpPr>
          <p:spPr>
            <a:xfrm>
              <a:off x="2965450" y="2085975"/>
              <a:ext cx="76200" cy="76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432050" y="1743075"/>
              <a:ext cx="1454150" cy="338554"/>
            </a:xfrm>
            <a:prstGeom prst="rect">
              <a:avLst/>
            </a:prstGeom>
            <a:noFill/>
          </p:spPr>
          <p:txBody>
            <a:bodyPr wrap="square" rtlCol="0">
              <a:spAutoFit/>
            </a:bodyPr>
            <a:lstStyle/>
            <a:p>
              <a:r>
                <a:rPr lang="zh-CN" altLang="en-US" sz="1600" b="1" dirty="0"/>
                <a:t>社会“临界点”</a:t>
              </a:r>
              <a:endParaRPr lang="en-US" sz="1600" b="1" dirty="0"/>
            </a:p>
          </p:txBody>
        </p:sp>
      </p:grpSp>
      <p:grpSp>
        <p:nvGrpSpPr>
          <p:cNvPr id="12" name="Group 11"/>
          <p:cNvGrpSpPr/>
          <p:nvPr/>
        </p:nvGrpSpPr>
        <p:grpSpPr>
          <a:xfrm>
            <a:off x="565150" y="1826627"/>
            <a:ext cx="3321049" cy="2133600"/>
            <a:chOff x="869950" y="2114550"/>
            <a:chExt cx="3321049" cy="2133600"/>
          </a:xfrm>
        </p:grpSpPr>
        <p:sp>
          <p:nvSpPr>
            <p:cNvPr id="3" name="Rectangle 2"/>
            <p:cNvSpPr/>
            <p:nvPr/>
          </p:nvSpPr>
          <p:spPr>
            <a:xfrm>
              <a:off x="869950" y="2114550"/>
              <a:ext cx="2133600" cy="2133600"/>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159124" y="2589133"/>
              <a:ext cx="1031875" cy="338554"/>
            </a:xfrm>
            <a:prstGeom prst="rect">
              <a:avLst/>
            </a:prstGeom>
            <a:noFill/>
          </p:spPr>
          <p:txBody>
            <a:bodyPr wrap="square" rtlCol="0">
              <a:spAutoFit/>
            </a:bodyPr>
            <a:lstStyle/>
            <a:p>
              <a:r>
                <a:rPr lang="zh-CN" altLang="en-US" sz="1600" b="1" dirty="0"/>
                <a:t>安全范围</a:t>
              </a:r>
              <a:endParaRPr lang="en-US" sz="1600" b="1" dirty="0"/>
            </a:p>
          </p:txBody>
        </p:sp>
        <p:cxnSp>
          <p:nvCxnSpPr>
            <p:cNvPr id="11" name="Straight Arrow Connector 10"/>
            <p:cNvCxnSpPr/>
            <p:nvPr/>
          </p:nvCxnSpPr>
          <p:spPr>
            <a:xfrm flipV="1">
              <a:off x="2324100" y="2758410"/>
              <a:ext cx="952500" cy="169278"/>
            </a:xfrm>
            <a:prstGeom prst="straightConnector1">
              <a:avLst/>
            </a:prstGeom>
            <a:ln w="127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14" name="矩形 13">
            <a:extLst>
              <a:ext uri="{FF2B5EF4-FFF2-40B4-BE49-F238E27FC236}">
                <a16:creationId xmlns:a16="http://schemas.microsoft.com/office/drawing/2014/main" id="{45E9DDD9-CE8D-4852-BC80-862479EEE6FB}"/>
              </a:ext>
            </a:extLst>
          </p:cNvPr>
          <p:cNvSpPr/>
          <p:nvPr/>
        </p:nvSpPr>
        <p:spPr>
          <a:xfrm>
            <a:off x="388177"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修改的菲利普斯曲线：“失业</a:t>
            </a:r>
            <a:r>
              <a:rPr lang="en-US" altLang="zh-CN" dirty="0">
                <a:solidFill>
                  <a:srgbClr val="6B748A"/>
                </a:solidFill>
                <a:latin typeface="微软雅黑" panose="020B0503020204020204" pitchFamily="34" charset="-122"/>
                <a:ea typeface="微软雅黑" panose="020B0503020204020204" pitchFamily="34" charset="-122"/>
              </a:rPr>
              <a:t>-</a:t>
            </a:r>
            <a:r>
              <a:rPr lang="zh-CN" altLang="en-US" dirty="0">
                <a:solidFill>
                  <a:srgbClr val="6B748A"/>
                </a:solidFill>
                <a:latin typeface="微软雅黑" panose="020B0503020204020204" pitchFamily="34" charset="-122"/>
                <a:ea typeface="微软雅黑" panose="020B0503020204020204" pitchFamily="34" charset="-122"/>
              </a:rPr>
              <a:t>物价”菲利普斯曲线</a:t>
            </a:r>
          </a:p>
        </p:txBody>
      </p:sp>
      <p:grpSp>
        <p:nvGrpSpPr>
          <p:cNvPr id="15" name="组合 14">
            <a:extLst>
              <a:ext uri="{FF2B5EF4-FFF2-40B4-BE49-F238E27FC236}">
                <a16:creationId xmlns:a16="http://schemas.microsoft.com/office/drawing/2014/main" id="{814A9703-63EE-4660-B4B3-C5B92A81723B}"/>
              </a:ext>
            </a:extLst>
          </p:cNvPr>
          <p:cNvGrpSpPr/>
          <p:nvPr/>
        </p:nvGrpSpPr>
        <p:grpSpPr>
          <a:xfrm>
            <a:off x="239334" y="290253"/>
            <a:ext cx="229174" cy="330963"/>
            <a:chOff x="362743" y="188119"/>
            <a:chExt cx="348993" cy="504000"/>
          </a:xfrm>
          <a:solidFill>
            <a:srgbClr val="6B748A"/>
          </a:solidFill>
        </p:grpSpPr>
        <p:sp>
          <p:nvSpPr>
            <p:cNvPr id="16" name="矩形: 圆角 15">
              <a:extLst>
                <a:ext uri="{FF2B5EF4-FFF2-40B4-BE49-F238E27FC236}">
                  <a16:creationId xmlns:a16="http://schemas.microsoft.com/office/drawing/2014/main" id="{D8C81D88-C0B2-42EE-B800-A22A7E295639}"/>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7" name="矩形: 圆角 16">
              <a:extLst>
                <a:ext uri="{FF2B5EF4-FFF2-40B4-BE49-F238E27FC236}">
                  <a16:creationId xmlns:a16="http://schemas.microsoft.com/office/drawing/2014/main" id="{EE0B4F9C-C36C-40F5-8792-7F516011FB8D}"/>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8" name="矩形: 圆角 17">
              <a:extLst>
                <a:ext uri="{FF2B5EF4-FFF2-40B4-BE49-F238E27FC236}">
                  <a16:creationId xmlns:a16="http://schemas.microsoft.com/office/drawing/2014/main" id="{D038B8EB-E810-4596-88FC-155556F681C9}"/>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9" name="矩形: 圆角 18">
              <a:extLst>
                <a:ext uri="{FF2B5EF4-FFF2-40B4-BE49-F238E27FC236}">
                  <a16:creationId xmlns:a16="http://schemas.microsoft.com/office/drawing/2014/main" id="{EB293C74-1702-42CB-84BE-526216CF8AF5}"/>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20" name="直接连接符 19">
            <a:extLst>
              <a:ext uri="{FF2B5EF4-FFF2-40B4-BE49-F238E27FC236}">
                <a16:creationId xmlns:a16="http://schemas.microsoft.com/office/drawing/2014/main" id="{E6216EF1-0838-45B2-8608-C97282715E56}"/>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05D6CFF1-229C-496C-B004-6C7443D1F478}"/>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55738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508" y="874514"/>
            <a:ext cx="8229600" cy="3394472"/>
          </a:xfrm>
        </p:spPr>
        <p:txBody>
          <a:bodyPr/>
          <a:lstStyle/>
          <a:p>
            <a:pPr>
              <a:lnSpc>
                <a:spcPct val="150000"/>
              </a:lnSpc>
              <a:buSzPct val="80000"/>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rPr>
              <a:t>引申的菲利普斯曲线用经济增长率代替失业率</a:t>
            </a:r>
            <a:endParaRPr lang="en-US" altLang="zh-CN" sz="1800" dirty="0">
              <a:latin typeface="宋体" panose="02010600030101010101" pitchFamily="2" charset="-122"/>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这一代替通过“奥肯定律”实现</a:t>
            </a:r>
            <a:endParaRPr lang="en-US" altLang="zh-CN" sz="1600" dirty="0">
              <a:latin typeface="宋体" panose="02010600030101010101" pitchFamily="2" charset="-122"/>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因为奥肯定律给出了失业率与经济增长率之间的关系</a:t>
            </a:r>
            <a:endParaRPr lang="en-US" altLang="zh-CN" sz="1600" dirty="0">
              <a:latin typeface="宋体" panose="02010600030101010101" pitchFamily="2" charset="-122"/>
              <a:ea typeface="宋体" panose="02010600030101010101" pitchFamily="2" charset="-122"/>
            </a:endParaRPr>
          </a:p>
          <a:p>
            <a:pPr>
              <a:lnSpc>
                <a:spcPct val="150000"/>
              </a:lnSpc>
              <a:buSzPct val="80000"/>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rPr>
              <a:t>引申的“产出</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物价”菲利普斯曲线</a:t>
            </a:r>
            <a:endParaRPr lang="en-US" altLang="zh-CN" sz="1800" dirty="0">
              <a:latin typeface="宋体" panose="02010600030101010101" pitchFamily="2" charset="-122"/>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表明了经济增长率与通货膨胀率之间的关系</a:t>
            </a:r>
            <a:endParaRPr lang="en-US" altLang="zh-CN" sz="1600" dirty="0">
              <a:latin typeface="宋体" panose="02010600030101010101" pitchFamily="2" charset="-122"/>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经济增长率与通货膨胀率同向变动</a:t>
            </a:r>
            <a:endParaRPr lang="en-US" altLang="zh-CN" sz="1600" dirty="0">
              <a:latin typeface="宋体" panose="02010600030101010101" pitchFamily="2" charset="-122"/>
              <a:ea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69</a:t>
            </a:fld>
            <a:endParaRPr lang="en-US" dirty="0"/>
          </a:p>
        </p:txBody>
      </p:sp>
      <p:sp>
        <p:nvSpPr>
          <p:cNvPr id="5" name="矩形 4">
            <a:extLst>
              <a:ext uri="{FF2B5EF4-FFF2-40B4-BE49-F238E27FC236}">
                <a16:creationId xmlns:a16="http://schemas.microsoft.com/office/drawing/2014/main" id="{99561D8F-6455-44D5-A502-DB136E2EB040}"/>
              </a:ext>
            </a:extLst>
          </p:cNvPr>
          <p:cNvSpPr/>
          <p:nvPr/>
        </p:nvSpPr>
        <p:spPr>
          <a:xfrm>
            <a:off x="388177"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引申的菲利普斯曲线：“产出</a:t>
            </a:r>
            <a:r>
              <a:rPr lang="en-US" altLang="zh-CN" dirty="0">
                <a:solidFill>
                  <a:srgbClr val="6B748A"/>
                </a:solidFill>
                <a:latin typeface="微软雅黑" panose="020B0503020204020204" pitchFamily="34" charset="-122"/>
                <a:ea typeface="微软雅黑" panose="020B0503020204020204" pitchFamily="34" charset="-122"/>
              </a:rPr>
              <a:t>-</a:t>
            </a:r>
            <a:r>
              <a:rPr lang="zh-CN" altLang="en-US" dirty="0">
                <a:solidFill>
                  <a:srgbClr val="6B748A"/>
                </a:solidFill>
                <a:latin typeface="微软雅黑" panose="020B0503020204020204" pitchFamily="34" charset="-122"/>
                <a:ea typeface="微软雅黑" panose="020B0503020204020204" pitchFamily="34" charset="-122"/>
              </a:rPr>
              <a:t>物价”菲利普斯曲线</a:t>
            </a:r>
          </a:p>
        </p:txBody>
      </p:sp>
      <p:grpSp>
        <p:nvGrpSpPr>
          <p:cNvPr id="6" name="组合 5">
            <a:extLst>
              <a:ext uri="{FF2B5EF4-FFF2-40B4-BE49-F238E27FC236}">
                <a16:creationId xmlns:a16="http://schemas.microsoft.com/office/drawing/2014/main" id="{883D588B-04E8-4287-8E79-354CBEAF6249}"/>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989A068D-AD36-4698-80AF-32E1432A4500}"/>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E66A4B46-39FE-417F-911D-75FBB97980E7}"/>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1C4CA8DC-41D6-48C0-9EEB-3140031BC143}"/>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31A8920D-0A95-4937-90AA-EFD0414C300C}"/>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9B186C5D-99B0-49AF-824D-865BA3D9F9BC}"/>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E278BBF7-25E3-403D-9539-382643F94CA9}"/>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98239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177" y="799680"/>
            <a:ext cx="8229600" cy="3394472"/>
          </a:xfrm>
        </p:spPr>
        <p:txBody>
          <a:bodyPr/>
          <a:lstStyle/>
          <a:p>
            <a:pPr>
              <a:lnSpc>
                <a:spcPct val="120000"/>
              </a:lnSpc>
              <a:spcBef>
                <a:spcPts val="300"/>
              </a:spcBef>
              <a:buSzPct val="80000"/>
              <a:buFont typeface="Wingdings" panose="05000000000000000000" pitchFamily="2" charset="2"/>
              <a:buChar char="l"/>
            </a:pPr>
            <a:r>
              <a:rPr lang="zh-CN" altLang="en-US" sz="1800" dirty="0">
                <a:ea typeface="宋体" panose="02010600030101010101" pitchFamily="2" charset="-122"/>
              </a:rPr>
              <a:t>边际消费倾向递减（第二版教材</a:t>
            </a:r>
            <a:r>
              <a:rPr lang="en-US" altLang="zh-CN" sz="1800" dirty="0">
                <a:ea typeface="宋体" panose="02010600030101010101" pitchFamily="2" charset="-122"/>
              </a:rPr>
              <a:t>38</a:t>
            </a:r>
            <a:r>
              <a:rPr lang="zh-CN" altLang="en-US" sz="1800" dirty="0">
                <a:ea typeface="宋体" panose="02010600030101010101" pitchFamily="2" charset="-122"/>
              </a:rPr>
              <a:t>页，图</a:t>
            </a:r>
            <a:r>
              <a:rPr lang="en-US" altLang="zh-CN" sz="1800" dirty="0">
                <a:ea typeface="宋体" panose="02010600030101010101" pitchFamily="2" charset="-122"/>
              </a:rPr>
              <a:t>10-3</a:t>
            </a:r>
            <a:r>
              <a:rPr lang="zh-CN" altLang="en-US" sz="2000" dirty="0">
                <a:ea typeface="宋体" panose="02010600030101010101" pitchFamily="2" charset="-122"/>
              </a:rPr>
              <a:t>）</a:t>
            </a:r>
            <a:endParaRPr lang="en-US" altLang="zh-CN" sz="2000" dirty="0">
              <a:ea typeface="宋体" panose="02010600030101010101" pitchFamily="2" charset="-122"/>
            </a:endParaRPr>
          </a:p>
          <a:p>
            <a:pPr lvl="1">
              <a:lnSpc>
                <a:spcPct val="120000"/>
              </a:lnSpc>
              <a:spcBef>
                <a:spcPts val="300"/>
              </a:spcBef>
              <a:buSzPct val="60000"/>
              <a:buFont typeface="Wingdings" panose="05000000000000000000" pitchFamily="2" charset="2"/>
              <a:buChar char="n"/>
            </a:pPr>
            <a:r>
              <a:rPr lang="zh-CN" altLang="en-US" sz="1600" dirty="0">
                <a:ea typeface="宋体" panose="02010600030101010101" pitchFamily="2" charset="-122"/>
              </a:rPr>
              <a:t>随着收入增加，收入的增加比消费的增加更快</a:t>
            </a:r>
            <a:endParaRPr lang="en-US" altLang="zh-CN" sz="1600" dirty="0">
              <a:ea typeface="宋体" panose="02010600030101010101" pitchFamily="2" charset="-122"/>
            </a:endParaRPr>
          </a:p>
          <a:p>
            <a:pPr lvl="1">
              <a:lnSpc>
                <a:spcPct val="120000"/>
              </a:lnSpc>
              <a:spcBef>
                <a:spcPts val="300"/>
              </a:spcBef>
              <a:buSzPct val="60000"/>
              <a:buFont typeface="Wingdings" panose="05000000000000000000" pitchFamily="2" charset="2"/>
              <a:buChar char="n"/>
            </a:pPr>
            <a:r>
              <a:rPr lang="zh-CN" altLang="en-US" sz="1600" dirty="0">
                <a:ea typeface="宋体" panose="02010600030101010101" pitchFamily="2" charset="-122"/>
              </a:rPr>
              <a:t>人们的消费跟不上收入的增长，造成消费需求不足</a:t>
            </a:r>
            <a:endParaRPr lang="en-US" altLang="zh-CN" sz="1600" dirty="0">
              <a:ea typeface="宋体" panose="02010600030101010101" pitchFamily="2" charset="-122"/>
            </a:endParaRPr>
          </a:p>
          <a:p>
            <a:pPr>
              <a:lnSpc>
                <a:spcPct val="120000"/>
              </a:lnSpc>
              <a:spcBef>
                <a:spcPts val="300"/>
              </a:spcBef>
              <a:buSzPct val="80000"/>
              <a:buFont typeface="Wingdings" panose="05000000000000000000" pitchFamily="2" charset="2"/>
              <a:buChar char="l"/>
            </a:pPr>
            <a:r>
              <a:rPr lang="zh-CN" altLang="en-US" sz="1800" dirty="0">
                <a:ea typeface="宋体" panose="02010600030101010101" pitchFamily="2" charset="-122"/>
              </a:rPr>
              <a:t>资本边际效率递减（第二版教材</a:t>
            </a:r>
            <a:r>
              <a:rPr lang="en-US" altLang="zh-CN" sz="1800" dirty="0">
                <a:ea typeface="宋体" panose="02010600030101010101" pitchFamily="2" charset="-122"/>
              </a:rPr>
              <a:t>51</a:t>
            </a:r>
            <a:r>
              <a:rPr lang="zh-CN" altLang="en-US" sz="1800" dirty="0">
                <a:ea typeface="宋体" panose="02010600030101010101" pitchFamily="2" charset="-122"/>
              </a:rPr>
              <a:t>页，图</a:t>
            </a:r>
            <a:r>
              <a:rPr lang="en-US" altLang="zh-CN" sz="1800" dirty="0">
                <a:ea typeface="宋体" panose="02010600030101010101" pitchFamily="2" charset="-122"/>
              </a:rPr>
              <a:t>10-8</a:t>
            </a:r>
            <a:r>
              <a:rPr lang="zh-CN" altLang="en-US" sz="1800" dirty="0">
                <a:ea typeface="宋体" panose="02010600030101010101" pitchFamily="2" charset="-122"/>
              </a:rPr>
              <a:t>）</a:t>
            </a:r>
            <a:endParaRPr lang="en-US" altLang="zh-CN" sz="1800" dirty="0">
              <a:ea typeface="宋体" panose="02010600030101010101" pitchFamily="2" charset="-122"/>
            </a:endParaRPr>
          </a:p>
          <a:p>
            <a:pPr lvl="1">
              <a:lnSpc>
                <a:spcPct val="120000"/>
              </a:lnSpc>
              <a:spcBef>
                <a:spcPts val="300"/>
              </a:spcBef>
              <a:buSzPct val="60000"/>
              <a:buFont typeface="Wingdings" panose="05000000000000000000" pitchFamily="2" charset="2"/>
              <a:buChar char="n"/>
            </a:pPr>
            <a:r>
              <a:rPr lang="zh-CN" altLang="en-US" sz="1600" dirty="0">
                <a:ea typeface="宋体" panose="02010600030101010101" pitchFamily="2" charset="-122"/>
              </a:rPr>
              <a:t>随着投资的增加，预期投资的回报率就会下降</a:t>
            </a:r>
            <a:endParaRPr lang="en-US" altLang="zh-CN" sz="1600" dirty="0">
              <a:ea typeface="宋体" panose="02010600030101010101" pitchFamily="2" charset="-122"/>
            </a:endParaRPr>
          </a:p>
          <a:p>
            <a:pPr lvl="1">
              <a:lnSpc>
                <a:spcPct val="120000"/>
              </a:lnSpc>
              <a:spcBef>
                <a:spcPts val="300"/>
              </a:spcBef>
              <a:buSzPct val="60000"/>
              <a:buFont typeface="Wingdings" panose="05000000000000000000" pitchFamily="2" charset="2"/>
              <a:buChar char="n"/>
            </a:pPr>
            <a:r>
              <a:rPr lang="zh-CN" altLang="en-US" sz="1600" dirty="0">
                <a:ea typeface="宋体" panose="02010600030101010101" pitchFamily="2" charset="-122"/>
              </a:rPr>
              <a:t>这种情况限制了投资需求的增加</a:t>
            </a:r>
          </a:p>
          <a:p>
            <a:pPr>
              <a:lnSpc>
                <a:spcPct val="120000"/>
              </a:lnSpc>
              <a:spcBef>
                <a:spcPts val="300"/>
              </a:spcBef>
              <a:buSzPct val="80000"/>
              <a:buFont typeface="Wingdings" panose="05000000000000000000" pitchFamily="2" charset="2"/>
              <a:buChar char="l"/>
            </a:pPr>
            <a:r>
              <a:rPr lang="zh-CN" altLang="en-US" sz="1800" dirty="0">
                <a:ea typeface="宋体" panose="02010600030101010101" pitchFamily="2" charset="-122"/>
              </a:rPr>
              <a:t>流动性偏好（第二版教材</a:t>
            </a:r>
            <a:r>
              <a:rPr lang="en-US" altLang="zh-CN" sz="1800" dirty="0">
                <a:ea typeface="宋体" panose="02010600030101010101" pitchFamily="2" charset="-122"/>
              </a:rPr>
              <a:t>85</a:t>
            </a:r>
            <a:r>
              <a:rPr lang="zh-CN" altLang="en-US" sz="1800">
                <a:ea typeface="宋体" panose="02010600030101010101" pitchFamily="2" charset="-122"/>
              </a:rPr>
              <a:t>页）</a:t>
            </a:r>
            <a:endParaRPr lang="en-US" altLang="zh-CN" sz="1800" dirty="0">
              <a:ea typeface="宋体" panose="02010600030101010101" pitchFamily="2" charset="-122"/>
            </a:endParaRPr>
          </a:p>
          <a:p>
            <a:pPr lvl="1">
              <a:lnSpc>
                <a:spcPct val="120000"/>
              </a:lnSpc>
              <a:spcBef>
                <a:spcPts val="300"/>
              </a:spcBef>
              <a:buSzPct val="60000"/>
              <a:buFont typeface="Wingdings" panose="05000000000000000000" pitchFamily="2" charset="2"/>
              <a:buChar char="n"/>
            </a:pPr>
            <a:r>
              <a:rPr lang="zh-CN" altLang="en-US" sz="1600" dirty="0">
                <a:ea typeface="宋体" panose="02010600030101010101" pitchFamily="2" charset="-122"/>
              </a:rPr>
              <a:t>一方面使得大量货币滞留于人们手中，不能及时充分地转化为储蓄和投资，直接压低了社会总需求的水平</a:t>
            </a:r>
            <a:endParaRPr lang="en-US" altLang="zh-CN" sz="1600" dirty="0">
              <a:ea typeface="宋体" panose="02010600030101010101" pitchFamily="2" charset="-122"/>
            </a:endParaRPr>
          </a:p>
          <a:p>
            <a:pPr lvl="1">
              <a:lnSpc>
                <a:spcPct val="120000"/>
              </a:lnSpc>
              <a:spcBef>
                <a:spcPts val="300"/>
              </a:spcBef>
              <a:buSzPct val="60000"/>
              <a:buFont typeface="Wingdings" panose="05000000000000000000" pitchFamily="2" charset="2"/>
              <a:buChar char="n"/>
            </a:pPr>
            <a:r>
              <a:rPr lang="zh-CN" altLang="en-US" sz="1600" dirty="0">
                <a:ea typeface="宋体" panose="02010600030101010101" pitchFamily="2" charset="-122"/>
              </a:rPr>
              <a:t>另一方面，为了鼓励人们放弃流动偏好，就不能使利率过低，而投资是利率的减函数</a:t>
            </a:r>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dirty="0"/>
          </a:p>
        </p:txBody>
      </p:sp>
      <p:sp>
        <p:nvSpPr>
          <p:cNvPr id="5" name="矩形 4">
            <a:extLst>
              <a:ext uri="{FF2B5EF4-FFF2-40B4-BE49-F238E27FC236}">
                <a16:creationId xmlns:a16="http://schemas.microsoft.com/office/drawing/2014/main" id="{EA471647-10A3-48AF-88DF-D17707B08D53}"/>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凯恩斯解释有效需求不足的三大心理规律</a:t>
            </a:r>
          </a:p>
        </p:txBody>
      </p:sp>
      <p:grpSp>
        <p:nvGrpSpPr>
          <p:cNvPr id="6" name="组合 5">
            <a:extLst>
              <a:ext uri="{FF2B5EF4-FFF2-40B4-BE49-F238E27FC236}">
                <a16:creationId xmlns:a16="http://schemas.microsoft.com/office/drawing/2014/main" id="{95769448-4FD2-435D-A27C-9D186A738FC1}"/>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CC9A710C-9E68-47D2-BB11-BCBECF57B9CE}"/>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E43353D1-AEB9-44A4-A5BF-6A4C7979BC59}"/>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26879159-C52E-4047-BA74-C426FCA3296F}"/>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7E496775-691A-4708-9D9F-840BD49F8929}"/>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0D1049E8-4F5D-4993-9C9C-E0863FBCED7A}"/>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7B2AFAFE-B981-43B0-975E-9A30CD7B8775}"/>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53514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70</a:t>
            </a:fld>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427" y="1047750"/>
            <a:ext cx="6660573" cy="3322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0" y="708158"/>
            <a:ext cx="9144000" cy="338554"/>
          </a:xfrm>
          <a:prstGeom prst="rect">
            <a:avLst/>
          </a:prstGeom>
        </p:spPr>
        <p:txBody>
          <a:bodyPr wrap="square">
            <a:spAutoFit/>
          </a:bodyPr>
          <a:lstStyle/>
          <a:p>
            <a:pPr algn="ctr"/>
            <a:r>
              <a:rPr lang="en-US" sz="1600" b="1" dirty="0">
                <a:latin typeface="Times New Roman" panose="02020603050405020304" pitchFamily="18" charset="0"/>
                <a:cs typeface="Times New Roman" panose="02020603050405020304" pitchFamily="18" charset="0"/>
              </a:rPr>
              <a:t>Inflation and Unemployment in the United States, 1960–2013</a:t>
            </a:r>
            <a:endParaRPr lang="en-US" sz="1600" dirty="0">
              <a:latin typeface="Times New Roman" panose="02020603050405020304" pitchFamily="18" charset="0"/>
              <a:cs typeface="Times New Roman" panose="02020603050405020304" pitchFamily="18" charset="0"/>
            </a:endParaRPr>
          </a:p>
        </p:txBody>
      </p:sp>
      <p:sp>
        <p:nvSpPr>
          <p:cNvPr id="7" name="Rectangle 6"/>
          <p:cNvSpPr/>
          <p:nvPr/>
        </p:nvSpPr>
        <p:spPr>
          <a:xfrm>
            <a:off x="959427" y="4430225"/>
            <a:ext cx="8184573" cy="276999"/>
          </a:xfrm>
          <a:prstGeom prst="rect">
            <a:avLst/>
          </a:prstGeom>
        </p:spPr>
        <p:txBody>
          <a:bodyPr wrap="square">
            <a:spAutoFit/>
          </a:bodyPr>
          <a:lstStyle/>
          <a:p>
            <a:r>
              <a:rPr lang="en-US" sz="1200" i="1" dirty="0">
                <a:latin typeface="Times New Roman" panose="02020603050405020304" pitchFamily="18" charset="0"/>
                <a:cs typeface="Times New Roman" panose="02020603050405020304" pitchFamily="18" charset="0"/>
              </a:rPr>
              <a:t>Source: </a:t>
            </a:r>
            <a:r>
              <a:rPr lang="en-US" sz="1200" dirty="0">
                <a:latin typeface="Times New Roman" panose="02020603050405020304" pitchFamily="18" charset="0"/>
                <a:cs typeface="Times New Roman" panose="02020603050405020304" pitchFamily="18" charset="0"/>
              </a:rPr>
              <a:t>N. Gregory Mankiw (2016).</a:t>
            </a:r>
            <a:r>
              <a:rPr lang="en-US" sz="1200" i="1" dirty="0">
                <a:latin typeface="Times New Roman" panose="02020603050405020304" pitchFamily="18" charset="0"/>
                <a:cs typeface="Times New Roman" panose="02020603050405020304" pitchFamily="18" charset="0"/>
              </a:rPr>
              <a:t> Macroeconomics, ninth edition</a:t>
            </a:r>
            <a:r>
              <a:rPr lang="en-US" sz="1200" dirty="0">
                <a:latin typeface="Times New Roman" panose="02020603050405020304" pitchFamily="18" charset="0"/>
                <a:cs typeface="Times New Roman" panose="02020603050405020304" pitchFamily="18" charset="0"/>
              </a:rPr>
              <a:t>. Worth Publishers: New York</a:t>
            </a:r>
          </a:p>
        </p:txBody>
      </p:sp>
      <p:sp>
        <p:nvSpPr>
          <p:cNvPr id="8" name="矩形 7">
            <a:extLst>
              <a:ext uri="{FF2B5EF4-FFF2-40B4-BE49-F238E27FC236}">
                <a16:creationId xmlns:a16="http://schemas.microsoft.com/office/drawing/2014/main" id="{B2BE1A7B-505E-4813-86B0-323C730F7F77}"/>
              </a:ext>
            </a:extLst>
          </p:cNvPr>
          <p:cNvSpPr/>
          <p:nvPr/>
        </p:nvSpPr>
        <p:spPr>
          <a:xfrm>
            <a:off x="388177"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菲利普斯曲线和预期理论</a:t>
            </a:r>
          </a:p>
        </p:txBody>
      </p:sp>
      <p:grpSp>
        <p:nvGrpSpPr>
          <p:cNvPr id="9" name="组合 8">
            <a:extLst>
              <a:ext uri="{FF2B5EF4-FFF2-40B4-BE49-F238E27FC236}">
                <a16:creationId xmlns:a16="http://schemas.microsoft.com/office/drawing/2014/main" id="{9E3C9A06-6DE7-4A02-815E-41E53AB5321B}"/>
              </a:ext>
            </a:extLst>
          </p:cNvPr>
          <p:cNvGrpSpPr/>
          <p:nvPr/>
        </p:nvGrpSpPr>
        <p:grpSpPr>
          <a:xfrm>
            <a:off x="239334" y="290253"/>
            <a:ext cx="229174" cy="330963"/>
            <a:chOff x="362743" y="188119"/>
            <a:chExt cx="348993" cy="504000"/>
          </a:xfrm>
          <a:solidFill>
            <a:srgbClr val="6B748A"/>
          </a:solidFill>
        </p:grpSpPr>
        <p:sp>
          <p:nvSpPr>
            <p:cNvPr id="10" name="矩形: 圆角 9">
              <a:extLst>
                <a:ext uri="{FF2B5EF4-FFF2-40B4-BE49-F238E27FC236}">
                  <a16:creationId xmlns:a16="http://schemas.microsoft.com/office/drawing/2014/main" id="{B9FA7707-67BF-40F7-BEB3-8DDBC69D000C}"/>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1" name="矩形: 圆角 10">
              <a:extLst>
                <a:ext uri="{FF2B5EF4-FFF2-40B4-BE49-F238E27FC236}">
                  <a16:creationId xmlns:a16="http://schemas.microsoft.com/office/drawing/2014/main" id="{297A8ADE-EA30-4FE7-9070-AAE2E6055102}"/>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2" name="矩形: 圆角 11">
              <a:extLst>
                <a:ext uri="{FF2B5EF4-FFF2-40B4-BE49-F238E27FC236}">
                  <a16:creationId xmlns:a16="http://schemas.microsoft.com/office/drawing/2014/main" id="{5B05C765-BBEE-4D99-8B89-AC7FE0B3F27E}"/>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3" name="矩形: 圆角 12">
              <a:extLst>
                <a:ext uri="{FF2B5EF4-FFF2-40B4-BE49-F238E27FC236}">
                  <a16:creationId xmlns:a16="http://schemas.microsoft.com/office/drawing/2014/main" id="{C7FD1CA2-8721-4337-82DE-7F834DA71185}"/>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4" name="直接连接符 13">
            <a:extLst>
              <a:ext uri="{FF2B5EF4-FFF2-40B4-BE49-F238E27FC236}">
                <a16:creationId xmlns:a16="http://schemas.microsoft.com/office/drawing/2014/main" id="{20F0F7D2-E2EE-46AE-968A-1EA45A21E889}"/>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AF6626E6-4231-49EA-AE60-4D34F0A6D14F}"/>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5139219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771385"/>
            <a:ext cx="8229600" cy="3394472"/>
          </a:xfrm>
        </p:spPr>
        <p:txBody>
          <a:bodyPr/>
          <a:lstStyle/>
          <a:p>
            <a:pPr>
              <a:lnSpc>
                <a:spcPct val="150000"/>
              </a:lnSpc>
              <a:buSzPct val="80000"/>
              <a:buFont typeface="Wingdings" panose="05000000000000000000" pitchFamily="2" charset="2"/>
              <a:buChar char="l"/>
            </a:pPr>
            <a:r>
              <a:rPr lang="zh-CN" altLang="en-US" sz="1800" dirty="0">
                <a:ea typeface="宋体" panose="02010600030101010101" pitchFamily="2" charset="-122"/>
              </a:rPr>
              <a:t>从上图可以发现</a:t>
            </a:r>
            <a:endParaRPr lang="en-US" altLang="zh-CN" sz="1800" dirty="0">
              <a:ea typeface="宋体" panose="02010600030101010101" pitchFamily="2" charset="-122"/>
            </a:endParaRPr>
          </a:p>
          <a:p>
            <a:pPr lvl="1">
              <a:lnSpc>
                <a:spcPct val="150000"/>
              </a:lnSpc>
              <a:buSzPct val="60000"/>
              <a:buFont typeface="Wingdings" panose="05000000000000000000" pitchFamily="2" charset="2"/>
              <a:buChar char="n"/>
            </a:pPr>
            <a:r>
              <a:rPr lang="en-US" altLang="zh-CN" sz="1600" dirty="0">
                <a:ea typeface="宋体" panose="02010600030101010101" pitchFamily="2" charset="-122"/>
              </a:rPr>
              <a:t>20</a:t>
            </a:r>
            <a:r>
              <a:rPr lang="zh-CN" altLang="en-US" sz="1600" dirty="0">
                <a:ea typeface="宋体" panose="02010600030101010101" pitchFamily="2" charset="-122"/>
              </a:rPr>
              <a:t>实际</a:t>
            </a:r>
            <a:r>
              <a:rPr lang="en-US" altLang="zh-CN" sz="1600" dirty="0">
                <a:ea typeface="宋体" panose="02010600030101010101" pitchFamily="2" charset="-122"/>
              </a:rPr>
              <a:t>60</a:t>
            </a:r>
            <a:r>
              <a:rPr lang="zh-CN" altLang="en-US" sz="1600" dirty="0">
                <a:ea typeface="宋体" panose="02010600030101010101" pitchFamily="2" charset="-122"/>
              </a:rPr>
              <a:t>年代美国还存在稳定的菲利普斯曲线</a:t>
            </a:r>
            <a:endParaRPr lang="en-US" altLang="zh-CN" sz="1600" dirty="0">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但在</a:t>
            </a:r>
            <a:r>
              <a:rPr lang="en-US" altLang="zh-CN" sz="1600" dirty="0">
                <a:ea typeface="宋体" panose="02010600030101010101" pitchFamily="2" charset="-122"/>
              </a:rPr>
              <a:t>20</a:t>
            </a:r>
            <a:r>
              <a:rPr lang="zh-CN" altLang="en-US" sz="1600" dirty="0">
                <a:ea typeface="宋体" panose="02010600030101010101" pitchFamily="2" charset="-122"/>
              </a:rPr>
              <a:t>世纪</a:t>
            </a:r>
            <a:r>
              <a:rPr lang="en-US" altLang="zh-CN" sz="1600" dirty="0">
                <a:ea typeface="宋体" panose="02010600030101010101" pitchFamily="2" charset="-122"/>
              </a:rPr>
              <a:t>60</a:t>
            </a:r>
            <a:r>
              <a:rPr lang="zh-CN" altLang="en-US" sz="1600" dirty="0">
                <a:ea typeface="宋体" panose="02010600030101010101" pitchFamily="2" charset="-122"/>
              </a:rPr>
              <a:t>年代末期就不存在了</a:t>
            </a:r>
            <a:endParaRPr lang="en-US" altLang="zh-CN" sz="1600" dirty="0">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作为经验规律的菲利普斯曲线失效</a:t>
            </a:r>
            <a:endParaRPr lang="en-US" altLang="zh-CN" sz="1600" dirty="0">
              <a:ea typeface="宋体" panose="02010600030101010101" pitchFamily="2" charset="-122"/>
            </a:endParaRPr>
          </a:p>
          <a:p>
            <a:pPr>
              <a:lnSpc>
                <a:spcPct val="150000"/>
              </a:lnSpc>
              <a:buSzPct val="80000"/>
              <a:buFont typeface="Wingdings" panose="05000000000000000000" pitchFamily="2" charset="2"/>
              <a:buChar char="l"/>
            </a:pPr>
            <a:r>
              <a:rPr lang="zh-CN" altLang="en-US" sz="1800" dirty="0">
                <a:ea typeface="宋体" panose="02010600030101010101" pitchFamily="2" charset="-122"/>
              </a:rPr>
              <a:t>现代货币主义学派</a:t>
            </a:r>
            <a:endParaRPr lang="en-US" altLang="zh-CN" sz="1800" dirty="0">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对菲利普斯曲线提出了批评与修正</a:t>
            </a:r>
            <a:endParaRPr lang="en-US" altLang="zh-CN" sz="1600" dirty="0">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在菲利普斯曲线中加入了</a:t>
            </a:r>
            <a:r>
              <a:rPr lang="zh-CN" altLang="en-US" sz="1600" b="1" dirty="0">
                <a:ea typeface="宋体" panose="02010600030101010101" pitchFamily="2" charset="-122"/>
              </a:rPr>
              <a:t>通货膨胀预期</a:t>
            </a:r>
            <a:r>
              <a:rPr lang="zh-CN" altLang="en-US" sz="1600" dirty="0">
                <a:ea typeface="宋体" panose="02010600030101010101" pitchFamily="2" charset="-122"/>
              </a:rPr>
              <a:t>的作用</a:t>
            </a:r>
            <a:endParaRPr lang="en-US" altLang="zh-CN" sz="1600" dirty="0">
              <a:ea typeface="宋体" panose="02010600030101010101" pitchFamily="2" charset="-122"/>
            </a:endParaRPr>
          </a:p>
          <a:p>
            <a:pPr>
              <a:lnSpc>
                <a:spcPct val="150000"/>
              </a:lnSpc>
              <a:buSzPct val="80000"/>
              <a:buFont typeface="Wingdings" panose="05000000000000000000" pitchFamily="2" charset="2"/>
              <a:buChar char="l"/>
            </a:pPr>
            <a:r>
              <a:rPr lang="zh-CN" altLang="en-US" sz="1800" b="1" dirty="0">
                <a:ea typeface="宋体" panose="02010600030101010101" pitchFamily="2" charset="-122"/>
              </a:rPr>
              <a:t>预期</a:t>
            </a:r>
            <a:r>
              <a:rPr lang="zh-CN" altLang="en-US" sz="1800" dirty="0">
                <a:ea typeface="宋体" panose="02010600030101010101" pitchFamily="2" charset="-122"/>
              </a:rPr>
              <a:t>是指经济主体对经济变量在未来的变动趋势的一种事前的估计</a:t>
            </a:r>
            <a:endParaRPr lang="en-US" altLang="zh-CN" sz="1800" dirty="0">
              <a:ea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71</a:t>
            </a:fld>
            <a:endParaRPr lang="en-US" dirty="0"/>
          </a:p>
        </p:txBody>
      </p:sp>
      <p:sp>
        <p:nvSpPr>
          <p:cNvPr id="5" name="矩形 4">
            <a:extLst>
              <a:ext uri="{FF2B5EF4-FFF2-40B4-BE49-F238E27FC236}">
                <a16:creationId xmlns:a16="http://schemas.microsoft.com/office/drawing/2014/main" id="{E88E3884-5FC4-4011-8733-7107F1E42103}"/>
              </a:ext>
            </a:extLst>
          </p:cNvPr>
          <p:cNvSpPr/>
          <p:nvPr/>
        </p:nvSpPr>
        <p:spPr>
          <a:xfrm>
            <a:off x="388177"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菲利普斯曲线和预期理论</a:t>
            </a:r>
          </a:p>
        </p:txBody>
      </p:sp>
      <p:grpSp>
        <p:nvGrpSpPr>
          <p:cNvPr id="6" name="组合 5">
            <a:extLst>
              <a:ext uri="{FF2B5EF4-FFF2-40B4-BE49-F238E27FC236}">
                <a16:creationId xmlns:a16="http://schemas.microsoft.com/office/drawing/2014/main" id="{2C25CF83-4C92-435A-8F22-7D47927918AA}"/>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911BB35B-795A-4EFA-9F79-1CC01B1B9FBE}"/>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67400E07-2863-4409-A642-84868EBEF539}"/>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CFD6264C-FA0B-440D-A48B-00CE0BAD95E3}"/>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A4980C90-6B38-4AC2-8995-07BCD4F0FD3B}"/>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3CDA3C01-04F9-40AE-8319-35F5DB71E305}"/>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CAC5EF9D-6941-44AB-ADAD-B34040ED0BB5}"/>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51486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03715"/>
                <a:ext cx="8229600" cy="3394472"/>
              </a:xfrm>
            </p:spPr>
            <p:txBody>
              <a:bodyPr/>
              <a:lstStyle/>
              <a:p>
                <a:pPr>
                  <a:lnSpc>
                    <a:spcPct val="120000"/>
                  </a:lnSpc>
                  <a:buSzPct val="80000"/>
                  <a:buFont typeface="Wingdings" panose="05000000000000000000" pitchFamily="2" charset="2"/>
                  <a:buChar char="l"/>
                </a:pPr>
                <a:r>
                  <a:rPr lang="zh-CN" altLang="en-US" sz="1800" dirty="0">
                    <a:ea typeface="宋体" panose="02010600030101010101" pitchFamily="2" charset="-122"/>
                  </a:rPr>
                  <a:t>现代货币主义学派认为菲利普斯曲线必须附加预期假设</a:t>
                </a:r>
                <a:endParaRPr lang="en-US" altLang="zh-CN" sz="18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公众对通货膨胀形成预期</a:t>
                </a:r>
                <a:endParaRPr lang="en-US" altLang="zh-CN" sz="16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劳动合同就会加上依据通货膨胀调整工资的条款</a:t>
                </a:r>
                <a:endParaRPr lang="en-US" altLang="zh-CN" sz="16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名义工资根据预期的通货膨胀率增长</a:t>
                </a:r>
                <a:endParaRPr lang="en-US" altLang="zh-CN" sz="16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人们根据最近观察到的通货膨胀率形成他们的通货膨胀预期，这种假设被称为</a:t>
                </a:r>
                <a:r>
                  <a:rPr lang="zh-CN" altLang="en-US" sz="1800" b="1" dirty="0">
                    <a:solidFill>
                      <a:srgbClr val="0070C0"/>
                    </a:solidFill>
                    <a:ea typeface="宋体" panose="02010600030101010101" pitchFamily="2" charset="-122"/>
                  </a:rPr>
                  <a:t>适应性预期</a:t>
                </a:r>
                <a:endParaRPr lang="en-US" altLang="zh-CN" sz="1800" b="1" dirty="0">
                  <a:solidFill>
                    <a:srgbClr val="0070C0"/>
                  </a:solidFill>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在适应性预期假设下，如果下一年的通货膨胀的预期 </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a:rPr>
                          <m:t>𝜋</m:t>
                        </m:r>
                      </m:e>
                      <m:sub>
                        <m:r>
                          <a:rPr lang="en-US" altLang="zh-CN" sz="1800" b="0" i="1" smtClean="0">
                            <a:latin typeface="Cambria Math"/>
                          </a:rPr>
                          <m:t>𝑒</m:t>
                        </m:r>
                      </m:sub>
                    </m:sSub>
                  </m:oMath>
                </a14:m>
                <a:r>
                  <a:rPr lang="zh-CN" altLang="en-US" sz="1800" dirty="0">
                    <a:ea typeface="宋体" panose="02010600030101010101" pitchFamily="2" charset="-122"/>
                  </a:rPr>
                  <a:t>来自于上一年的通货膨胀率 </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a:rPr>
                          <m:t>𝜋</m:t>
                        </m:r>
                      </m:e>
                      <m:sub>
                        <m:r>
                          <a:rPr lang="en-US" altLang="zh-CN" sz="1800" b="0" i="1" smtClean="0">
                            <a:latin typeface="Cambria Math"/>
                          </a:rPr>
                          <m:t>−1</m:t>
                        </m:r>
                      </m:sub>
                    </m:sSub>
                  </m:oMath>
                </a14:m>
                <a:r>
                  <a:rPr lang="zh-CN" altLang="en-US" sz="1800" dirty="0">
                    <a:ea typeface="宋体" panose="02010600030101010101" pitchFamily="2" charset="-122"/>
                  </a:rPr>
                  <a:t>，那么</a:t>
                </a:r>
                <a:endParaRPr lang="en-US" altLang="zh-CN" sz="1800" dirty="0">
                  <a:ea typeface="宋体" panose="02010600030101010101" pitchFamily="2" charset="-122"/>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a:rPr>
                            <m:t>𝜋</m:t>
                          </m:r>
                        </m:e>
                        <m:sub>
                          <m:r>
                            <a:rPr lang="en-US" altLang="zh-CN" sz="1800" b="0" i="1" smtClean="0">
                              <a:latin typeface="Cambria Math"/>
                            </a:rPr>
                            <m:t>𝑒</m:t>
                          </m:r>
                        </m:sub>
                      </m:sSub>
                      <m:r>
                        <a:rPr lang="en-US" altLang="zh-CN" sz="1800" b="0" i="1" smtClean="0">
                          <a:latin typeface="Cambria Math"/>
                        </a:rPr>
                        <m:t>=</m:t>
                      </m:r>
                      <m:sSub>
                        <m:sSubPr>
                          <m:ctrlPr>
                            <a:rPr lang="en-US" altLang="zh-CN" sz="1800" b="0" i="1" smtClean="0">
                              <a:latin typeface="Cambria Math" panose="02040503050406030204" pitchFamily="18" charset="0"/>
                            </a:rPr>
                          </m:ctrlPr>
                        </m:sSubPr>
                        <m:e>
                          <m:r>
                            <a:rPr lang="en-US" altLang="zh-CN" sz="1800" b="0" i="1" smtClean="0">
                              <a:latin typeface="Cambria Math"/>
                            </a:rPr>
                            <m:t>𝜋</m:t>
                          </m:r>
                        </m:e>
                        <m:sub>
                          <m:r>
                            <a:rPr lang="en-US" altLang="zh-CN" sz="1800" b="0" i="1" smtClean="0">
                              <a:latin typeface="Cambria Math"/>
                            </a:rPr>
                            <m:t>−1</m:t>
                          </m:r>
                        </m:sub>
                      </m:sSub>
                    </m:oMath>
                  </m:oMathPara>
                </a14:m>
                <a:endParaRPr lang="en-US" altLang="zh-CN" sz="1800" dirty="0">
                  <a:ea typeface="宋体" panose="02010600030101010101" pitchFamily="2"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03715"/>
                <a:ext cx="8229600" cy="3394472"/>
              </a:xfrm>
              <a:blipFill>
                <a:blip r:embed="rId3"/>
                <a:stretch>
                  <a:fillRect l="-148" t="-71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72</a:t>
            </a:fld>
            <a:endParaRPr lang="en-US" dirty="0"/>
          </a:p>
        </p:txBody>
      </p:sp>
      <p:sp>
        <p:nvSpPr>
          <p:cNvPr id="5" name="矩形 4">
            <a:extLst>
              <a:ext uri="{FF2B5EF4-FFF2-40B4-BE49-F238E27FC236}">
                <a16:creationId xmlns:a16="http://schemas.microsoft.com/office/drawing/2014/main" id="{77FC8CDB-5BB8-4B03-8F77-B336B33822E7}"/>
              </a:ext>
            </a:extLst>
          </p:cNvPr>
          <p:cNvSpPr/>
          <p:nvPr/>
        </p:nvSpPr>
        <p:spPr>
          <a:xfrm>
            <a:off x="388177"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菲利普斯曲线和预期理论</a:t>
            </a:r>
          </a:p>
        </p:txBody>
      </p:sp>
      <p:grpSp>
        <p:nvGrpSpPr>
          <p:cNvPr id="6" name="组合 5">
            <a:extLst>
              <a:ext uri="{FF2B5EF4-FFF2-40B4-BE49-F238E27FC236}">
                <a16:creationId xmlns:a16="http://schemas.microsoft.com/office/drawing/2014/main" id="{947BB5AC-8E6C-41C6-A7DF-DF97B88067C1}"/>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6EEDC418-1284-4DE1-8294-F4EB79BA689D}"/>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2420FB99-3022-4C3B-9E80-095917CD6067}"/>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1488E3E9-7D81-493D-865C-8CD2099BF38B}"/>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A3203E04-45FB-4023-8B51-1A6EAC3F889A}"/>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7DB6EA57-1E9F-4361-87D1-C58904EBE50D}"/>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F58E15C2-FAD2-4ABE-B638-65877801F6C7}"/>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03741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4868" y="995641"/>
                <a:ext cx="8229600" cy="3394472"/>
              </a:xfrm>
            </p:spPr>
            <p:txBody>
              <a:bodyPr/>
              <a:lstStyle/>
              <a:p>
                <a:pPr>
                  <a:lnSpc>
                    <a:spcPct val="114000"/>
                  </a:lnSpc>
                  <a:buSzPct val="80000"/>
                  <a:buFont typeface="Wingdings" panose="05000000000000000000" pitchFamily="2" charset="2"/>
                  <a:buChar char="l"/>
                </a:pPr>
                <a:r>
                  <a:rPr lang="zh-CN" altLang="en-US" sz="1800" b="1" dirty="0">
                    <a:solidFill>
                      <a:srgbClr val="0070C0"/>
                    </a:solidFill>
                    <a:ea typeface="宋体" panose="02010600030101010101" pitchFamily="2" charset="-122"/>
                  </a:rPr>
                  <a:t>附加预期的菲利普斯曲线</a:t>
                </a:r>
                <a:r>
                  <a:rPr lang="zh-CN" altLang="en-US" sz="1800" dirty="0">
                    <a:ea typeface="宋体" panose="02010600030101010101" pitchFamily="2" charset="-122"/>
                  </a:rPr>
                  <a:t>（或现代菲利普斯曲线）的表达式为</a:t>
                </a:r>
                <a:endParaRPr lang="en-US" altLang="zh-CN" sz="1800" dirty="0">
                  <a:ea typeface="宋体" panose="02010600030101010101" pitchFamily="2" charset="-122"/>
                </a:endParaRPr>
              </a:p>
              <a:p>
                <a:pPr marL="0" indent="0">
                  <a:lnSpc>
                    <a:spcPct val="114000"/>
                  </a:lnSpc>
                  <a:buNone/>
                </a:pPr>
                <a14:m>
                  <m:oMathPara xmlns:m="http://schemas.openxmlformats.org/officeDocument/2006/math">
                    <m:oMathParaPr>
                      <m:jc m:val="centerGroup"/>
                    </m:oMathParaPr>
                    <m:oMath xmlns:m="http://schemas.openxmlformats.org/officeDocument/2006/math">
                      <m:r>
                        <a:rPr lang="en-US" sz="1800" b="1" i="1" smtClean="0">
                          <a:latin typeface="Cambria Math"/>
                        </a:rPr>
                        <m:t>𝝅</m:t>
                      </m:r>
                      <m:r>
                        <a:rPr lang="en-US" sz="1800" b="1" i="1" smtClean="0">
                          <a:latin typeface="Cambria Math"/>
                        </a:rPr>
                        <m:t>=</m:t>
                      </m:r>
                      <m:sSub>
                        <m:sSubPr>
                          <m:ctrlPr>
                            <a:rPr lang="en-US" sz="1800" b="1" i="1" smtClean="0">
                              <a:latin typeface="Cambria Math" panose="02040503050406030204" pitchFamily="18" charset="0"/>
                            </a:rPr>
                          </m:ctrlPr>
                        </m:sSubPr>
                        <m:e>
                          <m:r>
                            <a:rPr lang="en-US" sz="1800" b="1" i="1" smtClean="0">
                              <a:latin typeface="Cambria Math"/>
                            </a:rPr>
                            <m:t>𝝅</m:t>
                          </m:r>
                        </m:e>
                        <m:sub>
                          <m:r>
                            <a:rPr lang="en-US" sz="1800" b="1" i="1" smtClean="0">
                              <a:latin typeface="Cambria Math"/>
                            </a:rPr>
                            <m:t>𝒆</m:t>
                          </m:r>
                        </m:sub>
                      </m:sSub>
                      <m:r>
                        <a:rPr lang="en-US" sz="1800" b="1" i="1" smtClean="0">
                          <a:latin typeface="Cambria Math"/>
                        </a:rPr>
                        <m:t>−</m:t>
                      </m:r>
                      <m:r>
                        <a:rPr lang="en-US" sz="1800" b="1" i="1" smtClean="0">
                          <a:latin typeface="Cambria Math"/>
                        </a:rPr>
                        <m:t>𝜷</m:t>
                      </m:r>
                      <m:d>
                        <m:dPr>
                          <m:ctrlPr>
                            <a:rPr lang="en-US" sz="1800" b="1" i="1" smtClean="0">
                              <a:latin typeface="Cambria Math" panose="02040503050406030204" pitchFamily="18" charset="0"/>
                            </a:rPr>
                          </m:ctrlPr>
                        </m:dPr>
                        <m:e>
                          <m:r>
                            <a:rPr lang="en-US" sz="1800" b="1" i="1" smtClean="0">
                              <a:latin typeface="Cambria Math"/>
                            </a:rPr>
                            <m:t>𝒖</m:t>
                          </m:r>
                          <m:r>
                            <a:rPr lang="en-US" sz="1800" b="1" i="1" smtClean="0">
                              <a:latin typeface="Cambria Math"/>
                            </a:rPr>
                            <m:t>−</m:t>
                          </m:r>
                          <m:sSup>
                            <m:sSupPr>
                              <m:ctrlPr>
                                <a:rPr lang="en-US" sz="1800" b="1" i="1" smtClean="0">
                                  <a:latin typeface="Cambria Math" panose="02040503050406030204" pitchFamily="18" charset="0"/>
                                </a:rPr>
                              </m:ctrlPr>
                            </m:sSupPr>
                            <m:e>
                              <m:r>
                                <a:rPr lang="en-US" sz="1800" b="1" i="1" smtClean="0">
                                  <a:latin typeface="Cambria Math"/>
                                </a:rPr>
                                <m:t>𝒖</m:t>
                              </m:r>
                            </m:e>
                            <m:sup>
                              <m:r>
                                <a:rPr lang="en-US" sz="1800" b="1" i="1" smtClean="0">
                                  <a:latin typeface="Cambria Math"/>
                                </a:rPr>
                                <m:t>∗</m:t>
                              </m:r>
                            </m:sup>
                          </m:sSup>
                        </m:e>
                      </m:d>
                      <m:r>
                        <a:rPr lang="en-US" sz="1800" b="1" i="1" smtClean="0">
                          <a:latin typeface="Cambria Math"/>
                        </a:rPr>
                        <m:t>+</m:t>
                      </m:r>
                      <m:r>
                        <a:rPr lang="en-US" sz="1800" b="1" i="1" smtClean="0">
                          <a:latin typeface="Cambria Math"/>
                        </a:rPr>
                        <m:t>𝜺</m:t>
                      </m:r>
                    </m:oMath>
                  </m:oMathPara>
                </a14:m>
                <a:endParaRPr lang="en-US" sz="1800" b="1" dirty="0">
                  <a:ea typeface="宋体" panose="02010600030101010101" pitchFamily="2" charset="-122"/>
                </a:endParaRPr>
              </a:p>
              <a:p>
                <a:pPr marL="800100" lvl="2" indent="-342900">
                  <a:lnSpc>
                    <a:spcPct val="114000"/>
                  </a:lnSpc>
                  <a:buSzPct val="60000"/>
                  <a:buFont typeface="Wingdings" panose="05000000000000000000" pitchFamily="2" charset="2"/>
                  <a:buChar char="n"/>
                </a:pPr>
                <a14:m>
                  <m:oMath xmlns:m="http://schemas.openxmlformats.org/officeDocument/2006/math">
                    <m:r>
                      <a:rPr lang="en-US" altLang="zh-CN" sz="1600" b="0" i="1" smtClean="0">
                        <a:latin typeface="Cambria Math"/>
                      </a:rPr>
                      <m:t>𝛽</m:t>
                    </m:r>
                    <m:r>
                      <a:rPr lang="en-US" altLang="zh-CN" sz="1600" i="1">
                        <a:latin typeface="Cambria Math"/>
                      </a:rPr>
                      <m:t>&gt;0</m:t>
                    </m:r>
                  </m:oMath>
                </a14:m>
                <a:r>
                  <a:rPr lang="en-US" altLang="zh-CN" sz="1600" dirty="0">
                    <a:ea typeface="宋体" panose="02010600030101010101" pitchFamily="2" charset="-122"/>
                  </a:rPr>
                  <a:t> </a:t>
                </a:r>
                <a:r>
                  <a:rPr lang="zh-CN" altLang="en-US" sz="1600" dirty="0">
                    <a:ea typeface="宋体" panose="02010600030101010101" pitchFamily="2" charset="-122"/>
                  </a:rPr>
                  <a:t>是通货膨胀对周期性失业反应程度的参数</a:t>
                </a:r>
                <a:endParaRPr lang="en-US" altLang="zh-CN" sz="1600" dirty="0">
                  <a:ea typeface="宋体" panose="02010600030101010101" pitchFamily="2" charset="-122"/>
                </a:endParaRPr>
              </a:p>
              <a:p>
                <a:pPr marL="800100" lvl="2" indent="-342900">
                  <a:lnSpc>
                    <a:spcPct val="114000"/>
                  </a:lnSpc>
                  <a:buSzPct val="60000"/>
                  <a:buFont typeface="Wingdings" panose="05000000000000000000" pitchFamily="2" charset="2"/>
                  <a:buChar char="n"/>
                </a:pPr>
                <a14:m>
                  <m:oMath xmlns:m="http://schemas.openxmlformats.org/officeDocument/2006/math">
                    <m:r>
                      <a:rPr lang="en-US" altLang="zh-CN" sz="1600" b="0" i="1" smtClean="0">
                        <a:latin typeface="Cambria Math"/>
                      </a:rPr>
                      <m:t>𝜀</m:t>
                    </m:r>
                  </m:oMath>
                </a14:m>
                <a:r>
                  <a:rPr lang="en-US" altLang="zh-CN" sz="1600" dirty="0">
                    <a:ea typeface="宋体" panose="02010600030101010101" pitchFamily="2" charset="-122"/>
                  </a:rPr>
                  <a:t> </a:t>
                </a:r>
                <a:r>
                  <a:rPr lang="zh-CN" altLang="en-US" sz="1600" dirty="0">
                    <a:ea typeface="宋体" panose="02010600030101010101" pitchFamily="2" charset="-122"/>
                  </a:rPr>
                  <a:t>代表供给冲击</a:t>
                </a:r>
                <a:endParaRPr lang="en-US" altLang="zh-CN" sz="1600" dirty="0">
                  <a:ea typeface="宋体" panose="02010600030101010101" pitchFamily="2" charset="-122"/>
                </a:endParaRPr>
              </a:p>
              <a:p>
                <a:pPr marL="285750" lvl="1" indent="-285750">
                  <a:lnSpc>
                    <a:spcPct val="114000"/>
                  </a:lnSpc>
                  <a:buSzPct val="80000"/>
                  <a:buFont typeface="Wingdings" panose="05000000000000000000" pitchFamily="2" charset="2"/>
                  <a:buChar char="l"/>
                </a:pPr>
                <a:r>
                  <a:rPr lang="zh-CN" altLang="en-US" dirty="0">
                    <a:ea typeface="宋体" panose="02010600030101010101" pitchFamily="2" charset="-122"/>
                  </a:rPr>
                  <a:t>该表达式来自于黏性价格模型</a:t>
                </a:r>
                <a:r>
                  <a:rPr lang="en-US" altLang="zh-CN" dirty="0">
                    <a:ea typeface="宋体" panose="02010600030101010101" pitchFamily="2" charset="-122"/>
                  </a:rPr>
                  <a:t>(</a:t>
                </a:r>
                <a:r>
                  <a:rPr lang="zh-CN" altLang="en-US" dirty="0">
                    <a:ea typeface="宋体" panose="02010600030101010101" pitchFamily="2" charset="-122"/>
                  </a:rPr>
                  <a:t>第十二章幻灯片第</a:t>
                </a:r>
                <a:r>
                  <a:rPr lang="en-US" altLang="zh-CN" dirty="0">
                    <a:ea typeface="宋体" panose="02010600030101010101" pitchFamily="2" charset="-122"/>
                  </a:rPr>
                  <a:t>32</a:t>
                </a:r>
                <a:r>
                  <a:rPr lang="zh-CN" altLang="en-US" dirty="0">
                    <a:ea typeface="宋体" panose="02010600030101010101" pitchFamily="2" charset="-122"/>
                  </a:rPr>
                  <a:t>页</a:t>
                </a:r>
                <a:r>
                  <a:rPr lang="en-US" altLang="zh-CN" dirty="0">
                    <a:ea typeface="宋体" panose="02010600030101010101" pitchFamily="2" charset="-122"/>
                  </a:rPr>
                  <a:t>)</a:t>
                </a:r>
                <a:r>
                  <a:rPr lang="zh-CN" altLang="en-US" dirty="0">
                    <a:ea typeface="宋体" panose="02010600030101010101" pitchFamily="2" charset="-122"/>
                  </a:rPr>
                  <a:t>和奥肯定律</a:t>
                </a:r>
                <a:endParaRPr lang="en-US" altLang="zh-CN" dirty="0">
                  <a:ea typeface="宋体" panose="02010600030101010101" pitchFamily="2" charset="-122"/>
                </a:endParaRPr>
              </a:p>
              <a:p>
                <a:pPr marL="285750" lvl="1" indent="-285750">
                  <a:lnSpc>
                    <a:spcPct val="114000"/>
                  </a:lnSpc>
                  <a:buSzPct val="80000"/>
                  <a:buFont typeface="Wingdings" panose="05000000000000000000" pitchFamily="2" charset="2"/>
                  <a:buChar char="l"/>
                </a:pPr>
                <a:r>
                  <a:rPr lang="zh-CN" altLang="en-US" dirty="0">
                    <a:ea typeface="宋体" panose="02010600030101010101" pitchFamily="2" charset="-122"/>
                  </a:rPr>
                  <a:t>附加预期的菲利普斯曲线说明</a:t>
                </a:r>
                <a:endParaRPr lang="en-US" altLang="zh-CN" dirty="0">
                  <a:ea typeface="宋体" panose="02010600030101010101" pitchFamily="2" charset="-122"/>
                </a:endParaRPr>
              </a:p>
              <a:p>
                <a:pPr marL="800100" lvl="2" indent="-342900">
                  <a:lnSpc>
                    <a:spcPct val="114000"/>
                  </a:lnSpc>
                  <a:buSzPct val="60000"/>
                  <a:buFont typeface="Wingdings" panose="05000000000000000000" pitchFamily="2" charset="2"/>
                  <a:buChar char="n"/>
                </a:pPr>
                <a:r>
                  <a:rPr lang="zh-CN" altLang="en-US" sz="1600" dirty="0">
                    <a:ea typeface="宋体" panose="02010600030101010101" pitchFamily="2" charset="-122"/>
                  </a:rPr>
                  <a:t>预期通货膨胀率</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a:rPr>
                          <m:t>𝜋</m:t>
                        </m:r>
                      </m:e>
                      <m:sub>
                        <m:r>
                          <a:rPr lang="en-US" altLang="zh-CN" sz="1600" b="0" i="1" smtClean="0">
                            <a:latin typeface="Cambria Math"/>
                          </a:rPr>
                          <m:t>𝑒</m:t>
                        </m:r>
                      </m:sub>
                    </m:sSub>
                  </m:oMath>
                </a14:m>
                <a:r>
                  <a:rPr lang="zh-CN" altLang="en-US" sz="1600" dirty="0">
                    <a:ea typeface="宋体" panose="02010600030101010101" pitchFamily="2" charset="-122"/>
                  </a:rPr>
                  <a:t>每增加或下降</a:t>
                </a:r>
                <a:r>
                  <a:rPr lang="en-US" altLang="zh-CN" sz="1600" dirty="0">
                    <a:ea typeface="宋体" panose="02010600030101010101" pitchFamily="2" charset="-122"/>
                  </a:rPr>
                  <a:t>1</a:t>
                </a:r>
                <a:r>
                  <a:rPr lang="zh-CN" altLang="en-US" sz="1600" dirty="0">
                    <a:ea typeface="宋体" panose="02010600030101010101" pitchFamily="2" charset="-122"/>
                  </a:rPr>
                  <a:t>单位，实际通货膨胀率</a:t>
                </a:r>
                <a14:m>
                  <m:oMath xmlns:m="http://schemas.openxmlformats.org/officeDocument/2006/math">
                    <m:r>
                      <a:rPr lang="en-US" altLang="zh-CN" sz="1600" b="0" i="1" smtClean="0">
                        <a:latin typeface="Cambria Math"/>
                      </a:rPr>
                      <m:t>𝜋</m:t>
                    </m:r>
                  </m:oMath>
                </a14:m>
                <a:r>
                  <a:rPr lang="zh-CN" altLang="en-US" sz="1600" dirty="0">
                    <a:ea typeface="宋体" panose="02010600030101010101" pitchFamily="2" charset="-122"/>
                  </a:rPr>
                  <a:t>也将增加或下降</a:t>
                </a:r>
                <a:r>
                  <a:rPr lang="en-US" altLang="zh-CN" sz="1600" dirty="0">
                    <a:ea typeface="宋体" panose="02010600030101010101" pitchFamily="2" charset="-122"/>
                  </a:rPr>
                  <a:t>1</a:t>
                </a:r>
                <a:r>
                  <a:rPr lang="zh-CN" altLang="en-US" sz="1600" dirty="0">
                    <a:ea typeface="宋体" panose="02010600030101010101" pitchFamily="2" charset="-122"/>
                  </a:rPr>
                  <a:t>单位</a:t>
                </a:r>
                <a:endParaRPr lang="en-US" altLang="zh-CN" sz="1600" dirty="0">
                  <a:ea typeface="宋体" panose="02010600030101010101" pitchFamily="2" charset="-122"/>
                </a:endParaRPr>
              </a:p>
              <a:p>
                <a:pPr marL="800100" lvl="2" indent="-342900">
                  <a:lnSpc>
                    <a:spcPct val="114000"/>
                  </a:lnSpc>
                  <a:buSzPct val="60000"/>
                  <a:buFont typeface="Wingdings" panose="05000000000000000000" pitchFamily="2" charset="2"/>
                  <a:buChar char="n"/>
                </a:pPr>
                <a:r>
                  <a:rPr lang="zh-CN" altLang="en-US" sz="1600" dirty="0">
                    <a:ea typeface="宋体" panose="02010600030101010101" pitchFamily="2" charset="-122"/>
                  </a:rPr>
                  <a:t>当供给冲击</a:t>
                </a:r>
                <a14:m>
                  <m:oMath xmlns:m="http://schemas.openxmlformats.org/officeDocument/2006/math">
                    <m:r>
                      <a:rPr lang="en-US" altLang="zh-CN" sz="1600" b="0" i="1" smtClean="0">
                        <a:latin typeface="Cambria Math"/>
                      </a:rPr>
                      <m:t>𝜀</m:t>
                    </m:r>
                  </m:oMath>
                </a14:m>
                <a:r>
                  <a:rPr lang="zh-CN" altLang="en-US" sz="1600" dirty="0">
                    <a:ea typeface="宋体" panose="02010600030101010101" pitchFamily="2" charset="-122"/>
                  </a:rPr>
                  <a:t>为</a:t>
                </a:r>
                <a:r>
                  <a:rPr lang="en-US" altLang="zh-CN" sz="1600" dirty="0">
                    <a:ea typeface="宋体" panose="02010600030101010101" pitchFamily="2" charset="-122"/>
                  </a:rPr>
                  <a:t>0</a:t>
                </a:r>
                <a:r>
                  <a:rPr lang="zh-CN" altLang="en-US" sz="1600" dirty="0">
                    <a:ea typeface="宋体" panose="02010600030101010101" pitchFamily="2" charset="-122"/>
                  </a:rPr>
                  <a:t>时，如果</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a:rPr>
                          <m:t>𝜋</m:t>
                        </m:r>
                      </m:e>
                      <m:sub>
                        <m:r>
                          <a:rPr lang="en-US" altLang="zh-CN" sz="1600" b="0" i="1" smtClean="0">
                            <a:latin typeface="Cambria Math"/>
                          </a:rPr>
                          <m:t>𝑒</m:t>
                        </m:r>
                      </m:sub>
                    </m:sSub>
                    <m:r>
                      <a:rPr lang="en-US" altLang="zh-CN" sz="1600" b="0" i="1" smtClean="0">
                        <a:latin typeface="Cambria Math"/>
                      </a:rPr>
                      <m:t>=</m:t>
                    </m:r>
                    <m:r>
                      <a:rPr lang="en-US" altLang="zh-CN" sz="1600" b="0" i="1" smtClean="0">
                        <a:latin typeface="Cambria Math"/>
                      </a:rPr>
                      <m:t>𝜋</m:t>
                    </m:r>
                  </m:oMath>
                </a14:m>
                <a:r>
                  <a:rPr lang="zh-CN" altLang="en-US" sz="1600" dirty="0">
                    <a:ea typeface="宋体" panose="02010600030101010101" pitchFamily="2" charset="-122"/>
                  </a:rPr>
                  <a:t>，实际失业率</a:t>
                </a:r>
                <a14:m>
                  <m:oMath xmlns:m="http://schemas.openxmlformats.org/officeDocument/2006/math">
                    <m:r>
                      <a:rPr lang="en-US" altLang="zh-CN" sz="1600" b="0" i="1" smtClean="0">
                        <a:latin typeface="Cambria Math"/>
                      </a:rPr>
                      <m:t>𝑢</m:t>
                    </m:r>
                  </m:oMath>
                </a14:m>
                <a:r>
                  <a:rPr lang="zh-CN" altLang="en-US" sz="1600" dirty="0">
                    <a:ea typeface="宋体" panose="02010600030101010101" pitchFamily="2" charset="-122"/>
                  </a:rPr>
                  <a:t>等于自然失业率</a:t>
                </a:r>
                <a14:m>
                  <m:oMath xmlns:m="http://schemas.openxmlformats.org/officeDocument/2006/math">
                    <m:sSup>
                      <m:sSupPr>
                        <m:ctrlPr>
                          <a:rPr lang="en-US" altLang="zh-CN" sz="1600" b="0" i="1" smtClean="0">
                            <a:latin typeface="Cambria Math" panose="02040503050406030204" pitchFamily="18" charset="0"/>
                          </a:rPr>
                        </m:ctrlPr>
                      </m:sSupPr>
                      <m:e>
                        <m:r>
                          <a:rPr lang="en-US" altLang="zh-CN" sz="1600" b="0" i="1" smtClean="0">
                            <a:latin typeface="Cambria Math"/>
                          </a:rPr>
                          <m:t>𝑢</m:t>
                        </m:r>
                      </m:e>
                      <m:sup>
                        <m:r>
                          <a:rPr lang="en-US" altLang="zh-CN" sz="1600" b="0" i="1" smtClean="0">
                            <a:latin typeface="Cambria Math"/>
                          </a:rPr>
                          <m:t>∗</m:t>
                        </m:r>
                      </m:sup>
                    </m:sSup>
                  </m:oMath>
                </a14:m>
                <a:endParaRPr lang="en-US" sz="1600" dirty="0">
                  <a:ea typeface="宋体" panose="02010600030101010101" pitchFamily="2" charset="-122"/>
                </a:endParaRPr>
              </a:p>
              <a:p>
                <a:pPr marL="800100" lvl="2" indent="-342900">
                  <a:lnSpc>
                    <a:spcPct val="114000"/>
                  </a:lnSpc>
                  <a:buSzPct val="60000"/>
                  <a:buFont typeface="Wingdings" panose="05000000000000000000" pitchFamily="2" charset="2"/>
                  <a:buChar char="n"/>
                </a:pPr>
                <a:r>
                  <a:rPr lang="zh-CN" altLang="en-US" sz="1600" dirty="0">
                    <a:ea typeface="宋体" panose="02010600030101010101" pitchFamily="2" charset="-122"/>
                  </a:rPr>
                  <a:t>以上两点在图形上该怎样理解？</a:t>
                </a:r>
                <a:endParaRPr lang="en-US" sz="1600" dirty="0">
                  <a:ea typeface="宋体" panose="02010600030101010101" pitchFamily="2"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4868" y="995641"/>
                <a:ext cx="8229600" cy="3394472"/>
              </a:xfrm>
              <a:blipFill>
                <a:blip r:embed="rId3"/>
                <a:stretch>
                  <a:fillRect l="-148" t="-107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73</a:t>
            </a:fld>
            <a:endParaRPr lang="en-US" dirty="0"/>
          </a:p>
        </p:txBody>
      </p:sp>
      <p:sp>
        <p:nvSpPr>
          <p:cNvPr id="5" name="矩形 4">
            <a:extLst>
              <a:ext uri="{FF2B5EF4-FFF2-40B4-BE49-F238E27FC236}">
                <a16:creationId xmlns:a16="http://schemas.microsoft.com/office/drawing/2014/main" id="{C1670A24-D168-49E2-92F7-D8EFAE46B60D}"/>
              </a:ext>
            </a:extLst>
          </p:cNvPr>
          <p:cNvSpPr/>
          <p:nvPr/>
        </p:nvSpPr>
        <p:spPr>
          <a:xfrm>
            <a:off x="48230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附加预期的菲利普斯曲线</a:t>
            </a:r>
          </a:p>
        </p:txBody>
      </p:sp>
      <p:grpSp>
        <p:nvGrpSpPr>
          <p:cNvPr id="6" name="组合 5">
            <a:extLst>
              <a:ext uri="{FF2B5EF4-FFF2-40B4-BE49-F238E27FC236}">
                <a16:creationId xmlns:a16="http://schemas.microsoft.com/office/drawing/2014/main" id="{A5E90431-EF88-4002-B713-84237AE39228}"/>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6C0A57DE-60FB-487F-AD47-0A1678EE1AE7}"/>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61A12468-2ABE-4C9A-8F96-624FB0C0A326}"/>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B1DCC1D2-A448-4CD7-A30C-4E84B5788F0B}"/>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0D3AB1E8-5BCB-4A31-8335-05E70484C56E}"/>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F0A77DBD-7D2E-433E-87A0-98E1963C3968}"/>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30178EE7-F799-494B-BDFE-B01674E4B06D}"/>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1240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74</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975" y="1200150"/>
            <a:ext cx="3936430" cy="2897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48795" y="4093746"/>
            <a:ext cx="4648200" cy="338554"/>
          </a:xfrm>
          <a:prstGeom prst="rect">
            <a:avLst/>
          </a:prstGeom>
          <a:noFill/>
        </p:spPr>
        <p:txBody>
          <a:bodyPr wrap="square" rtlCol="0">
            <a:spAutoFit/>
          </a:bodyPr>
          <a:lstStyle/>
          <a:p>
            <a:pPr algn="ctr"/>
            <a:r>
              <a:rPr lang="zh-CN" altLang="en-US" sz="1600" b="1" dirty="0">
                <a:latin typeface="Times New Roman" panose="02020603050405020304" pitchFamily="18" charset="0"/>
                <a:cs typeface="Times New Roman" panose="02020603050405020304" pitchFamily="18" charset="0"/>
              </a:rPr>
              <a:t>图</a:t>
            </a:r>
            <a:r>
              <a:rPr lang="en-US" altLang="zh-CN" sz="1600" b="1" dirty="0">
                <a:latin typeface="Times New Roman" panose="02020603050405020304" pitchFamily="18" charset="0"/>
                <a:cs typeface="Times New Roman" panose="02020603050405020304" pitchFamily="18" charset="0"/>
              </a:rPr>
              <a:t>13-7 </a:t>
            </a:r>
            <a:r>
              <a:rPr lang="zh-CN" altLang="en-US" sz="1600" b="1" dirty="0">
                <a:latin typeface="Times New Roman" panose="02020603050405020304" pitchFamily="18" charset="0"/>
                <a:cs typeface="Times New Roman" panose="02020603050405020304" pitchFamily="18" charset="0"/>
              </a:rPr>
              <a:t>附加预期的菲利普斯曲线</a:t>
            </a:r>
            <a:endParaRPr lang="en-US" sz="1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p:cNvSpPr txBox="1"/>
              <p:nvPr/>
            </p:nvSpPr>
            <p:spPr>
              <a:xfrm>
                <a:off x="4208377" y="925526"/>
                <a:ext cx="4859423" cy="3530390"/>
              </a:xfrm>
              <a:prstGeom prst="rect">
                <a:avLst/>
              </a:prstGeom>
              <a:noFill/>
            </p:spPr>
            <p:txBody>
              <a:bodyPr wrap="square" rtlCol="0">
                <a:spAutoFit/>
              </a:bodyPr>
              <a:lstStyle/>
              <a:p>
                <a:pPr marL="285750" indent="-285750">
                  <a:lnSpc>
                    <a:spcPct val="114000"/>
                  </a:lnSpc>
                  <a:spcBef>
                    <a:spcPts val="600"/>
                  </a:spcBef>
                  <a:buSzPct val="8000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根据附加预期的菲利普斯曲线的数学表达式</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4000"/>
                  </a:lnSpc>
                  <a:spcBef>
                    <a:spcPts val="600"/>
                  </a:spcBef>
                </a:pPr>
                <a14:m>
                  <m:oMathPara xmlns:m="http://schemas.openxmlformats.org/officeDocument/2006/math">
                    <m:oMathParaPr>
                      <m:jc m:val="centerGroup"/>
                    </m:oMathParaPr>
                    <m:oMath xmlns:m="http://schemas.openxmlformats.org/officeDocument/2006/math">
                      <m:r>
                        <a:rPr lang="en-US" b="0" i="1">
                          <a:latin typeface="Cambria Math"/>
                        </a:rPr>
                        <m:t>𝜋</m:t>
                      </m:r>
                      <m:r>
                        <a:rPr lang="en-US" b="0" i="1">
                          <a:latin typeface="Cambria Math"/>
                        </a:rPr>
                        <m:t>=</m:t>
                      </m:r>
                      <m:sSub>
                        <m:sSubPr>
                          <m:ctrlPr>
                            <a:rPr lang="en-US" i="1">
                              <a:latin typeface="Cambria Math" panose="02040503050406030204" pitchFamily="18" charset="0"/>
                            </a:rPr>
                          </m:ctrlPr>
                        </m:sSubPr>
                        <m:e>
                          <m:r>
                            <a:rPr lang="en-US" b="0" i="1">
                              <a:latin typeface="Cambria Math"/>
                            </a:rPr>
                            <m:t>𝜋</m:t>
                          </m:r>
                        </m:e>
                        <m:sub>
                          <m:r>
                            <a:rPr lang="en-US" b="0" i="1">
                              <a:latin typeface="Cambria Math"/>
                            </a:rPr>
                            <m:t>𝑒</m:t>
                          </m:r>
                        </m:sub>
                      </m:sSub>
                      <m:r>
                        <a:rPr lang="en-US" b="0" i="1">
                          <a:latin typeface="Cambria Math"/>
                        </a:rPr>
                        <m:t>−</m:t>
                      </m:r>
                      <m:r>
                        <a:rPr lang="en-US" b="0" i="1">
                          <a:latin typeface="Cambria Math"/>
                        </a:rPr>
                        <m:t>𝛽</m:t>
                      </m:r>
                      <m:d>
                        <m:dPr>
                          <m:ctrlPr>
                            <a:rPr lang="en-US" i="1">
                              <a:latin typeface="Cambria Math" panose="02040503050406030204" pitchFamily="18" charset="0"/>
                            </a:rPr>
                          </m:ctrlPr>
                        </m:dPr>
                        <m:e>
                          <m:r>
                            <a:rPr lang="en-US" b="0" i="1">
                              <a:latin typeface="Cambria Math"/>
                            </a:rPr>
                            <m:t>𝑢</m:t>
                          </m:r>
                          <m:r>
                            <a:rPr lang="en-US" b="0" i="1">
                              <a:latin typeface="Cambria Math"/>
                            </a:rPr>
                            <m:t>−</m:t>
                          </m:r>
                          <m:sSup>
                            <m:sSupPr>
                              <m:ctrlPr>
                                <a:rPr lang="en-US" i="1">
                                  <a:latin typeface="Cambria Math" panose="02040503050406030204" pitchFamily="18" charset="0"/>
                                </a:rPr>
                              </m:ctrlPr>
                            </m:sSupPr>
                            <m:e>
                              <m:r>
                                <a:rPr lang="en-US" b="0" i="1">
                                  <a:latin typeface="Cambria Math"/>
                                </a:rPr>
                                <m:t>𝑢</m:t>
                              </m:r>
                            </m:e>
                            <m:sup>
                              <m:r>
                                <a:rPr lang="en-US" b="0" i="1">
                                  <a:latin typeface="Cambria Math"/>
                                </a:rPr>
                                <m:t>∗</m:t>
                              </m:r>
                            </m:sup>
                          </m:sSup>
                        </m:e>
                      </m:d>
                      <m:r>
                        <a:rPr lang="en-US" b="0" i="1">
                          <a:latin typeface="Cambria Math"/>
                        </a:rPr>
                        <m:t>+</m:t>
                      </m:r>
                      <m:r>
                        <a:rPr lang="en-US" b="0" i="1">
                          <a:latin typeface="Cambria Math"/>
                        </a:rPr>
                        <m:t>𝜀</m:t>
                      </m:r>
                    </m:oMath>
                  </m:oMathPara>
                </a14:m>
                <a:endParaRPr lang="en-US"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14000"/>
                  </a:lnSpc>
                  <a:spcBef>
                    <a:spcPts val="600"/>
                  </a:spcBef>
                  <a:buSzPct val="8000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预期通货膨胀率</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𝜋</m:t>
                        </m:r>
                      </m:e>
                      <m:sub>
                        <m:r>
                          <a:rPr lang="en-US" altLang="zh-CN" i="1">
                            <a:latin typeface="Cambria Math"/>
                          </a:rPr>
                          <m:t>𝑒</m:t>
                        </m:r>
                      </m:sub>
                    </m:sSub>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增加</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个单位将使</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PC</a:t>
                </a:r>
                <a:r>
                  <a:rPr lang="zh-CN" altLang="en-US" dirty="0">
                    <a:latin typeface="Times New Roman" panose="02020603050405020304" pitchFamily="18" charset="0"/>
                    <a:ea typeface="宋体" panose="02010600030101010101" pitchFamily="2" charset="-122"/>
                    <a:cs typeface="Times New Roman" panose="02020603050405020304" pitchFamily="18" charset="0"/>
                  </a:rPr>
                  <a:t>向上平移</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个单位</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14000"/>
                  </a:lnSpc>
                  <a:spcBef>
                    <a:spcPts val="600"/>
                  </a:spcBef>
                  <a:buSzPct val="8000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即在给定实际失业率</a:t>
                </a:r>
                <a14:m>
                  <m:oMath xmlns:m="http://schemas.openxmlformats.org/officeDocument/2006/math">
                    <m:r>
                      <a:rPr lang="en-US" altLang="zh-CN" b="0" i="1" smtClean="0">
                        <a:latin typeface="Cambria Math"/>
                        <a:cs typeface="Times New Roman" panose="02020603050405020304" pitchFamily="18" charset="0"/>
                      </a:rPr>
                      <m:t>𝑢</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和供给冲击</a:t>
                </a:r>
                <a14:m>
                  <m:oMath xmlns:m="http://schemas.openxmlformats.org/officeDocument/2006/math">
                    <m:r>
                      <a:rPr lang="en-US" altLang="zh-CN" b="0" i="1" smtClean="0">
                        <a:latin typeface="Cambria Math"/>
                        <a:cs typeface="Times New Roman" panose="02020603050405020304" pitchFamily="18" charset="0"/>
                      </a:rPr>
                      <m:t>𝜀</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的前提下，实际通货膨胀率增加</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个单位</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14000"/>
                  </a:lnSpc>
                  <a:spcBef>
                    <a:spcPts val="600"/>
                  </a:spcBef>
                  <a:buSzPct val="8000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当 </a:t>
                </a:r>
                <a14:m>
                  <m:oMath xmlns:m="http://schemas.openxmlformats.org/officeDocument/2006/math">
                    <m:r>
                      <a:rPr lang="en-US" altLang="zh-CN" b="0" i="1" smtClean="0">
                        <a:latin typeface="Cambria Math"/>
                        <a:cs typeface="Times New Roman" panose="02020603050405020304" pitchFamily="18" charset="0"/>
                      </a:rPr>
                      <m:t>𝜀</m:t>
                    </m:r>
                    <m:r>
                      <a:rPr lang="en-US" altLang="zh-CN" b="0" i="1" smtClean="0">
                        <a:latin typeface="Cambria Math"/>
                        <a:cs typeface="Times New Roman" panose="02020603050405020304" pitchFamily="18" charset="0"/>
                      </a:rPr>
                      <m:t>=0 </m:t>
                    </m:r>
                    <m:r>
                      <a:rPr lang="zh-CN" altLang="en-US" b="0" i="1" smtClean="0">
                        <a:latin typeface="Cambria Math"/>
                        <a:cs typeface="Times New Roman" panose="02020603050405020304" pitchFamily="18" charset="0"/>
                      </a:rPr>
                      <m:t>且</m:t>
                    </m:r>
                    <m:r>
                      <a:rPr lang="en-US" altLang="zh-CN" b="0" i="1" smtClean="0">
                        <a:latin typeface="Cambria Math"/>
                        <a:cs typeface="Times New Roman" panose="02020603050405020304" pitchFamily="18" charset="0"/>
                      </a:rPr>
                      <m:t> </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a:cs typeface="Times New Roman" panose="02020603050405020304" pitchFamily="18" charset="0"/>
                          </a:rPr>
                          <m:t>𝜋</m:t>
                        </m:r>
                      </m:e>
                      <m:sub>
                        <m:r>
                          <a:rPr lang="en-US" altLang="zh-CN" b="0" i="1" smtClean="0">
                            <a:latin typeface="Cambria Math"/>
                            <a:cs typeface="Times New Roman" panose="02020603050405020304" pitchFamily="18" charset="0"/>
                          </a:rPr>
                          <m:t>𝑒</m:t>
                        </m:r>
                      </m:sub>
                    </m:sSub>
                    <m:r>
                      <a:rPr lang="en-US" altLang="zh-CN" b="0" i="1" smtClean="0">
                        <a:latin typeface="Cambria Math"/>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a:cs typeface="Times New Roman" panose="02020603050405020304" pitchFamily="18" charset="0"/>
                          </a:rPr>
                          <m:t>𝜋</m:t>
                        </m:r>
                      </m:e>
                      <m:sub>
                        <m:r>
                          <a:rPr lang="en-US" altLang="zh-CN" b="0" i="1" smtClean="0">
                            <a:latin typeface="Cambria Math"/>
                            <a:cs typeface="Times New Roman" panose="02020603050405020304" pitchFamily="18" charset="0"/>
                          </a:rPr>
                          <m:t>1</m:t>
                        </m:r>
                      </m:sub>
                    </m:sSub>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，可以绘制出相应的附加预期的菲利普斯曲线</a:t>
                </a:r>
                <a14:m>
                  <m:oMath xmlns:m="http://schemas.openxmlformats.org/officeDocument/2006/math">
                    <m:r>
                      <a:rPr lang="en-US" altLang="zh-CN" b="0" i="1" smtClean="0">
                        <a:latin typeface="Cambria Math"/>
                        <a:cs typeface="Times New Roman" panose="02020603050405020304" pitchFamily="18" charset="0"/>
                      </a:rPr>
                      <m:t> </m:t>
                    </m:r>
                    <m:r>
                      <a:rPr lang="en-US" altLang="zh-CN" b="0" i="1" smtClean="0">
                        <a:latin typeface="Cambria Math"/>
                        <a:cs typeface="Times New Roman" panose="02020603050405020304" pitchFamily="18" charset="0"/>
                      </a:rPr>
                      <m:t>𝑃𝐶</m:t>
                    </m:r>
                    <m:r>
                      <a:rPr lang="en-US" altLang="zh-CN" b="0" i="1" smtClean="0">
                        <a:latin typeface="Cambria Math"/>
                        <a:cs typeface="Times New Roman" panose="02020603050405020304" pitchFamily="18" charset="0"/>
                      </a:rPr>
                      <m:t> (</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a:cs typeface="Times New Roman" panose="02020603050405020304" pitchFamily="18" charset="0"/>
                          </a:rPr>
                          <m:t>𝜋</m:t>
                        </m:r>
                      </m:e>
                      <m:sub>
                        <m:r>
                          <a:rPr lang="en-US" altLang="zh-CN" b="0" i="1" smtClean="0">
                            <a:latin typeface="Cambria Math"/>
                            <a:cs typeface="Times New Roman" panose="02020603050405020304" pitchFamily="18" charset="0"/>
                          </a:rPr>
                          <m:t>𝑒</m:t>
                        </m:r>
                      </m:sub>
                    </m:sSub>
                    <m:r>
                      <a:rPr lang="en-US" altLang="zh-CN" b="0" i="1" smtClean="0">
                        <a:latin typeface="Cambria Math"/>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a:cs typeface="Times New Roman" panose="02020603050405020304" pitchFamily="18" charset="0"/>
                          </a:rPr>
                          <m:t>𝜋</m:t>
                        </m:r>
                      </m:e>
                      <m:sub>
                        <m:r>
                          <a:rPr lang="en-US" altLang="zh-CN" b="0" i="1" smtClean="0">
                            <a:latin typeface="Cambria Math"/>
                            <a:cs typeface="Times New Roman" panose="02020603050405020304" pitchFamily="18" charset="0"/>
                          </a:rPr>
                          <m:t>1</m:t>
                        </m:r>
                      </m:sub>
                    </m:sSub>
                    <m:r>
                      <a:rPr lang="en-US" altLang="zh-CN" b="0" i="1" smtClean="0">
                        <a:latin typeface="Cambria Math"/>
                        <a:cs typeface="Times New Roman" panose="02020603050405020304" pitchFamily="18" charset="0"/>
                      </a:rPr>
                      <m:t>)</m:t>
                    </m:r>
                  </m:oMath>
                </a14:m>
                <a:endParaRPr lang="en-US"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14000"/>
                  </a:lnSpc>
                  <a:spcBef>
                    <a:spcPts val="600"/>
                  </a:spcBef>
                  <a:buSzPct val="8000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实际通货膨胀率</a:t>
                </a:r>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a:cs typeface="Times New Roman" panose="02020603050405020304" pitchFamily="18" charset="0"/>
                          </a:rPr>
                          <m:t>𝜋</m:t>
                        </m:r>
                      </m:e>
                      <m:sub>
                        <m:r>
                          <a:rPr lang="en-US" altLang="zh-CN" b="0" i="1" smtClean="0">
                            <a:latin typeface="Cambria Math"/>
                            <a:cs typeface="Times New Roman" panose="02020603050405020304" pitchFamily="18" charset="0"/>
                          </a:rPr>
                          <m:t>1</m:t>
                        </m:r>
                      </m:sub>
                    </m:sSub>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通过</a:t>
                </a:r>
                <a14:m>
                  <m:oMath xmlns:m="http://schemas.openxmlformats.org/officeDocument/2006/math">
                    <m:r>
                      <a:rPr lang="en-US" altLang="zh-CN" i="1">
                        <a:latin typeface="Cambria Math"/>
                        <a:cs typeface="Times New Roman" panose="02020603050405020304" pitchFamily="18" charset="0"/>
                      </a:rPr>
                      <m:t>𝑃𝐶</m:t>
                    </m:r>
                    <m:r>
                      <a:rPr lang="en-US" altLang="zh-CN" i="1">
                        <a:latin typeface="Cambria Math"/>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a:cs typeface="Times New Roman" panose="02020603050405020304" pitchFamily="18" charset="0"/>
                          </a:rPr>
                          <m:t>𝜋</m:t>
                        </m:r>
                      </m:e>
                      <m:sub>
                        <m:r>
                          <a:rPr lang="en-US" altLang="zh-CN" i="1">
                            <a:latin typeface="Cambria Math"/>
                            <a:cs typeface="Times New Roman" panose="02020603050405020304" pitchFamily="18" charset="0"/>
                          </a:rPr>
                          <m:t>𝑒</m:t>
                        </m:r>
                      </m:sub>
                    </m:sSub>
                    <m:r>
                      <a:rPr lang="en-US" altLang="zh-CN" i="1">
                        <a:latin typeface="Cambria Math"/>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a:cs typeface="Times New Roman" panose="02020603050405020304" pitchFamily="18" charset="0"/>
                          </a:rPr>
                          <m:t>𝜋</m:t>
                        </m:r>
                      </m:e>
                      <m:sub>
                        <m:r>
                          <a:rPr lang="en-US" altLang="zh-CN" i="1">
                            <a:latin typeface="Cambria Math"/>
                            <a:cs typeface="Times New Roman" panose="02020603050405020304" pitchFamily="18" charset="0"/>
                          </a:rPr>
                          <m:t>1</m:t>
                        </m:r>
                      </m:sub>
                    </m:sSub>
                    <m:r>
                      <a:rPr lang="en-US" altLang="zh-CN" i="1">
                        <a:latin typeface="Cambria Math"/>
                        <a:cs typeface="Times New Roman" panose="02020603050405020304" pitchFamily="18" charset="0"/>
                      </a:rPr>
                      <m:t>)</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，可以发现实际失业率</a:t>
                </a:r>
                <a14:m>
                  <m:oMath xmlns:m="http://schemas.openxmlformats.org/officeDocument/2006/math">
                    <m:r>
                      <a:rPr lang="en-US" altLang="zh-CN" b="0" i="1" smtClean="0">
                        <a:latin typeface="Cambria Math"/>
                        <a:cs typeface="Times New Roman" panose="02020603050405020304" pitchFamily="18" charset="0"/>
                      </a:rPr>
                      <m:t>𝑢</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 正好等于自然失业率</a:t>
                </a:r>
                <a14:m>
                  <m:oMath xmlns:m="http://schemas.openxmlformats.org/officeDocument/2006/math">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a:cs typeface="Times New Roman" panose="02020603050405020304" pitchFamily="18" charset="0"/>
                          </a:rPr>
                          <m:t>𝑢</m:t>
                        </m:r>
                      </m:e>
                      <m:sup>
                        <m:r>
                          <a:rPr lang="en-US" altLang="zh-CN" b="0" i="1" smtClean="0">
                            <a:latin typeface="Cambria Math"/>
                            <a:cs typeface="Times New Roman" panose="02020603050405020304" pitchFamily="18" charset="0"/>
                          </a:rPr>
                          <m:t>∗</m:t>
                        </m:r>
                      </m:sup>
                    </m:sSup>
                  </m:oMath>
                </a14:m>
                <a:endParaRPr lang="en-US"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208377" y="925526"/>
                <a:ext cx="4859423" cy="3530390"/>
              </a:xfrm>
              <a:prstGeom prst="rect">
                <a:avLst/>
              </a:prstGeom>
              <a:blipFill>
                <a:blip r:embed="rId3"/>
                <a:stretch>
                  <a:fillRect l="-251" t="-1209" r="-5639" b="-1382"/>
                </a:stretch>
              </a:blipFill>
            </p:spPr>
            <p:txBody>
              <a:bodyPr/>
              <a:lstStyle/>
              <a:p>
                <a:r>
                  <a:rPr lang="en-US">
                    <a:noFill/>
                  </a:rPr>
                  <a:t> </a:t>
                </a:r>
              </a:p>
            </p:txBody>
          </p:sp>
        </mc:Fallback>
      </mc:AlternateContent>
      <p:sp>
        <p:nvSpPr>
          <p:cNvPr id="8" name="矩形 7">
            <a:extLst>
              <a:ext uri="{FF2B5EF4-FFF2-40B4-BE49-F238E27FC236}">
                <a16:creationId xmlns:a16="http://schemas.microsoft.com/office/drawing/2014/main" id="{9BB5C3E8-E0C4-4E5B-B23B-8C50264EF0AF}"/>
              </a:ext>
            </a:extLst>
          </p:cNvPr>
          <p:cNvSpPr/>
          <p:nvPr/>
        </p:nvSpPr>
        <p:spPr>
          <a:xfrm>
            <a:off x="48230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附加预期的菲利普斯曲线</a:t>
            </a:r>
          </a:p>
        </p:txBody>
      </p:sp>
      <p:grpSp>
        <p:nvGrpSpPr>
          <p:cNvPr id="9" name="组合 8">
            <a:extLst>
              <a:ext uri="{FF2B5EF4-FFF2-40B4-BE49-F238E27FC236}">
                <a16:creationId xmlns:a16="http://schemas.microsoft.com/office/drawing/2014/main" id="{EF3F3382-FA7F-4879-8F1A-BD7443F38DDF}"/>
              </a:ext>
            </a:extLst>
          </p:cNvPr>
          <p:cNvGrpSpPr/>
          <p:nvPr/>
        </p:nvGrpSpPr>
        <p:grpSpPr>
          <a:xfrm>
            <a:off x="239334" y="290253"/>
            <a:ext cx="229174" cy="330963"/>
            <a:chOff x="362743" y="188119"/>
            <a:chExt cx="348993" cy="504000"/>
          </a:xfrm>
          <a:solidFill>
            <a:srgbClr val="6B748A"/>
          </a:solidFill>
        </p:grpSpPr>
        <p:sp>
          <p:nvSpPr>
            <p:cNvPr id="10" name="矩形: 圆角 9">
              <a:extLst>
                <a:ext uri="{FF2B5EF4-FFF2-40B4-BE49-F238E27FC236}">
                  <a16:creationId xmlns:a16="http://schemas.microsoft.com/office/drawing/2014/main" id="{27F65B5F-F241-496B-BC13-5A99BD0CB0D3}"/>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1" name="矩形: 圆角 10">
              <a:extLst>
                <a:ext uri="{FF2B5EF4-FFF2-40B4-BE49-F238E27FC236}">
                  <a16:creationId xmlns:a16="http://schemas.microsoft.com/office/drawing/2014/main" id="{1172CBF0-7EB2-4287-9573-EB66F38CE9F5}"/>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2" name="矩形: 圆角 11">
              <a:extLst>
                <a:ext uri="{FF2B5EF4-FFF2-40B4-BE49-F238E27FC236}">
                  <a16:creationId xmlns:a16="http://schemas.microsoft.com/office/drawing/2014/main" id="{7DEE46C5-67B8-48E2-A120-3F0E93727D16}"/>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3" name="矩形: 圆角 12">
              <a:extLst>
                <a:ext uri="{FF2B5EF4-FFF2-40B4-BE49-F238E27FC236}">
                  <a16:creationId xmlns:a16="http://schemas.microsoft.com/office/drawing/2014/main" id="{C0125120-049E-493B-A8C9-B86CEF9019A8}"/>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4" name="直接连接符 13">
            <a:extLst>
              <a:ext uri="{FF2B5EF4-FFF2-40B4-BE49-F238E27FC236}">
                <a16:creationId xmlns:a16="http://schemas.microsoft.com/office/drawing/2014/main" id="{525B8843-035E-436D-81FA-3C841C77DA31}"/>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7DC8D753-865F-4414-8FE0-749076C11794}"/>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41264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2777" y="1026121"/>
            <a:ext cx="8229600" cy="3394472"/>
          </a:xfrm>
        </p:spPr>
        <p:txBody>
          <a:bodyPr/>
          <a:lstStyle/>
          <a:p>
            <a:pPr>
              <a:lnSpc>
                <a:spcPct val="114000"/>
              </a:lnSpc>
              <a:buSzPct val="80000"/>
              <a:buFont typeface="Wingdings" panose="05000000000000000000" pitchFamily="2" charset="2"/>
              <a:buChar char="l"/>
            </a:pPr>
            <a:r>
              <a:rPr lang="zh-CN" altLang="en-US" sz="1800" dirty="0">
                <a:ea typeface="宋体" panose="02010600030101010101" pitchFamily="2" charset="-122"/>
              </a:rPr>
              <a:t>向右下方倾斜的是</a:t>
            </a:r>
            <a:r>
              <a:rPr lang="zh-CN" altLang="en-US" sz="1800" b="1" dirty="0">
                <a:ea typeface="宋体" panose="02010600030101010101" pitchFamily="2" charset="-122"/>
              </a:rPr>
              <a:t>短期</a:t>
            </a:r>
            <a:r>
              <a:rPr lang="zh-CN" altLang="en-US" sz="1800" dirty="0">
                <a:ea typeface="宋体" panose="02010600030101010101" pitchFamily="2" charset="-122"/>
              </a:rPr>
              <a:t>的菲利普斯曲线，记为 </a:t>
            </a:r>
            <a:r>
              <a:rPr lang="en-US" altLang="zh-CN" sz="1800" b="1" i="1" dirty="0">
                <a:ea typeface="宋体" panose="02010600030101010101" pitchFamily="2" charset="-122"/>
              </a:rPr>
              <a:t>SPC</a:t>
            </a:r>
          </a:p>
          <a:p>
            <a:pPr>
              <a:lnSpc>
                <a:spcPct val="114000"/>
              </a:lnSpc>
              <a:buSzPct val="80000"/>
              <a:buFont typeface="Wingdings" panose="05000000000000000000" pitchFamily="2" charset="2"/>
              <a:buChar char="l"/>
            </a:pPr>
            <a:r>
              <a:rPr lang="zh-CN" altLang="en-US" sz="1800" dirty="0">
                <a:ea typeface="宋体" panose="02010600030101010101" pitchFamily="2" charset="-122"/>
              </a:rPr>
              <a:t>在</a:t>
            </a:r>
            <a:r>
              <a:rPr lang="zh-CN" altLang="en-US" sz="1800" b="1" dirty="0">
                <a:ea typeface="宋体" panose="02010600030101010101" pitchFamily="2" charset="-122"/>
              </a:rPr>
              <a:t>长期</a:t>
            </a:r>
            <a:r>
              <a:rPr lang="zh-CN" altLang="en-US" sz="1800" dirty="0">
                <a:ea typeface="宋体" panose="02010600030101010101" pitchFamily="2" charset="-122"/>
              </a:rPr>
              <a:t>中，</a:t>
            </a:r>
            <a:endParaRPr lang="en-US" altLang="zh-CN" sz="1800" dirty="0">
              <a:ea typeface="宋体" panose="02010600030101010101" pitchFamily="2" charset="-122"/>
            </a:endParaRPr>
          </a:p>
          <a:p>
            <a:pPr lvl="1">
              <a:lnSpc>
                <a:spcPct val="114000"/>
              </a:lnSpc>
              <a:buSzPct val="60000"/>
              <a:buFont typeface="Wingdings" panose="05000000000000000000" pitchFamily="2" charset="2"/>
              <a:buChar char="n"/>
            </a:pPr>
            <a:r>
              <a:rPr lang="zh-CN" altLang="en-US" sz="1600" dirty="0">
                <a:ea typeface="宋体" panose="02010600030101010101" pitchFamily="2" charset="-122"/>
              </a:rPr>
              <a:t>菲利普斯曲线是一条垂直线，记为 </a:t>
            </a:r>
            <a:r>
              <a:rPr lang="en-US" altLang="zh-CN" sz="1600" b="1" i="1" dirty="0">
                <a:ea typeface="宋体" panose="02010600030101010101" pitchFamily="2" charset="-122"/>
              </a:rPr>
              <a:t>LPC</a:t>
            </a:r>
          </a:p>
          <a:p>
            <a:pPr lvl="1">
              <a:lnSpc>
                <a:spcPct val="114000"/>
              </a:lnSpc>
              <a:buSzPct val="60000"/>
              <a:buFont typeface="Wingdings" panose="05000000000000000000" pitchFamily="2" charset="2"/>
              <a:buChar char="n"/>
            </a:pPr>
            <a:r>
              <a:rPr lang="zh-CN" altLang="en-US" sz="1600" dirty="0">
                <a:ea typeface="宋体" panose="02010600030101010101" pitchFamily="2" charset="-122"/>
              </a:rPr>
              <a:t>表明失业率与通货膨胀率之间不存在替换关系</a:t>
            </a:r>
            <a:endParaRPr lang="en-US" altLang="zh-CN" sz="1600" dirty="0">
              <a:ea typeface="宋体" panose="02010600030101010101" pitchFamily="2" charset="-122"/>
            </a:endParaRPr>
          </a:p>
          <a:p>
            <a:pPr lvl="1">
              <a:lnSpc>
                <a:spcPct val="114000"/>
              </a:lnSpc>
              <a:buSzPct val="60000"/>
              <a:buFont typeface="Wingdings" panose="05000000000000000000" pitchFamily="2" charset="2"/>
              <a:buChar char="n"/>
            </a:pPr>
            <a:r>
              <a:rPr lang="zh-CN" altLang="en-US" sz="1600" dirty="0">
                <a:ea typeface="宋体" panose="02010600030101010101" pitchFamily="2" charset="-122"/>
              </a:rPr>
              <a:t>社会经济实现充分就业，失业率处于自然失业率水平</a:t>
            </a:r>
            <a:endParaRPr lang="en-US" altLang="zh-CN" sz="1600" dirty="0">
              <a:ea typeface="宋体" panose="02010600030101010101" pitchFamily="2" charset="-122"/>
            </a:endParaRPr>
          </a:p>
          <a:p>
            <a:pPr>
              <a:lnSpc>
                <a:spcPct val="114000"/>
              </a:lnSpc>
              <a:buSzPct val="80000"/>
              <a:buFont typeface="Wingdings" panose="05000000000000000000" pitchFamily="2" charset="2"/>
              <a:buChar char="l"/>
            </a:pPr>
            <a:r>
              <a:rPr lang="zh-CN" altLang="en-US" sz="1800" dirty="0">
                <a:ea typeface="宋体" panose="02010600030101010101" pitchFamily="2" charset="-122"/>
              </a:rPr>
              <a:t>在长期中，如果要使失业率保持在自然失业率之下，其结果将会导致通货膨胀率持续不断的上升</a:t>
            </a:r>
            <a:endParaRPr lang="en-US" altLang="zh-CN" sz="1800" dirty="0">
              <a:ea typeface="宋体" panose="02010600030101010101" pitchFamily="2" charset="-122"/>
            </a:endParaRPr>
          </a:p>
          <a:p>
            <a:pPr>
              <a:lnSpc>
                <a:spcPct val="114000"/>
              </a:lnSpc>
              <a:buSzPct val="80000"/>
              <a:buFont typeface="Wingdings" panose="05000000000000000000" pitchFamily="2" charset="2"/>
              <a:buChar char="l"/>
            </a:pPr>
            <a:r>
              <a:rPr lang="zh-CN" altLang="en-US" sz="1800" dirty="0">
                <a:ea typeface="宋体" panose="02010600030101010101" pitchFamily="2" charset="-122"/>
              </a:rPr>
              <a:t>接下来以适应性预期为基础，分析</a:t>
            </a:r>
            <a:r>
              <a:rPr lang="en-US" altLang="zh-CN" sz="1800" b="1" i="1" dirty="0">
                <a:ea typeface="宋体" panose="02010600030101010101" pitchFamily="2" charset="-122"/>
              </a:rPr>
              <a:t>SPC</a:t>
            </a:r>
            <a:r>
              <a:rPr lang="zh-CN" altLang="en-US" sz="1800" dirty="0">
                <a:ea typeface="宋体" panose="02010600030101010101" pitchFamily="2" charset="-122"/>
              </a:rPr>
              <a:t>如何不断移动，进而形成</a:t>
            </a:r>
            <a:r>
              <a:rPr lang="en-US" altLang="zh-CN" sz="1800" b="1" i="1" dirty="0">
                <a:ea typeface="宋体" panose="02010600030101010101" pitchFamily="2" charset="-122"/>
              </a:rPr>
              <a:t>LPC</a:t>
            </a:r>
            <a:endParaRPr lang="en-US" sz="1800" b="1" i="1" dirty="0">
              <a:ea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75</a:t>
            </a:fld>
            <a:endParaRPr lang="en-US" dirty="0"/>
          </a:p>
        </p:txBody>
      </p:sp>
      <p:sp>
        <p:nvSpPr>
          <p:cNvPr id="5" name="矩形 4">
            <a:extLst>
              <a:ext uri="{FF2B5EF4-FFF2-40B4-BE49-F238E27FC236}">
                <a16:creationId xmlns:a16="http://schemas.microsoft.com/office/drawing/2014/main" id="{379F1C3B-EFE0-408E-AC91-FB99A448C18C}"/>
              </a:ext>
            </a:extLst>
          </p:cNvPr>
          <p:cNvSpPr/>
          <p:nvPr/>
        </p:nvSpPr>
        <p:spPr>
          <a:xfrm>
            <a:off x="48230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短期和长期的菲利普斯曲线</a:t>
            </a:r>
          </a:p>
        </p:txBody>
      </p:sp>
      <p:grpSp>
        <p:nvGrpSpPr>
          <p:cNvPr id="6" name="组合 5">
            <a:extLst>
              <a:ext uri="{FF2B5EF4-FFF2-40B4-BE49-F238E27FC236}">
                <a16:creationId xmlns:a16="http://schemas.microsoft.com/office/drawing/2014/main" id="{0D7474D7-ACD4-460A-A95E-2B64662B16F8}"/>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8AA03DDF-10D8-490C-A21E-0F7DDFCAFE54}"/>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8C10B6D2-6325-419A-8DA1-757237085146}"/>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96096E17-9C08-453B-8FCD-FE4722E204FC}"/>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A5BDC7D9-E80B-4D9D-B2D8-27E55F1B36FB}"/>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D7B9937A-CA4F-4670-B68C-7FD2C902550B}"/>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ED399777-C7FF-49D1-ABB6-01174F245999}"/>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19060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p:cNvCxnSpPr/>
          <p:nvPr/>
        </p:nvCxnSpPr>
        <p:spPr>
          <a:xfrm flipV="1">
            <a:off x="2429800" y="999808"/>
            <a:ext cx="0" cy="307181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B6F15528-21DE-4FAA-801E-634DDDAF4B2B}" type="slidenum">
              <a:rPr lang="en-US" smtClean="0"/>
              <a:pPr/>
              <a:t>76</a:t>
            </a:fld>
            <a:endParaRPr lang="en-US" dirty="0"/>
          </a:p>
        </p:txBody>
      </p:sp>
      <p:sp>
        <p:nvSpPr>
          <p:cNvPr id="15" name="TextBox 14"/>
          <p:cNvSpPr txBox="1"/>
          <p:nvPr/>
        </p:nvSpPr>
        <p:spPr>
          <a:xfrm>
            <a:off x="67600" y="4376420"/>
            <a:ext cx="4648200" cy="338554"/>
          </a:xfrm>
          <a:prstGeom prst="rect">
            <a:avLst/>
          </a:prstGeom>
          <a:noFill/>
        </p:spPr>
        <p:txBody>
          <a:bodyPr wrap="square" rtlCol="0">
            <a:spAutoFit/>
          </a:bodyPr>
          <a:lstStyle/>
          <a:p>
            <a:pPr algn="ctr"/>
            <a:r>
              <a:rPr lang="zh-CN" altLang="en-US" sz="1600" b="1" dirty="0">
                <a:latin typeface="Times New Roman" panose="02020603050405020304" pitchFamily="18" charset="0"/>
                <a:cs typeface="Times New Roman" panose="02020603050405020304" pitchFamily="18" charset="0"/>
              </a:rPr>
              <a:t>图</a:t>
            </a:r>
            <a:r>
              <a:rPr lang="en-US" altLang="zh-CN" sz="1600" b="1" dirty="0">
                <a:latin typeface="Times New Roman" panose="02020603050405020304" pitchFamily="18" charset="0"/>
                <a:cs typeface="Times New Roman" panose="02020603050405020304" pitchFamily="18" charset="0"/>
              </a:rPr>
              <a:t>13-8 </a:t>
            </a:r>
            <a:r>
              <a:rPr lang="zh-CN" altLang="en-US" sz="1600" b="1" dirty="0">
                <a:latin typeface="Times New Roman" panose="02020603050405020304" pitchFamily="18" charset="0"/>
                <a:cs typeface="Times New Roman" panose="02020603050405020304" pitchFamily="18" charset="0"/>
              </a:rPr>
              <a:t>短期和长期菲利普斯曲线</a:t>
            </a:r>
            <a:endParaRPr lang="en-US" sz="1600" b="1" dirty="0">
              <a:latin typeface="Times New Roman" panose="02020603050405020304" pitchFamily="18" charset="0"/>
              <a:cs typeface="Times New Roman" panose="02020603050405020304" pitchFamily="18" charset="0"/>
            </a:endParaRPr>
          </a:p>
        </p:txBody>
      </p:sp>
      <p:cxnSp>
        <p:nvCxnSpPr>
          <p:cNvPr id="11" name="Straight Connector 10"/>
          <p:cNvCxnSpPr/>
          <p:nvPr/>
        </p:nvCxnSpPr>
        <p:spPr>
          <a:xfrm>
            <a:off x="982000" y="2395220"/>
            <a:ext cx="2895600" cy="152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3649000" y="3614420"/>
                <a:ext cx="18288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a:rPr>
                        <m:t>𝑺𝑷</m:t>
                      </m:r>
                      <m:sSub>
                        <m:sSubPr>
                          <m:ctrlPr>
                            <a:rPr lang="en-US" sz="1600" b="1" i="1" smtClean="0">
                              <a:latin typeface="Cambria Math" panose="02040503050406030204" pitchFamily="18" charset="0"/>
                            </a:rPr>
                          </m:ctrlPr>
                        </m:sSubPr>
                        <m:e>
                          <m:r>
                            <a:rPr lang="en-US" sz="1600" b="1" i="1" smtClean="0">
                              <a:latin typeface="Cambria Math"/>
                            </a:rPr>
                            <m:t>𝑪</m:t>
                          </m:r>
                        </m:e>
                        <m:sub>
                          <m:r>
                            <a:rPr lang="en-US" sz="1600" b="1" i="1" smtClean="0">
                              <a:latin typeface="Cambria Math"/>
                            </a:rPr>
                            <m:t>𝟏</m:t>
                          </m:r>
                        </m:sub>
                      </m:sSub>
                      <m:r>
                        <a:rPr lang="en-US" sz="1600" b="1" i="1" smtClean="0">
                          <a:latin typeface="Cambria Math"/>
                        </a:rPr>
                        <m:t>(</m:t>
                      </m:r>
                      <m:sSub>
                        <m:sSubPr>
                          <m:ctrlPr>
                            <a:rPr lang="en-US" sz="1600" b="1" i="1" smtClean="0">
                              <a:latin typeface="Cambria Math" panose="02040503050406030204" pitchFamily="18" charset="0"/>
                            </a:rPr>
                          </m:ctrlPr>
                        </m:sSubPr>
                        <m:e>
                          <m:r>
                            <a:rPr lang="en-US" sz="1600" b="1" i="1" smtClean="0">
                              <a:latin typeface="Cambria Math"/>
                            </a:rPr>
                            <m:t>𝝅</m:t>
                          </m:r>
                        </m:e>
                        <m:sub>
                          <m:r>
                            <a:rPr lang="en-US" sz="1600" b="1" i="1" smtClean="0">
                              <a:latin typeface="Cambria Math"/>
                            </a:rPr>
                            <m:t>𝒆</m:t>
                          </m:r>
                        </m:sub>
                      </m:sSub>
                      <m:r>
                        <a:rPr lang="en-US" sz="1600" b="1" i="1" smtClean="0">
                          <a:latin typeface="Cambria Math"/>
                        </a:rPr>
                        <m:t>=</m:t>
                      </m:r>
                      <m:r>
                        <a:rPr lang="en-US" sz="1600" b="1" i="1" smtClean="0">
                          <a:latin typeface="Cambria Math"/>
                        </a:rPr>
                        <m:t>𝟑</m:t>
                      </m:r>
                      <m:r>
                        <a:rPr lang="en-US" sz="1600" b="1" i="1" smtClean="0">
                          <a:latin typeface="Cambria Math"/>
                        </a:rPr>
                        <m:t>%)</m:t>
                      </m:r>
                    </m:oMath>
                  </m:oMathPara>
                </a14:m>
                <a:endParaRPr lang="en-US" sz="16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3649000" y="3614420"/>
                <a:ext cx="1828800" cy="338554"/>
              </a:xfrm>
              <a:prstGeom prst="rect">
                <a:avLst/>
              </a:prstGeom>
              <a:blipFill>
                <a:blip r:embed="rId2"/>
                <a:stretch>
                  <a:fillRect b="-10909"/>
                </a:stretch>
              </a:blipFill>
            </p:spPr>
            <p:txBody>
              <a:bodyPr/>
              <a:lstStyle/>
              <a:p>
                <a:r>
                  <a:rPr lang="zh-CN" altLang="en-US">
                    <a:noFill/>
                  </a:rPr>
                  <a:t> </a:t>
                </a:r>
              </a:p>
            </p:txBody>
          </p:sp>
        </mc:Fallback>
      </mc:AlternateContent>
      <p:cxnSp>
        <p:nvCxnSpPr>
          <p:cNvPr id="20" name="Straight Connector 19"/>
          <p:cNvCxnSpPr/>
          <p:nvPr/>
        </p:nvCxnSpPr>
        <p:spPr>
          <a:xfrm flipH="1">
            <a:off x="755781" y="3157220"/>
            <a:ext cx="1674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296200" y="2987943"/>
                <a:ext cx="4572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a:rPr>
                        <m:t>𝟑</m:t>
                      </m:r>
                      <m:r>
                        <a:rPr lang="en-US" sz="1600" b="1" i="1" smtClean="0">
                          <a:latin typeface="Cambria Math"/>
                        </a:rPr>
                        <m:t>%</m:t>
                      </m:r>
                    </m:oMath>
                  </m:oMathPara>
                </a14:m>
                <a:endParaRPr lang="en-US" sz="1600" b="1" dirty="0"/>
              </a:p>
            </p:txBody>
          </p:sp>
        </mc:Choice>
        <mc:Fallback xmlns="">
          <p:sp>
            <p:nvSpPr>
              <p:cNvPr id="21" name="TextBox 20"/>
              <p:cNvSpPr txBox="1">
                <a:spLocks noRot="1" noChangeAspect="1" noMove="1" noResize="1" noEditPoints="1" noAdjustHandles="1" noChangeArrowheads="1" noChangeShapeType="1" noTextEdit="1"/>
              </p:cNvSpPr>
              <p:nvPr/>
            </p:nvSpPr>
            <p:spPr>
              <a:xfrm>
                <a:off x="296200" y="2987943"/>
                <a:ext cx="457200" cy="338554"/>
              </a:xfrm>
              <a:prstGeom prst="rect">
                <a:avLst/>
              </a:prstGeom>
              <a:blipFill>
                <a:blip r:embed="rId3"/>
                <a:stretch>
                  <a:fillRect r="-1333"/>
                </a:stretch>
              </a:blipFill>
            </p:spPr>
            <p:txBody>
              <a:bodyPr/>
              <a:lstStyle/>
              <a:p>
                <a:r>
                  <a:rPr lang="zh-CN" altLang="en-US">
                    <a:noFill/>
                  </a:rPr>
                  <a:t> </a:t>
                </a:r>
              </a:p>
            </p:txBody>
          </p:sp>
        </mc:Fallback>
      </mc:AlternateContent>
      <p:grpSp>
        <p:nvGrpSpPr>
          <p:cNvPr id="65" name="Group 64"/>
          <p:cNvGrpSpPr/>
          <p:nvPr/>
        </p:nvGrpSpPr>
        <p:grpSpPr>
          <a:xfrm>
            <a:off x="448600" y="642620"/>
            <a:ext cx="4267200" cy="3733800"/>
            <a:chOff x="381000" y="1047750"/>
            <a:chExt cx="4267200" cy="3733800"/>
          </a:xfrm>
        </p:grpSpPr>
        <p:cxnSp>
          <p:nvCxnSpPr>
            <p:cNvPr id="6" name="Straight Arrow Connector 5"/>
            <p:cNvCxnSpPr/>
            <p:nvPr/>
          </p:nvCxnSpPr>
          <p:spPr>
            <a:xfrm>
              <a:off x="685800" y="4476750"/>
              <a:ext cx="3581400" cy="0"/>
            </a:xfrm>
            <a:prstGeom prst="straightConnector1">
              <a:avLst/>
            </a:prstGeom>
            <a:ln>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688181" y="1352550"/>
              <a:ext cx="0" cy="3124200"/>
            </a:xfrm>
            <a:prstGeom prst="straightConnector1">
              <a:avLst/>
            </a:prstGeom>
            <a:ln>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381000" y="1047750"/>
                  <a:ext cx="5334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a:rPr>
                          <m:t>𝝅</m:t>
                        </m:r>
                      </m:oMath>
                    </m:oMathPara>
                  </a14:m>
                  <a:endParaRPr lang="en-US" sz="1600" b="1" dirty="0"/>
                </a:p>
              </p:txBody>
            </p:sp>
          </mc:Choice>
          <mc:Fallback xmlns="">
            <p:sp>
              <p:nvSpPr>
                <p:cNvPr id="13" name="TextBox 12"/>
                <p:cNvSpPr txBox="1">
                  <a:spLocks noRot="1" noChangeAspect="1" noMove="1" noResize="1" noEditPoints="1" noAdjustHandles="1" noChangeArrowheads="1" noChangeShapeType="1" noTextEdit="1"/>
                </p:cNvSpPr>
                <p:nvPr/>
              </p:nvSpPr>
              <p:spPr>
                <a:xfrm>
                  <a:off x="381000" y="1047750"/>
                  <a:ext cx="533400" cy="338554"/>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114800" y="4290596"/>
                  <a:ext cx="5334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a:rPr>
                          <m:t>𝒖</m:t>
                        </m:r>
                      </m:oMath>
                    </m:oMathPara>
                  </a14:m>
                  <a:endParaRPr lang="en-US" sz="1600"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4114800" y="4290596"/>
                  <a:ext cx="533400" cy="338554"/>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133600" y="4442996"/>
                  <a:ext cx="5334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1" i="1" smtClean="0">
                                <a:latin typeface="Cambria Math" panose="02040503050406030204" pitchFamily="18" charset="0"/>
                              </a:rPr>
                            </m:ctrlPr>
                          </m:sSupPr>
                          <m:e>
                            <m:r>
                              <a:rPr lang="en-US" sz="1600" b="1" i="1" smtClean="0">
                                <a:latin typeface="Cambria Math"/>
                              </a:rPr>
                              <m:t>𝒖</m:t>
                            </m:r>
                          </m:e>
                          <m:sup>
                            <m:r>
                              <a:rPr lang="en-US" sz="1600" b="1" i="1" smtClean="0">
                                <a:latin typeface="Cambria Math"/>
                              </a:rPr>
                              <m:t>∗</m:t>
                            </m:r>
                          </m:sup>
                        </m:sSup>
                      </m:oMath>
                    </m:oMathPara>
                  </a14:m>
                  <a:endParaRPr lang="en-US" sz="1600" b="1" dirty="0"/>
                </a:p>
              </p:txBody>
            </p:sp>
          </mc:Choice>
          <mc:Fallback xmlns="">
            <p:sp>
              <p:nvSpPr>
                <p:cNvPr id="22" name="TextBox 21"/>
                <p:cNvSpPr txBox="1">
                  <a:spLocks noRot="1" noChangeAspect="1" noMove="1" noResize="1" noEditPoints="1" noAdjustHandles="1" noChangeArrowheads="1" noChangeShapeType="1" noTextEdit="1"/>
                </p:cNvSpPr>
                <p:nvPr/>
              </p:nvSpPr>
              <p:spPr>
                <a:xfrm>
                  <a:off x="2133600" y="4442996"/>
                  <a:ext cx="533400" cy="338554"/>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381000" y="4400550"/>
                  <a:ext cx="5334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a:rPr>
                          <m:t>𝑶</m:t>
                        </m:r>
                      </m:oMath>
                    </m:oMathPara>
                  </a14:m>
                  <a:endParaRPr lang="en-US" sz="1600" b="1" dirty="0"/>
                </a:p>
              </p:txBody>
            </p:sp>
          </mc:Choice>
          <mc:Fallback xmlns="">
            <p:sp>
              <p:nvSpPr>
                <p:cNvPr id="23" name="TextBox 22"/>
                <p:cNvSpPr txBox="1">
                  <a:spLocks noRot="1" noChangeAspect="1" noMove="1" noResize="1" noEditPoints="1" noAdjustHandles="1" noChangeArrowheads="1" noChangeShapeType="1" noTextEdit="1"/>
                </p:cNvSpPr>
                <p:nvPr/>
              </p:nvSpPr>
              <p:spPr>
                <a:xfrm>
                  <a:off x="381000" y="4400550"/>
                  <a:ext cx="533400" cy="338554"/>
                </a:xfrm>
                <a:prstGeom prst="rect">
                  <a:avLst/>
                </a:prstGeom>
                <a:blipFill rotWithShape="1">
                  <a:blip r:embed="rId7"/>
                  <a:stretch>
                    <a:fillRect/>
                  </a:stretch>
                </a:blipFill>
              </p:spPr>
              <p:txBody>
                <a:bodyPr/>
                <a:lstStyle/>
                <a:p>
                  <a:r>
                    <a:rPr lang="en-US">
                      <a:noFill/>
                    </a:rPr>
                    <a:t> </a:t>
                  </a:r>
                </a:p>
              </p:txBody>
            </p:sp>
          </mc:Fallback>
        </mc:AlternateContent>
      </p:grpSp>
      <p:sp>
        <p:nvSpPr>
          <p:cNvPr id="24" name="Oval 23"/>
          <p:cNvSpPr/>
          <p:nvPr/>
        </p:nvSpPr>
        <p:spPr>
          <a:xfrm>
            <a:off x="2391700" y="3119120"/>
            <a:ext cx="76200" cy="76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p:cNvSpPr txBox="1"/>
              <p:nvPr/>
            </p:nvSpPr>
            <p:spPr>
              <a:xfrm>
                <a:off x="2277400" y="2894866"/>
                <a:ext cx="5334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a:rPr>
                        <m:t>𝑨</m:t>
                      </m:r>
                    </m:oMath>
                  </m:oMathPara>
                </a14:m>
                <a:endParaRPr lang="en-US" sz="1600" b="1" dirty="0"/>
              </a:p>
            </p:txBody>
          </p:sp>
        </mc:Choice>
        <mc:Fallback xmlns="">
          <p:sp>
            <p:nvSpPr>
              <p:cNvPr id="25" name="TextBox 24"/>
              <p:cNvSpPr txBox="1">
                <a:spLocks noRot="1" noChangeAspect="1" noMove="1" noResize="1" noEditPoints="1" noAdjustHandles="1" noChangeArrowheads="1" noChangeShapeType="1" noTextEdit="1"/>
              </p:cNvSpPr>
              <p:nvPr/>
            </p:nvSpPr>
            <p:spPr>
              <a:xfrm>
                <a:off x="2277400" y="2894866"/>
                <a:ext cx="533400" cy="338554"/>
              </a:xfrm>
              <a:prstGeom prst="rect">
                <a:avLst/>
              </a:prstGeom>
              <a:blipFill>
                <a:blip r:embed="rId8"/>
                <a:stretch>
                  <a:fillRect/>
                </a:stretch>
              </a:blipFill>
            </p:spPr>
            <p:txBody>
              <a:bodyPr/>
              <a:lstStyle/>
              <a:p>
                <a:r>
                  <a:rPr lang="zh-CN" altLang="en-US">
                    <a:noFill/>
                  </a:rPr>
                  <a:t> </a:t>
                </a:r>
              </a:p>
            </p:txBody>
          </p:sp>
        </mc:Fallback>
      </mc:AlternateContent>
      <p:grpSp>
        <p:nvGrpSpPr>
          <p:cNvPr id="69" name="Group 68"/>
          <p:cNvGrpSpPr/>
          <p:nvPr/>
        </p:nvGrpSpPr>
        <p:grpSpPr>
          <a:xfrm>
            <a:off x="296200" y="2395220"/>
            <a:ext cx="1219200" cy="1981200"/>
            <a:chOff x="228600" y="2800350"/>
            <a:chExt cx="1219200" cy="1981200"/>
          </a:xfrm>
        </p:grpSpPr>
        <p:grpSp>
          <p:nvGrpSpPr>
            <p:cNvPr id="66" name="Group 65"/>
            <p:cNvGrpSpPr/>
            <p:nvPr/>
          </p:nvGrpSpPr>
          <p:grpSpPr>
            <a:xfrm>
              <a:off x="914400" y="2931527"/>
              <a:ext cx="533400" cy="1850023"/>
              <a:chOff x="914400" y="2931527"/>
              <a:chExt cx="533400" cy="1850023"/>
            </a:xfrm>
          </p:grpSpPr>
          <mc:AlternateContent xmlns:mc="http://schemas.openxmlformats.org/markup-compatibility/2006" xmlns:a14="http://schemas.microsoft.com/office/drawing/2010/main">
            <mc:Choice Requires="a14">
              <p:sp>
                <p:nvSpPr>
                  <p:cNvPr id="27" name="TextBox 26"/>
                  <p:cNvSpPr txBox="1"/>
                  <p:nvPr/>
                </p:nvSpPr>
                <p:spPr>
                  <a:xfrm>
                    <a:off x="914400" y="4442996"/>
                    <a:ext cx="5334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a:rPr>
                                <m:t>𝒖</m:t>
                              </m:r>
                            </m:e>
                            <m:sub>
                              <m:r>
                                <a:rPr lang="en-US" sz="1600" b="1" i="1" smtClean="0">
                                  <a:latin typeface="Cambria Math"/>
                                </a:rPr>
                                <m:t>𝟏</m:t>
                              </m:r>
                            </m:sub>
                          </m:sSub>
                        </m:oMath>
                      </m:oMathPara>
                    </a14:m>
                    <a:endParaRPr lang="en-US" sz="1600" b="1" dirty="0"/>
                  </a:p>
                </p:txBody>
              </p:sp>
            </mc:Choice>
            <mc:Fallback xmlns="">
              <p:sp>
                <p:nvSpPr>
                  <p:cNvPr id="27" name="TextBox 26"/>
                  <p:cNvSpPr txBox="1">
                    <a:spLocks noRot="1" noChangeAspect="1" noMove="1" noResize="1" noEditPoints="1" noAdjustHandles="1" noChangeArrowheads="1" noChangeShapeType="1" noTextEdit="1"/>
                  </p:cNvSpPr>
                  <p:nvPr/>
                </p:nvSpPr>
                <p:spPr>
                  <a:xfrm>
                    <a:off x="914400" y="4442996"/>
                    <a:ext cx="533400" cy="338554"/>
                  </a:xfrm>
                  <a:prstGeom prst="rect">
                    <a:avLst/>
                  </a:prstGeom>
                  <a:blipFill rotWithShape="1">
                    <a:blip r:embed="rId9"/>
                    <a:stretch>
                      <a:fillRect/>
                    </a:stretch>
                  </a:blipFill>
                </p:spPr>
                <p:txBody>
                  <a:bodyPr/>
                  <a:lstStyle/>
                  <a:p>
                    <a:r>
                      <a:rPr lang="en-US">
                        <a:noFill/>
                      </a:rPr>
                      <a:t> </a:t>
                    </a:r>
                  </a:p>
                </p:txBody>
              </p:sp>
            </mc:Fallback>
          </mc:AlternateContent>
          <p:cxnSp>
            <p:nvCxnSpPr>
              <p:cNvPr id="29" name="Straight Connector 28"/>
              <p:cNvCxnSpPr/>
              <p:nvPr/>
            </p:nvCxnSpPr>
            <p:spPr>
              <a:xfrm flipV="1">
                <a:off x="1181100" y="2931527"/>
                <a:ext cx="0" cy="154522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p:nvPr/>
          </p:nvCxnSpPr>
          <p:spPr>
            <a:xfrm flipH="1">
              <a:off x="688181" y="2949575"/>
              <a:ext cx="48418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p:cNvSpPr txBox="1"/>
                <p:nvPr/>
              </p:nvSpPr>
              <p:spPr>
                <a:xfrm>
                  <a:off x="228600" y="2800350"/>
                  <a:ext cx="4572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a:rPr>
                          <m:t>𝟔</m:t>
                        </m:r>
                        <m:r>
                          <a:rPr lang="en-US" sz="1600" b="1" i="1" smtClean="0">
                            <a:latin typeface="Cambria Math"/>
                          </a:rPr>
                          <m:t>%</m:t>
                        </m:r>
                      </m:oMath>
                    </m:oMathPara>
                  </a14:m>
                  <a:endParaRPr lang="en-US" sz="1600" b="1" dirty="0"/>
                </a:p>
              </p:txBody>
            </p:sp>
          </mc:Choice>
          <mc:Fallback xmlns="">
            <p:sp>
              <p:nvSpPr>
                <p:cNvPr id="38" name="TextBox 37"/>
                <p:cNvSpPr txBox="1">
                  <a:spLocks noRot="1" noChangeAspect="1" noMove="1" noResize="1" noEditPoints="1" noAdjustHandles="1" noChangeArrowheads="1" noChangeShapeType="1" noTextEdit="1"/>
                </p:cNvSpPr>
                <p:nvPr/>
              </p:nvSpPr>
              <p:spPr>
                <a:xfrm>
                  <a:off x="228600" y="2800350"/>
                  <a:ext cx="457200" cy="338554"/>
                </a:xfrm>
                <a:prstGeom prst="rect">
                  <a:avLst/>
                </a:prstGeom>
                <a:blipFill rotWithShape="1">
                  <a:blip r:embed="rId10"/>
                  <a:stretch>
                    <a:fillRect r="-1333"/>
                  </a:stretch>
                </a:blipFill>
              </p:spPr>
              <p:txBody>
                <a:bodyPr/>
                <a:lstStyle/>
                <a:p>
                  <a:r>
                    <a:rPr lang="en-US">
                      <a:noFill/>
                    </a:rPr>
                    <a:t> </a:t>
                  </a:r>
                </a:p>
              </p:txBody>
            </p:sp>
          </mc:Fallback>
        </mc:AlternateContent>
      </p:grpSp>
      <p:grpSp>
        <p:nvGrpSpPr>
          <p:cNvPr id="67" name="Group 66"/>
          <p:cNvGrpSpPr/>
          <p:nvPr/>
        </p:nvGrpSpPr>
        <p:grpSpPr>
          <a:xfrm>
            <a:off x="1134400" y="1857057"/>
            <a:ext cx="4343400" cy="1524000"/>
            <a:chOff x="1066800" y="2262187"/>
            <a:chExt cx="4343400" cy="1524000"/>
          </a:xfrm>
        </p:grpSpPr>
        <p:cxnSp>
          <p:nvCxnSpPr>
            <p:cNvPr id="42" name="Straight Connector 41"/>
            <p:cNvCxnSpPr/>
            <p:nvPr/>
          </p:nvCxnSpPr>
          <p:spPr>
            <a:xfrm>
              <a:off x="1066800" y="2262187"/>
              <a:ext cx="2895600" cy="152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3581400" y="3409950"/>
                  <a:ext cx="18288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a:rPr>
                          <m:t>𝑺𝑷</m:t>
                        </m:r>
                        <m:sSub>
                          <m:sSubPr>
                            <m:ctrlPr>
                              <a:rPr lang="en-US" sz="1600" b="1" i="1" smtClean="0">
                                <a:latin typeface="Cambria Math" panose="02040503050406030204" pitchFamily="18" charset="0"/>
                              </a:rPr>
                            </m:ctrlPr>
                          </m:sSubPr>
                          <m:e>
                            <m:r>
                              <a:rPr lang="en-US" sz="1600" b="1" i="1" smtClean="0">
                                <a:latin typeface="Cambria Math"/>
                              </a:rPr>
                              <m:t>𝑪</m:t>
                            </m:r>
                          </m:e>
                          <m:sub>
                            <m:r>
                              <a:rPr lang="en-US" sz="1600" b="1" i="1" smtClean="0">
                                <a:latin typeface="Cambria Math"/>
                              </a:rPr>
                              <m:t>𝟐</m:t>
                            </m:r>
                          </m:sub>
                        </m:sSub>
                        <m:r>
                          <a:rPr lang="en-US" sz="1600" b="1" i="1" smtClean="0">
                            <a:latin typeface="Cambria Math"/>
                          </a:rPr>
                          <m:t>(</m:t>
                        </m:r>
                        <m:sSub>
                          <m:sSubPr>
                            <m:ctrlPr>
                              <a:rPr lang="en-US" sz="1600" b="1" i="1" smtClean="0">
                                <a:latin typeface="Cambria Math" panose="02040503050406030204" pitchFamily="18" charset="0"/>
                              </a:rPr>
                            </m:ctrlPr>
                          </m:sSubPr>
                          <m:e>
                            <m:r>
                              <a:rPr lang="en-US" sz="1600" b="1" i="1" smtClean="0">
                                <a:latin typeface="Cambria Math"/>
                              </a:rPr>
                              <m:t>𝝅</m:t>
                            </m:r>
                          </m:e>
                          <m:sub>
                            <m:r>
                              <a:rPr lang="en-US" sz="1600" b="1" i="1" smtClean="0">
                                <a:latin typeface="Cambria Math"/>
                              </a:rPr>
                              <m:t>𝒆</m:t>
                            </m:r>
                          </m:sub>
                        </m:sSub>
                        <m:r>
                          <a:rPr lang="en-US" sz="1600" b="1" i="1" smtClean="0">
                            <a:latin typeface="Cambria Math"/>
                          </a:rPr>
                          <m:t>=</m:t>
                        </m:r>
                        <m:r>
                          <a:rPr lang="en-US" sz="1600" b="1" i="1" smtClean="0">
                            <a:latin typeface="Cambria Math"/>
                          </a:rPr>
                          <m:t>𝟔</m:t>
                        </m:r>
                        <m:r>
                          <a:rPr lang="en-US" sz="1600" b="1" i="1" smtClean="0">
                            <a:latin typeface="Cambria Math"/>
                          </a:rPr>
                          <m:t>%)</m:t>
                        </m:r>
                      </m:oMath>
                    </m:oMathPara>
                  </a14:m>
                  <a:endParaRPr lang="en-US" sz="1600" b="1" dirty="0"/>
                </a:p>
              </p:txBody>
            </p:sp>
          </mc:Choice>
          <mc:Fallback xmlns="">
            <p:sp>
              <p:nvSpPr>
                <p:cNvPr id="43" name="TextBox 42"/>
                <p:cNvSpPr txBox="1">
                  <a:spLocks noRot="1" noChangeAspect="1" noMove="1" noResize="1" noEditPoints="1" noAdjustHandles="1" noChangeArrowheads="1" noChangeShapeType="1" noTextEdit="1"/>
                </p:cNvSpPr>
                <p:nvPr/>
              </p:nvSpPr>
              <p:spPr>
                <a:xfrm>
                  <a:off x="3581400" y="3409950"/>
                  <a:ext cx="1828800" cy="338554"/>
                </a:xfrm>
                <a:prstGeom prst="rect">
                  <a:avLst/>
                </a:prstGeom>
                <a:blipFill rotWithShape="1">
                  <a:blip r:embed="rId11"/>
                  <a:stretch>
                    <a:fillRect b="-8929"/>
                  </a:stretch>
                </a:blipFill>
              </p:spPr>
              <p:txBody>
                <a:bodyPr/>
                <a:lstStyle/>
                <a:p>
                  <a:r>
                    <a:rPr lang="en-US">
                      <a:noFill/>
                    </a:rPr>
                    <a:t> </a:t>
                  </a:r>
                </a:p>
              </p:txBody>
            </p:sp>
          </mc:Fallback>
        </mc:AlternateContent>
      </p:grpSp>
      <p:grpSp>
        <p:nvGrpSpPr>
          <p:cNvPr id="71" name="Group 70"/>
          <p:cNvGrpSpPr/>
          <p:nvPr/>
        </p:nvGrpSpPr>
        <p:grpSpPr>
          <a:xfrm>
            <a:off x="1248700" y="2278121"/>
            <a:ext cx="1600200" cy="338554"/>
            <a:chOff x="1181100" y="2683251"/>
            <a:chExt cx="1600200" cy="338554"/>
          </a:xfrm>
        </p:grpSpPr>
        <p:cxnSp>
          <p:nvCxnSpPr>
            <p:cNvPr id="44" name="Straight Connector 43"/>
            <p:cNvCxnSpPr/>
            <p:nvPr/>
          </p:nvCxnSpPr>
          <p:spPr>
            <a:xfrm flipH="1">
              <a:off x="1181100" y="2949575"/>
              <a:ext cx="11811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2326481" y="2910681"/>
              <a:ext cx="76200" cy="76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p:cNvSpPr txBox="1"/>
                <p:nvPr/>
              </p:nvSpPr>
              <p:spPr>
                <a:xfrm>
                  <a:off x="2247900" y="2683251"/>
                  <a:ext cx="5334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a:rPr>
                          <m:t>𝑩</m:t>
                        </m:r>
                      </m:oMath>
                    </m:oMathPara>
                  </a14:m>
                  <a:endParaRPr lang="en-US" sz="1600" b="1" dirty="0"/>
                </a:p>
              </p:txBody>
            </p:sp>
          </mc:Choice>
          <mc:Fallback xmlns="">
            <p:sp>
              <p:nvSpPr>
                <p:cNvPr id="48" name="TextBox 47"/>
                <p:cNvSpPr txBox="1">
                  <a:spLocks noRot="1" noChangeAspect="1" noMove="1" noResize="1" noEditPoints="1" noAdjustHandles="1" noChangeArrowheads="1" noChangeShapeType="1" noTextEdit="1"/>
                </p:cNvSpPr>
                <p:nvPr/>
              </p:nvSpPr>
              <p:spPr>
                <a:xfrm>
                  <a:off x="2247900" y="2683251"/>
                  <a:ext cx="533400" cy="338554"/>
                </a:xfrm>
                <a:prstGeom prst="rect">
                  <a:avLst/>
                </a:prstGeom>
                <a:blipFill rotWithShape="1">
                  <a:blip r:embed="rId12"/>
                  <a:stretch>
                    <a:fillRect/>
                  </a:stretch>
                </a:blipFill>
              </p:spPr>
              <p:txBody>
                <a:bodyPr/>
                <a:lstStyle/>
                <a:p>
                  <a:r>
                    <a:rPr lang="en-US">
                      <a:noFill/>
                    </a:rPr>
                    <a:t> </a:t>
                  </a:r>
                </a:p>
              </p:txBody>
            </p:sp>
          </mc:Fallback>
        </mc:AlternateContent>
      </p:grpSp>
      <p:grpSp>
        <p:nvGrpSpPr>
          <p:cNvPr id="75" name="Group 74"/>
          <p:cNvGrpSpPr/>
          <p:nvPr/>
        </p:nvGrpSpPr>
        <p:grpSpPr>
          <a:xfrm>
            <a:off x="2125000" y="685066"/>
            <a:ext cx="685800" cy="3386554"/>
            <a:chOff x="2057400" y="1090196"/>
            <a:chExt cx="685800" cy="3386554"/>
          </a:xfrm>
        </p:grpSpPr>
        <mc:AlternateContent xmlns:mc="http://schemas.openxmlformats.org/markup-compatibility/2006" xmlns:a14="http://schemas.microsoft.com/office/drawing/2010/main">
          <mc:Choice Requires="a14">
            <p:sp>
              <p:nvSpPr>
                <p:cNvPr id="51" name="TextBox 50"/>
                <p:cNvSpPr txBox="1"/>
                <p:nvPr/>
              </p:nvSpPr>
              <p:spPr>
                <a:xfrm>
                  <a:off x="2057400" y="1090196"/>
                  <a:ext cx="6858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a:rPr>
                          <m:t>𝑳𝑷𝑪</m:t>
                        </m:r>
                      </m:oMath>
                    </m:oMathPara>
                  </a14:m>
                  <a:endParaRPr lang="en-US" sz="1600"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2057400" y="1090196"/>
                  <a:ext cx="685800" cy="338554"/>
                </a:xfrm>
                <a:prstGeom prst="rect">
                  <a:avLst/>
                </a:prstGeom>
                <a:blipFill rotWithShape="1">
                  <a:blip r:embed="rId13"/>
                  <a:stretch>
                    <a:fillRect/>
                  </a:stretch>
                </a:blipFill>
              </p:spPr>
              <p:txBody>
                <a:bodyPr/>
                <a:lstStyle/>
                <a:p>
                  <a:r>
                    <a:rPr lang="en-US">
                      <a:noFill/>
                    </a:rPr>
                    <a:t> </a:t>
                  </a:r>
                </a:p>
              </p:txBody>
            </p:sp>
          </mc:Fallback>
        </mc:AlternateContent>
        <p:cxnSp>
          <p:nvCxnSpPr>
            <p:cNvPr id="18" name="Straight Connector 17"/>
            <p:cNvCxnSpPr/>
            <p:nvPr/>
          </p:nvCxnSpPr>
          <p:spPr>
            <a:xfrm>
              <a:off x="2362200" y="1386304"/>
              <a:ext cx="0" cy="30904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5" name="Rectangle 54"/>
              <p:cNvSpPr/>
              <p:nvPr/>
            </p:nvSpPr>
            <p:spPr>
              <a:xfrm>
                <a:off x="5363499" y="806883"/>
                <a:ext cx="3581401" cy="3960380"/>
              </a:xfrm>
              <a:prstGeom prst="rect">
                <a:avLst/>
              </a:prstGeom>
            </p:spPr>
            <p:txBody>
              <a:bodyPr wrap="square">
                <a:spAutoFit/>
              </a:bodyPr>
              <a:lstStyle/>
              <a:p>
                <a:pPr>
                  <a:lnSpc>
                    <a:spcPct val="120000"/>
                  </a:lnSpc>
                  <a:spcBef>
                    <a:spcPts val="600"/>
                  </a:spcBef>
                </a:pPr>
                <a:r>
                  <a:rPr lang="zh-CN" altLang="en-US" sz="1400" dirty="0">
                    <a:latin typeface="Times New Roman" panose="02020603050405020304" pitchFamily="18" charset="0"/>
                    <a:cs typeface="Times New Roman" panose="02020603050405020304" pitchFamily="18" charset="0"/>
                  </a:rPr>
                  <a:t>如果政府要使失业率保持在自然失业率之下，其结果将会导致通货膨胀率持续不断的上升</a:t>
                </a:r>
                <a:endParaRPr lang="en-US" altLang="zh-CN" sz="1400" dirty="0">
                  <a:latin typeface="Times New Roman" panose="02020603050405020304" pitchFamily="18" charset="0"/>
                  <a:cs typeface="Times New Roman" panose="02020603050405020304" pitchFamily="18" charset="0"/>
                </a:endParaRPr>
              </a:p>
              <a:p>
                <a:pPr marL="285750" indent="-285750">
                  <a:lnSpc>
                    <a:spcPct val="120000"/>
                  </a:lnSpc>
                  <a:spcBef>
                    <a:spcPts val="300"/>
                  </a:spcBef>
                  <a:buSzPct val="80000"/>
                  <a:buFont typeface="Wingdings" panose="05000000000000000000" pitchFamily="2" charset="2"/>
                  <a:buChar char="l"/>
                </a:pPr>
                <a:r>
                  <a:rPr lang="zh-CN" altLang="en-US" sz="1400" dirty="0">
                    <a:latin typeface="Times New Roman" panose="02020603050405020304" pitchFamily="18" charset="0"/>
                    <a:cs typeface="Times New Roman" panose="02020603050405020304" pitchFamily="18" charset="0"/>
                  </a:rPr>
                  <a:t>如果政府要使失业率保持在</a:t>
                </a: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a:rPr>
                          <m:t>𝑢</m:t>
                        </m:r>
                      </m:e>
                      <m:sub>
                        <m:r>
                          <a:rPr lang="en-US" altLang="zh-CN" sz="1400" b="0" i="1" smtClean="0">
                            <a:latin typeface="Cambria Math"/>
                          </a:rPr>
                          <m:t>1</m:t>
                        </m:r>
                      </m:sub>
                    </m:sSub>
                  </m:oMath>
                </a14:m>
                <a:endParaRPr lang="en-US" altLang="zh-CN" sz="1400" dirty="0">
                  <a:latin typeface="Times New Roman" panose="02020603050405020304" pitchFamily="18" charset="0"/>
                  <a:cs typeface="Times New Roman" panose="02020603050405020304" pitchFamily="18" charset="0"/>
                </a:endParaRPr>
              </a:p>
              <a:p>
                <a:pPr marL="285750" indent="-285750">
                  <a:lnSpc>
                    <a:spcPct val="120000"/>
                  </a:lnSpc>
                  <a:spcBef>
                    <a:spcPts val="300"/>
                  </a:spcBef>
                  <a:buSzPct val="80000"/>
                  <a:buFont typeface="Wingdings" panose="05000000000000000000" pitchFamily="2" charset="2"/>
                  <a:buChar char="l"/>
                </a:pPr>
                <a:r>
                  <a:rPr lang="zh-CN" altLang="en-US" sz="1400" dirty="0">
                    <a:latin typeface="Times New Roman" panose="02020603050405020304" pitchFamily="18" charset="0"/>
                    <a:cs typeface="Times New Roman" panose="02020603050405020304" pitchFamily="18" charset="0"/>
                  </a:rPr>
                  <a:t>根据</a:t>
                </a:r>
                <a14:m>
                  <m:oMath xmlns:m="http://schemas.openxmlformats.org/officeDocument/2006/math">
                    <m:r>
                      <a:rPr lang="en-US" altLang="zh-CN" sz="1400" b="0" i="1" smtClean="0">
                        <a:latin typeface="Cambria Math"/>
                      </a:rPr>
                      <m:t>𝑆𝑃</m:t>
                    </m:r>
                    <m:sSub>
                      <m:sSubPr>
                        <m:ctrlPr>
                          <a:rPr lang="en-US" altLang="zh-CN" sz="1400" b="0" i="1" smtClean="0">
                            <a:latin typeface="Cambria Math" panose="02040503050406030204" pitchFamily="18" charset="0"/>
                          </a:rPr>
                        </m:ctrlPr>
                      </m:sSubPr>
                      <m:e>
                        <m:r>
                          <a:rPr lang="en-US" altLang="zh-CN" sz="1400" b="0" i="1" smtClean="0">
                            <a:latin typeface="Cambria Math"/>
                          </a:rPr>
                          <m:t>𝐶</m:t>
                        </m:r>
                      </m:e>
                      <m:sub>
                        <m:r>
                          <a:rPr lang="en-US" altLang="zh-CN" sz="1400" b="0" i="1" smtClean="0">
                            <a:latin typeface="Cambria Math"/>
                          </a:rPr>
                          <m:t>1</m:t>
                        </m:r>
                      </m:sub>
                    </m:sSub>
                  </m:oMath>
                </a14:m>
                <a:r>
                  <a:rPr lang="zh-CN" altLang="en-US" sz="140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1400" b="0" i="1" dirty="0" smtClean="0">
                        <a:latin typeface="Cambria Math"/>
                      </a:rPr>
                      <m:t>𝜋</m:t>
                    </m:r>
                    <m:r>
                      <a:rPr lang="en-US" altLang="zh-CN" sz="1400" b="0" i="1" dirty="0" smtClean="0">
                        <a:latin typeface="Cambria Math"/>
                      </a:rPr>
                      <m:t>=6%</m:t>
                    </m:r>
                  </m:oMath>
                </a14:m>
                <a:r>
                  <a:rPr lang="zh-CN" altLang="en-US" sz="1400" dirty="0">
                    <a:latin typeface="Times New Roman" panose="02020603050405020304" pitchFamily="18" charset="0"/>
                    <a:cs typeface="Times New Roman" panose="02020603050405020304" pitchFamily="18" charset="0"/>
                  </a:rPr>
                  <a:t>，根据适应性预期假设，</a:t>
                </a: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a:rPr>
                          <m:t>𝜋</m:t>
                        </m:r>
                      </m:e>
                      <m:sub>
                        <m:r>
                          <a:rPr lang="en-US" altLang="zh-CN" sz="1400" b="0" i="1" smtClean="0">
                            <a:latin typeface="Cambria Math"/>
                          </a:rPr>
                          <m:t>𝑒</m:t>
                        </m:r>
                      </m:sub>
                    </m:sSub>
                    <m:r>
                      <a:rPr lang="en-US" altLang="zh-CN" sz="1400" b="0" i="1" smtClean="0">
                        <a:latin typeface="Cambria Math"/>
                      </a:rPr>
                      <m:t>=6%</m:t>
                    </m:r>
                  </m:oMath>
                </a14:m>
                <a:r>
                  <a:rPr lang="zh-CN" altLang="en-US" sz="1400" dirty="0">
                    <a:latin typeface="Times New Roman" panose="02020603050405020304" pitchFamily="18" charset="0"/>
                    <a:cs typeface="Times New Roman" panose="02020603050405020304" pitchFamily="18" charset="0"/>
                  </a:rPr>
                  <a:t>，从而使</a:t>
                </a:r>
                <a14:m>
                  <m:oMath xmlns:m="http://schemas.openxmlformats.org/officeDocument/2006/math">
                    <m:r>
                      <a:rPr lang="en-US" altLang="zh-CN" sz="1400" b="0" i="1" smtClean="0">
                        <a:latin typeface="Cambria Math"/>
                      </a:rPr>
                      <m:t>𝑆𝑃</m:t>
                    </m:r>
                    <m:sSub>
                      <m:sSubPr>
                        <m:ctrlPr>
                          <a:rPr lang="en-US" altLang="zh-CN" sz="1400" b="0" i="1" smtClean="0">
                            <a:latin typeface="Cambria Math" panose="02040503050406030204" pitchFamily="18" charset="0"/>
                          </a:rPr>
                        </m:ctrlPr>
                      </m:sSubPr>
                      <m:e>
                        <m:r>
                          <a:rPr lang="en-US" altLang="zh-CN" sz="1400" b="0" i="1" smtClean="0">
                            <a:latin typeface="Cambria Math"/>
                          </a:rPr>
                          <m:t>𝐶</m:t>
                        </m:r>
                      </m:e>
                      <m:sub>
                        <m:r>
                          <a:rPr lang="en-US" altLang="zh-CN" sz="1400" b="0" i="1" smtClean="0">
                            <a:latin typeface="Cambria Math"/>
                          </a:rPr>
                          <m:t>1</m:t>
                        </m:r>
                      </m:sub>
                    </m:sSub>
                  </m:oMath>
                </a14:m>
                <a:r>
                  <a:rPr lang="zh-CN" altLang="en-US" sz="1400" dirty="0">
                    <a:latin typeface="Times New Roman" panose="02020603050405020304" pitchFamily="18" charset="0"/>
                    <a:cs typeface="Times New Roman" panose="02020603050405020304" pitchFamily="18" charset="0"/>
                  </a:rPr>
                  <a:t>上升至</a:t>
                </a:r>
                <a14:m>
                  <m:oMath xmlns:m="http://schemas.openxmlformats.org/officeDocument/2006/math">
                    <m:r>
                      <a:rPr lang="en-US" altLang="zh-CN" sz="1400" b="0" i="1" smtClean="0">
                        <a:latin typeface="Cambria Math"/>
                      </a:rPr>
                      <m:t>𝑆𝑃</m:t>
                    </m:r>
                    <m:sSub>
                      <m:sSubPr>
                        <m:ctrlPr>
                          <a:rPr lang="en-US" altLang="zh-CN" sz="1400" b="0" i="1" smtClean="0">
                            <a:latin typeface="Cambria Math" panose="02040503050406030204" pitchFamily="18" charset="0"/>
                          </a:rPr>
                        </m:ctrlPr>
                      </m:sSubPr>
                      <m:e>
                        <m:r>
                          <a:rPr lang="en-US" altLang="zh-CN" sz="1400" b="0" i="1" smtClean="0">
                            <a:latin typeface="Cambria Math"/>
                          </a:rPr>
                          <m:t>𝐶</m:t>
                        </m:r>
                      </m:e>
                      <m:sub>
                        <m:r>
                          <a:rPr lang="en-US" altLang="zh-CN" sz="1400" b="0" i="1" smtClean="0">
                            <a:latin typeface="Cambria Math"/>
                          </a:rPr>
                          <m:t>2</m:t>
                        </m:r>
                      </m:sub>
                    </m:sSub>
                  </m:oMath>
                </a14:m>
                <a:endParaRPr lang="en-US" altLang="zh-CN" sz="1400" dirty="0">
                  <a:latin typeface="Times New Roman" panose="02020603050405020304" pitchFamily="18" charset="0"/>
                  <a:cs typeface="Times New Roman" panose="02020603050405020304" pitchFamily="18" charset="0"/>
                </a:endParaRPr>
              </a:p>
              <a:p>
                <a:pPr marL="285750" indent="-285750">
                  <a:lnSpc>
                    <a:spcPct val="120000"/>
                  </a:lnSpc>
                  <a:spcBef>
                    <a:spcPts val="300"/>
                  </a:spcBef>
                  <a:buSzPct val="80000"/>
                  <a:buFont typeface="Wingdings" panose="05000000000000000000" pitchFamily="2" charset="2"/>
                  <a:buChar char="l"/>
                </a:pPr>
                <a:r>
                  <a:rPr lang="zh-CN" altLang="en-US" sz="1400" dirty="0">
                    <a:latin typeface="Times New Roman" panose="02020603050405020304" pitchFamily="18" charset="0"/>
                    <a:cs typeface="Times New Roman" panose="02020603050405020304" pitchFamily="18" charset="0"/>
                  </a:rPr>
                  <a:t>政府仍然要使失业率保持在</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a:rPr>
                          <m:t>𝑢</m:t>
                        </m:r>
                      </m:e>
                      <m:sub>
                        <m:r>
                          <a:rPr lang="en-US" altLang="zh-CN" sz="1400" i="1">
                            <a:latin typeface="Cambria Math"/>
                          </a:rPr>
                          <m:t>1</m:t>
                        </m:r>
                      </m:sub>
                    </m:sSub>
                  </m:oMath>
                </a14:m>
                <a:endParaRPr lang="en-US" altLang="zh-CN" sz="1400" dirty="0">
                  <a:latin typeface="Times New Roman" panose="02020603050405020304" pitchFamily="18" charset="0"/>
                  <a:cs typeface="Times New Roman" panose="02020603050405020304" pitchFamily="18" charset="0"/>
                </a:endParaRPr>
              </a:p>
              <a:p>
                <a:pPr marL="285750" indent="-285750">
                  <a:lnSpc>
                    <a:spcPct val="120000"/>
                  </a:lnSpc>
                  <a:spcBef>
                    <a:spcPts val="300"/>
                  </a:spcBef>
                  <a:buSzPct val="80000"/>
                  <a:buFont typeface="Wingdings" panose="05000000000000000000" pitchFamily="2" charset="2"/>
                  <a:buChar char="l"/>
                </a:pPr>
                <a:r>
                  <a:rPr lang="zh-CN" altLang="en-US" sz="1400" dirty="0">
                    <a:latin typeface="Times New Roman" panose="02020603050405020304" pitchFamily="18" charset="0"/>
                    <a:cs typeface="Times New Roman" panose="02020603050405020304" pitchFamily="18" charset="0"/>
                  </a:rPr>
                  <a:t>根据</a:t>
                </a:r>
                <a14:m>
                  <m:oMath xmlns:m="http://schemas.openxmlformats.org/officeDocument/2006/math">
                    <m:r>
                      <a:rPr lang="en-US" altLang="zh-CN" sz="1400" i="1">
                        <a:latin typeface="Cambria Math"/>
                      </a:rPr>
                      <m:t>𝑆𝑃</m:t>
                    </m:r>
                    <m:sSub>
                      <m:sSubPr>
                        <m:ctrlPr>
                          <a:rPr lang="en-US" altLang="zh-CN" sz="1400" i="1">
                            <a:latin typeface="Cambria Math" panose="02040503050406030204" pitchFamily="18" charset="0"/>
                          </a:rPr>
                        </m:ctrlPr>
                      </m:sSubPr>
                      <m:e>
                        <m:r>
                          <a:rPr lang="en-US" altLang="zh-CN" sz="1400" i="1">
                            <a:latin typeface="Cambria Math"/>
                          </a:rPr>
                          <m:t>𝐶</m:t>
                        </m:r>
                      </m:e>
                      <m:sub>
                        <m:r>
                          <a:rPr lang="en-US" altLang="zh-CN" sz="1400" b="0" i="1" smtClean="0">
                            <a:latin typeface="Cambria Math"/>
                          </a:rPr>
                          <m:t>2</m:t>
                        </m:r>
                      </m:sub>
                    </m:sSub>
                  </m:oMath>
                </a14:m>
                <a:r>
                  <a:rPr lang="zh-CN" altLang="en-US" sz="140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1400" b="0" i="1" dirty="0" smtClean="0">
                        <a:latin typeface="Cambria Math"/>
                      </a:rPr>
                      <m:t>𝜋</m:t>
                    </m:r>
                    <m:r>
                      <a:rPr lang="en-US" altLang="zh-CN" sz="1400" i="1" dirty="0">
                        <a:latin typeface="Cambria Math"/>
                      </a:rPr>
                      <m:t>=9%</m:t>
                    </m:r>
                  </m:oMath>
                </a14:m>
                <a:r>
                  <a:rPr lang="zh-CN" altLang="en-US" sz="1400" dirty="0">
                    <a:latin typeface="Times New Roman" panose="02020603050405020304" pitchFamily="18" charset="0"/>
                    <a:cs typeface="Times New Roman" panose="02020603050405020304" pitchFamily="18" charset="0"/>
                  </a:rPr>
                  <a:t>，根据适应性预期假设，</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a:rPr>
                          <m:t>𝜋</m:t>
                        </m:r>
                      </m:e>
                      <m:sub>
                        <m:r>
                          <a:rPr lang="en-US" altLang="zh-CN" sz="1400" i="1">
                            <a:latin typeface="Cambria Math"/>
                          </a:rPr>
                          <m:t>𝑒</m:t>
                        </m:r>
                      </m:sub>
                    </m:sSub>
                    <m:r>
                      <a:rPr lang="en-US" altLang="zh-CN" sz="1400" i="1">
                        <a:latin typeface="Cambria Math"/>
                      </a:rPr>
                      <m:t>=</m:t>
                    </m:r>
                    <m:r>
                      <a:rPr lang="en-US" altLang="zh-CN" sz="1400" b="0" i="1" smtClean="0">
                        <a:latin typeface="Cambria Math"/>
                      </a:rPr>
                      <m:t>9</m:t>
                    </m:r>
                    <m:r>
                      <a:rPr lang="en-US" altLang="zh-CN" sz="1400" i="1">
                        <a:latin typeface="Cambria Math"/>
                      </a:rPr>
                      <m:t>%</m:t>
                    </m:r>
                  </m:oMath>
                </a14:m>
                <a:r>
                  <a:rPr lang="zh-CN" altLang="en-US" sz="1400" dirty="0">
                    <a:latin typeface="Times New Roman" panose="02020603050405020304" pitchFamily="18" charset="0"/>
                    <a:cs typeface="Times New Roman" panose="02020603050405020304" pitchFamily="18" charset="0"/>
                  </a:rPr>
                  <a:t>，从而使</a:t>
                </a:r>
                <a14:m>
                  <m:oMath xmlns:m="http://schemas.openxmlformats.org/officeDocument/2006/math">
                    <m:r>
                      <a:rPr lang="en-US" altLang="zh-CN" sz="1400" i="1">
                        <a:latin typeface="Cambria Math"/>
                      </a:rPr>
                      <m:t>𝑆𝑃</m:t>
                    </m:r>
                    <m:sSub>
                      <m:sSubPr>
                        <m:ctrlPr>
                          <a:rPr lang="en-US" altLang="zh-CN" sz="1400" i="1">
                            <a:latin typeface="Cambria Math" panose="02040503050406030204" pitchFamily="18" charset="0"/>
                          </a:rPr>
                        </m:ctrlPr>
                      </m:sSubPr>
                      <m:e>
                        <m:r>
                          <a:rPr lang="en-US" altLang="zh-CN" sz="1400" i="1">
                            <a:latin typeface="Cambria Math"/>
                          </a:rPr>
                          <m:t>𝐶</m:t>
                        </m:r>
                      </m:e>
                      <m:sub>
                        <m:r>
                          <a:rPr lang="en-US" altLang="zh-CN" sz="1400" b="0" i="1" smtClean="0">
                            <a:latin typeface="Cambria Math"/>
                          </a:rPr>
                          <m:t>2</m:t>
                        </m:r>
                      </m:sub>
                    </m:sSub>
                  </m:oMath>
                </a14:m>
                <a:r>
                  <a:rPr lang="zh-CN" altLang="en-US" sz="1400" dirty="0">
                    <a:latin typeface="Times New Roman" panose="02020603050405020304" pitchFamily="18" charset="0"/>
                    <a:cs typeface="Times New Roman" panose="02020603050405020304" pitchFamily="18" charset="0"/>
                  </a:rPr>
                  <a:t>上升至</a:t>
                </a:r>
                <a14:m>
                  <m:oMath xmlns:m="http://schemas.openxmlformats.org/officeDocument/2006/math">
                    <m:r>
                      <a:rPr lang="en-US" altLang="zh-CN" sz="1400" i="1">
                        <a:latin typeface="Cambria Math"/>
                      </a:rPr>
                      <m:t>𝑆𝑃</m:t>
                    </m:r>
                    <m:sSub>
                      <m:sSubPr>
                        <m:ctrlPr>
                          <a:rPr lang="en-US" altLang="zh-CN" sz="1400" i="1">
                            <a:latin typeface="Cambria Math" panose="02040503050406030204" pitchFamily="18" charset="0"/>
                          </a:rPr>
                        </m:ctrlPr>
                      </m:sSubPr>
                      <m:e>
                        <m:r>
                          <a:rPr lang="en-US" altLang="zh-CN" sz="1400" i="1">
                            <a:latin typeface="Cambria Math"/>
                          </a:rPr>
                          <m:t>𝐶</m:t>
                        </m:r>
                      </m:e>
                      <m:sub>
                        <m:r>
                          <a:rPr lang="en-US" altLang="zh-CN" sz="1400" b="0" i="1" smtClean="0">
                            <a:latin typeface="Cambria Math"/>
                          </a:rPr>
                          <m:t>3</m:t>
                        </m:r>
                      </m:sub>
                    </m:sSub>
                  </m:oMath>
                </a14:m>
                <a:endParaRPr lang="en-US" altLang="zh-CN" sz="1400" dirty="0">
                  <a:latin typeface="Times New Roman" panose="02020603050405020304" pitchFamily="18" charset="0"/>
                  <a:cs typeface="Times New Roman" panose="02020603050405020304" pitchFamily="18" charset="0"/>
                </a:endParaRPr>
              </a:p>
              <a:p>
                <a:pPr>
                  <a:lnSpc>
                    <a:spcPct val="120000"/>
                  </a:lnSpc>
                  <a:spcBef>
                    <a:spcPts val="600"/>
                  </a:spcBef>
                </a:pPr>
                <a:r>
                  <a:rPr lang="zh-CN" altLang="en-US" sz="1400" dirty="0">
                    <a:latin typeface="Times New Roman" panose="02020603050405020304" pitchFamily="18" charset="0"/>
                    <a:cs typeface="Times New Roman" panose="02020603050405020304" pitchFamily="18" charset="0"/>
                  </a:rPr>
                  <a:t>政府面对某个特定的</a:t>
                </a:r>
                <a14:m>
                  <m:oMath xmlns:m="http://schemas.openxmlformats.org/officeDocument/2006/math">
                    <m:r>
                      <a:rPr lang="en-US" altLang="zh-CN" sz="1400" i="1" dirty="0" smtClean="0">
                        <a:latin typeface="Cambria Math"/>
                      </a:rPr>
                      <m:t>𝑆𝑃𝐶</m:t>
                    </m:r>
                  </m:oMath>
                </a14:m>
                <a:r>
                  <a:rPr lang="zh-CN" altLang="en-US" sz="1400" dirty="0">
                    <a:latin typeface="Times New Roman" panose="02020603050405020304" pitchFamily="18" charset="0"/>
                    <a:cs typeface="Times New Roman" panose="02020603050405020304" pitchFamily="18" charset="0"/>
                  </a:rPr>
                  <a:t>，只有使</a:t>
                </a:r>
                <a14:m>
                  <m:oMath xmlns:m="http://schemas.openxmlformats.org/officeDocument/2006/math">
                    <m:r>
                      <a:rPr lang="en-US" altLang="zh-CN" sz="1400" b="0" i="1" smtClean="0">
                        <a:latin typeface="Cambria Math"/>
                      </a:rPr>
                      <m:t>𝜋</m:t>
                    </m:r>
                  </m:oMath>
                </a14:m>
                <a:r>
                  <a:rPr lang="zh-CN" altLang="en-US" sz="1400" dirty="0">
                    <a:latin typeface="Times New Roman" panose="02020603050405020304" pitchFamily="18" charset="0"/>
                    <a:cs typeface="Times New Roman" panose="02020603050405020304" pitchFamily="18" charset="0"/>
                  </a:rPr>
                  <a:t>和</a:t>
                </a:r>
                <a14:m>
                  <m:oMath xmlns:m="http://schemas.openxmlformats.org/officeDocument/2006/math">
                    <m:r>
                      <a:rPr lang="en-US" altLang="zh-CN" sz="1400" b="0" i="1" dirty="0" smtClean="0">
                        <a:latin typeface="Cambria Math"/>
                      </a:rPr>
                      <m:t>𝑢</m:t>
                    </m:r>
                  </m:oMath>
                </a14:m>
                <a:r>
                  <a:rPr lang="zh-CN" altLang="en-US" sz="1400" dirty="0">
                    <a:latin typeface="Times New Roman" panose="02020603050405020304" pitchFamily="18" charset="0"/>
                    <a:cs typeface="Times New Roman" panose="02020603050405020304" pitchFamily="18" charset="0"/>
                  </a:rPr>
                  <a:t>的组合处在</a:t>
                </a:r>
                <a14:m>
                  <m:oMath xmlns:m="http://schemas.openxmlformats.org/officeDocument/2006/math">
                    <m:r>
                      <a:rPr lang="en-US" altLang="zh-CN" sz="1400" i="1" dirty="0" smtClean="0">
                        <a:latin typeface="Cambria Math"/>
                      </a:rPr>
                      <m:t>𝐴</m:t>
                    </m:r>
                    <m:r>
                      <a:rPr lang="en-US" altLang="zh-CN" sz="1400" i="1" dirty="0" smtClean="0">
                        <a:latin typeface="Cambria Math"/>
                      </a:rPr>
                      <m:t>, </m:t>
                    </m:r>
                    <m:r>
                      <a:rPr lang="en-US" altLang="zh-CN" sz="1400" i="1" dirty="0" smtClean="0">
                        <a:latin typeface="Cambria Math"/>
                      </a:rPr>
                      <m:t>𝐵</m:t>
                    </m:r>
                    <m:r>
                      <a:rPr lang="en-US" altLang="zh-CN" sz="1400" i="1" dirty="0" smtClean="0">
                        <a:latin typeface="Cambria Math"/>
                      </a:rPr>
                      <m:t>, </m:t>
                    </m:r>
                    <m:r>
                      <a:rPr lang="en-US" altLang="zh-CN" sz="1400" i="1" dirty="0" smtClean="0">
                        <a:latin typeface="Cambria Math"/>
                      </a:rPr>
                      <m:t>𝐶</m:t>
                    </m:r>
                    <m:r>
                      <a:rPr lang="en-US" altLang="zh-CN" sz="1400" i="1" dirty="0" smtClean="0">
                        <a:latin typeface="Cambria Math"/>
                      </a:rPr>
                      <m:t>…</m:t>
                    </m:r>
                  </m:oMath>
                </a14:m>
                <a:r>
                  <a:rPr lang="zh-CN" altLang="en-US" sz="1400" dirty="0">
                    <a:latin typeface="Times New Roman" panose="02020603050405020304" pitchFamily="18" charset="0"/>
                    <a:cs typeface="Times New Roman" panose="02020603050405020304" pitchFamily="18" charset="0"/>
                  </a:rPr>
                  <a:t>某个点上，实际通货膨胀率才不会改变</a:t>
                </a:r>
                <a:endParaRPr lang="en-US" altLang="zh-CN" sz="1400" dirty="0">
                  <a:latin typeface="Times New Roman" panose="02020603050405020304" pitchFamily="18" charset="0"/>
                  <a:cs typeface="Times New Roman" panose="02020603050405020304" pitchFamily="18" charset="0"/>
                </a:endParaRPr>
              </a:p>
              <a:p>
                <a:pPr marL="285750" indent="-285750">
                  <a:lnSpc>
                    <a:spcPct val="120000"/>
                  </a:lnSpc>
                  <a:spcBef>
                    <a:spcPts val="300"/>
                  </a:spcBef>
                  <a:buSzPct val="80000"/>
                  <a:buFont typeface="Wingdings" panose="05000000000000000000" pitchFamily="2" charset="2"/>
                  <a:buChar char="l"/>
                </a:pPr>
                <a:r>
                  <a:rPr lang="zh-CN" altLang="en-US" sz="1400" dirty="0">
                    <a:latin typeface="Times New Roman" panose="02020603050405020304" pitchFamily="18" charset="0"/>
                    <a:cs typeface="Times New Roman" panose="02020603050405020304" pitchFamily="18" charset="0"/>
                  </a:rPr>
                  <a:t>由此得到 </a:t>
                </a:r>
                <a14:m>
                  <m:oMath xmlns:m="http://schemas.openxmlformats.org/officeDocument/2006/math">
                    <m:r>
                      <a:rPr lang="en-US" altLang="zh-CN" sz="1400" i="1" dirty="0" smtClean="0">
                        <a:latin typeface="Cambria Math"/>
                      </a:rPr>
                      <m:t>𝐿𝑃𝐶</m:t>
                    </m:r>
                  </m:oMath>
                </a14:m>
                <a:endParaRPr lang="en-US" altLang="zh-CN" sz="1400" dirty="0">
                  <a:latin typeface="Times New Roman" panose="02020603050405020304" pitchFamily="18" charset="0"/>
                  <a:cs typeface="Times New Roman" panose="02020603050405020304" pitchFamily="18" charset="0"/>
                </a:endParaRPr>
              </a:p>
            </p:txBody>
          </p:sp>
        </mc:Choice>
        <mc:Fallback xmlns="">
          <p:sp>
            <p:nvSpPr>
              <p:cNvPr id="55" name="Rectangle 54"/>
              <p:cNvSpPr>
                <a:spLocks noRot="1" noChangeAspect="1" noMove="1" noResize="1" noEditPoints="1" noAdjustHandles="1" noChangeArrowheads="1" noChangeShapeType="1" noTextEdit="1"/>
              </p:cNvSpPr>
              <p:nvPr/>
            </p:nvSpPr>
            <p:spPr>
              <a:xfrm>
                <a:off x="5363499" y="806883"/>
                <a:ext cx="3581401" cy="3960380"/>
              </a:xfrm>
              <a:prstGeom prst="rect">
                <a:avLst/>
              </a:prstGeom>
              <a:blipFill>
                <a:blip r:embed="rId14"/>
                <a:stretch>
                  <a:fillRect l="-511" r="-4940" b="-308"/>
                </a:stretch>
              </a:blipFill>
            </p:spPr>
            <p:txBody>
              <a:bodyPr/>
              <a:lstStyle/>
              <a:p>
                <a:r>
                  <a:rPr lang="en-US">
                    <a:noFill/>
                  </a:rPr>
                  <a:t> </a:t>
                </a:r>
              </a:p>
            </p:txBody>
          </p:sp>
        </mc:Fallback>
      </mc:AlternateContent>
      <p:grpSp>
        <p:nvGrpSpPr>
          <p:cNvPr id="68" name="Group 67"/>
          <p:cNvGrpSpPr/>
          <p:nvPr/>
        </p:nvGrpSpPr>
        <p:grpSpPr>
          <a:xfrm>
            <a:off x="296200" y="1785620"/>
            <a:ext cx="952500" cy="762000"/>
            <a:chOff x="228600" y="2190750"/>
            <a:chExt cx="952500" cy="762000"/>
          </a:xfrm>
        </p:grpSpPr>
        <p:cxnSp>
          <p:nvCxnSpPr>
            <p:cNvPr id="56" name="Straight Connector 55"/>
            <p:cNvCxnSpPr/>
            <p:nvPr/>
          </p:nvCxnSpPr>
          <p:spPr>
            <a:xfrm flipV="1">
              <a:off x="1181100" y="2343149"/>
              <a:ext cx="0" cy="60960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688181" y="2343149"/>
              <a:ext cx="48418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p:cNvSpPr txBox="1"/>
                <p:nvPr/>
              </p:nvSpPr>
              <p:spPr>
                <a:xfrm>
                  <a:off x="228600" y="2190750"/>
                  <a:ext cx="4572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a:rPr>
                          <m:t>𝟗</m:t>
                        </m:r>
                        <m:r>
                          <a:rPr lang="en-US" sz="1600" b="1" i="1" smtClean="0">
                            <a:latin typeface="Cambria Math"/>
                          </a:rPr>
                          <m:t>%</m:t>
                        </m:r>
                      </m:oMath>
                    </m:oMathPara>
                  </a14:m>
                  <a:endParaRPr lang="en-US" sz="1600" b="1" dirty="0"/>
                </a:p>
              </p:txBody>
            </p:sp>
          </mc:Choice>
          <mc:Fallback xmlns="">
            <p:sp>
              <p:nvSpPr>
                <p:cNvPr id="59" name="TextBox 58"/>
                <p:cNvSpPr txBox="1">
                  <a:spLocks noRot="1" noChangeAspect="1" noMove="1" noResize="1" noEditPoints="1" noAdjustHandles="1" noChangeArrowheads="1" noChangeShapeType="1" noTextEdit="1"/>
                </p:cNvSpPr>
                <p:nvPr/>
              </p:nvSpPr>
              <p:spPr>
                <a:xfrm>
                  <a:off x="228600" y="2190750"/>
                  <a:ext cx="457200" cy="338554"/>
                </a:xfrm>
                <a:prstGeom prst="rect">
                  <a:avLst/>
                </a:prstGeom>
                <a:blipFill rotWithShape="1">
                  <a:blip r:embed="rId15"/>
                  <a:stretch>
                    <a:fillRect r="-1333"/>
                  </a:stretch>
                </a:blipFill>
              </p:spPr>
              <p:txBody>
                <a:bodyPr/>
                <a:lstStyle/>
                <a:p>
                  <a:r>
                    <a:rPr lang="en-US">
                      <a:noFill/>
                    </a:rPr>
                    <a:t> </a:t>
                  </a:r>
                </a:p>
              </p:txBody>
            </p:sp>
          </mc:Fallback>
        </mc:AlternateContent>
      </p:grpSp>
      <p:grpSp>
        <p:nvGrpSpPr>
          <p:cNvPr id="70" name="Group 69"/>
          <p:cNvGrpSpPr/>
          <p:nvPr/>
        </p:nvGrpSpPr>
        <p:grpSpPr>
          <a:xfrm>
            <a:off x="1134400" y="1252220"/>
            <a:ext cx="4343400" cy="1524000"/>
            <a:chOff x="1066800" y="1657350"/>
            <a:chExt cx="4343400" cy="1524000"/>
          </a:xfrm>
        </p:grpSpPr>
        <p:cxnSp>
          <p:nvCxnSpPr>
            <p:cNvPr id="61" name="Straight Connector 60"/>
            <p:cNvCxnSpPr/>
            <p:nvPr/>
          </p:nvCxnSpPr>
          <p:spPr>
            <a:xfrm>
              <a:off x="1066800" y="1657350"/>
              <a:ext cx="2895600" cy="152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3581400" y="2800350"/>
                  <a:ext cx="18288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a:rPr>
                          <m:t>𝑺𝑷</m:t>
                        </m:r>
                        <m:sSub>
                          <m:sSubPr>
                            <m:ctrlPr>
                              <a:rPr lang="en-US" sz="1600" b="1" i="1" smtClean="0">
                                <a:latin typeface="Cambria Math" panose="02040503050406030204" pitchFamily="18" charset="0"/>
                              </a:rPr>
                            </m:ctrlPr>
                          </m:sSubPr>
                          <m:e>
                            <m:r>
                              <a:rPr lang="en-US" sz="1600" b="1" i="1" smtClean="0">
                                <a:latin typeface="Cambria Math"/>
                              </a:rPr>
                              <m:t>𝑪</m:t>
                            </m:r>
                          </m:e>
                          <m:sub>
                            <m:r>
                              <a:rPr lang="en-US" sz="1600" b="1" i="1" smtClean="0">
                                <a:latin typeface="Cambria Math"/>
                              </a:rPr>
                              <m:t>𝟑</m:t>
                            </m:r>
                          </m:sub>
                        </m:sSub>
                        <m:r>
                          <a:rPr lang="en-US" sz="1600" b="1" i="1" smtClean="0">
                            <a:latin typeface="Cambria Math"/>
                          </a:rPr>
                          <m:t>(</m:t>
                        </m:r>
                        <m:sSub>
                          <m:sSubPr>
                            <m:ctrlPr>
                              <a:rPr lang="en-US" sz="1600" b="1" i="1" smtClean="0">
                                <a:latin typeface="Cambria Math" panose="02040503050406030204" pitchFamily="18" charset="0"/>
                              </a:rPr>
                            </m:ctrlPr>
                          </m:sSubPr>
                          <m:e>
                            <m:r>
                              <a:rPr lang="en-US" sz="1600" b="1" i="1" smtClean="0">
                                <a:latin typeface="Cambria Math"/>
                              </a:rPr>
                              <m:t>𝝅</m:t>
                            </m:r>
                          </m:e>
                          <m:sub>
                            <m:r>
                              <a:rPr lang="en-US" sz="1600" b="1" i="1" smtClean="0">
                                <a:latin typeface="Cambria Math"/>
                              </a:rPr>
                              <m:t>𝒆</m:t>
                            </m:r>
                          </m:sub>
                        </m:sSub>
                        <m:r>
                          <a:rPr lang="en-US" sz="1600" b="1" i="1" smtClean="0">
                            <a:latin typeface="Cambria Math"/>
                          </a:rPr>
                          <m:t>=</m:t>
                        </m:r>
                        <m:r>
                          <a:rPr lang="en-US" sz="1600" b="1" i="1" smtClean="0">
                            <a:latin typeface="Cambria Math"/>
                          </a:rPr>
                          <m:t>𝟗</m:t>
                        </m:r>
                        <m:r>
                          <a:rPr lang="en-US" sz="1600" b="1" i="1" smtClean="0">
                            <a:latin typeface="Cambria Math"/>
                          </a:rPr>
                          <m:t>%)</m:t>
                        </m:r>
                      </m:oMath>
                    </m:oMathPara>
                  </a14:m>
                  <a:endParaRPr lang="en-US" sz="1600" b="1" dirty="0"/>
                </a:p>
              </p:txBody>
            </p:sp>
          </mc:Choice>
          <mc:Fallback xmlns="">
            <p:sp>
              <p:nvSpPr>
                <p:cNvPr id="62" name="TextBox 61"/>
                <p:cNvSpPr txBox="1">
                  <a:spLocks noRot="1" noChangeAspect="1" noMove="1" noResize="1" noEditPoints="1" noAdjustHandles="1" noChangeArrowheads="1" noChangeShapeType="1" noTextEdit="1"/>
                </p:cNvSpPr>
                <p:nvPr/>
              </p:nvSpPr>
              <p:spPr>
                <a:xfrm>
                  <a:off x="3581400" y="2800350"/>
                  <a:ext cx="1828800" cy="338554"/>
                </a:xfrm>
                <a:prstGeom prst="rect">
                  <a:avLst/>
                </a:prstGeom>
                <a:blipFill rotWithShape="1">
                  <a:blip r:embed="rId16"/>
                  <a:stretch>
                    <a:fillRect b="-8929"/>
                  </a:stretch>
                </a:blipFill>
              </p:spPr>
              <p:txBody>
                <a:bodyPr/>
                <a:lstStyle/>
                <a:p>
                  <a:r>
                    <a:rPr lang="en-US">
                      <a:noFill/>
                    </a:rPr>
                    <a:t> </a:t>
                  </a:r>
                </a:p>
              </p:txBody>
            </p:sp>
          </mc:Fallback>
        </mc:AlternateContent>
      </p:grpSp>
      <p:grpSp>
        <p:nvGrpSpPr>
          <p:cNvPr id="72" name="Group 71"/>
          <p:cNvGrpSpPr/>
          <p:nvPr/>
        </p:nvGrpSpPr>
        <p:grpSpPr>
          <a:xfrm>
            <a:off x="1248700" y="1675666"/>
            <a:ext cx="1562100" cy="338554"/>
            <a:chOff x="1181100" y="2080796"/>
            <a:chExt cx="1562100" cy="338554"/>
          </a:xfrm>
        </p:grpSpPr>
        <p:cxnSp>
          <p:nvCxnSpPr>
            <p:cNvPr id="60" name="Straight Connector 59"/>
            <p:cNvCxnSpPr/>
            <p:nvPr/>
          </p:nvCxnSpPr>
          <p:spPr>
            <a:xfrm flipH="1">
              <a:off x="1181100" y="2343149"/>
              <a:ext cx="11811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2327274" y="2307430"/>
              <a:ext cx="71437"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4" name="TextBox 63"/>
                <p:cNvSpPr txBox="1"/>
                <p:nvPr/>
              </p:nvSpPr>
              <p:spPr>
                <a:xfrm>
                  <a:off x="2209800" y="2080796"/>
                  <a:ext cx="5334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a:rPr>
                          <m:t>𝑪</m:t>
                        </m:r>
                      </m:oMath>
                    </m:oMathPara>
                  </a14:m>
                  <a:endParaRPr lang="en-US" sz="1600" b="1" dirty="0"/>
                </a:p>
              </p:txBody>
            </p:sp>
          </mc:Choice>
          <mc:Fallback xmlns="">
            <p:sp>
              <p:nvSpPr>
                <p:cNvPr id="64" name="TextBox 63"/>
                <p:cNvSpPr txBox="1">
                  <a:spLocks noRot="1" noChangeAspect="1" noMove="1" noResize="1" noEditPoints="1" noAdjustHandles="1" noChangeArrowheads="1" noChangeShapeType="1" noTextEdit="1"/>
                </p:cNvSpPr>
                <p:nvPr/>
              </p:nvSpPr>
              <p:spPr>
                <a:xfrm>
                  <a:off x="2209800" y="2080796"/>
                  <a:ext cx="533400" cy="338554"/>
                </a:xfrm>
                <a:prstGeom prst="rect">
                  <a:avLst/>
                </a:prstGeom>
                <a:blipFill rotWithShape="1">
                  <a:blip r:embed="rId17"/>
                  <a:stretch>
                    <a:fillRect/>
                  </a:stretch>
                </a:blipFill>
              </p:spPr>
              <p:txBody>
                <a:bodyPr/>
                <a:lstStyle/>
                <a:p>
                  <a:r>
                    <a:rPr lang="en-US">
                      <a:noFill/>
                    </a:rPr>
                    <a:t> </a:t>
                  </a:r>
                </a:p>
              </p:txBody>
            </p:sp>
          </mc:Fallback>
        </mc:AlternateContent>
      </p:grpSp>
      <p:sp>
        <p:nvSpPr>
          <p:cNvPr id="49" name="矩形 48">
            <a:extLst>
              <a:ext uri="{FF2B5EF4-FFF2-40B4-BE49-F238E27FC236}">
                <a16:creationId xmlns:a16="http://schemas.microsoft.com/office/drawing/2014/main" id="{A1785EBA-EF41-4600-8C61-28BC0E26665C}"/>
              </a:ext>
            </a:extLst>
          </p:cNvPr>
          <p:cNvSpPr/>
          <p:nvPr/>
        </p:nvSpPr>
        <p:spPr>
          <a:xfrm>
            <a:off x="48230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短期和长期的菲利普斯曲线</a:t>
            </a:r>
          </a:p>
        </p:txBody>
      </p:sp>
      <p:grpSp>
        <p:nvGrpSpPr>
          <p:cNvPr id="50" name="组合 49">
            <a:extLst>
              <a:ext uri="{FF2B5EF4-FFF2-40B4-BE49-F238E27FC236}">
                <a16:creationId xmlns:a16="http://schemas.microsoft.com/office/drawing/2014/main" id="{44C3749D-C56F-4B00-B85A-A7156CF92567}"/>
              </a:ext>
            </a:extLst>
          </p:cNvPr>
          <p:cNvGrpSpPr/>
          <p:nvPr/>
        </p:nvGrpSpPr>
        <p:grpSpPr>
          <a:xfrm>
            <a:off x="239334" y="290253"/>
            <a:ext cx="229174" cy="330963"/>
            <a:chOff x="362743" y="188119"/>
            <a:chExt cx="348993" cy="504000"/>
          </a:xfrm>
          <a:solidFill>
            <a:srgbClr val="6B748A"/>
          </a:solidFill>
        </p:grpSpPr>
        <p:sp>
          <p:nvSpPr>
            <p:cNvPr id="52" name="矩形: 圆角 51">
              <a:extLst>
                <a:ext uri="{FF2B5EF4-FFF2-40B4-BE49-F238E27FC236}">
                  <a16:creationId xmlns:a16="http://schemas.microsoft.com/office/drawing/2014/main" id="{F4887AFB-5CA4-44A4-86A8-D11239AFF517}"/>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54" name="矩形: 圆角 53">
              <a:extLst>
                <a:ext uri="{FF2B5EF4-FFF2-40B4-BE49-F238E27FC236}">
                  <a16:creationId xmlns:a16="http://schemas.microsoft.com/office/drawing/2014/main" id="{D4E25CDB-346B-43B3-BFC5-04F4974BD9E2}"/>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57" name="矩形: 圆角 56">
              <a:extLst>
                <a:ext uri="{FF2B5EF4-FFF2-40B4-BE49-F238E27FC236}">
                  <a16:creationId xmlns:a16="http://schemas.microsoft.com/office/drawing/2014/main" id="{71F68A3E-50B9-4651-A1A7-94393E4E1C81}"/>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73" name="矩形: 圆角 72">
              <a:extLst>
                <a:ext uri="{FF2B5EF4-FFF2-40B4-BE49-F238E27FC236}">
                  <a16:creationId xmlns:a16="http://schemas.microsoft.com/office/drawing/2014/main" id="{03C78475-3097-4DCB-A1CB-994F1BD989B5}"/>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74" name="直接连接符 73">
            <a:extLst>
              <a:ext uri="{FF2B5EF4-FFF2-40B4-BE49-F238E27FC236}">
                <a16:creationId xmlns:a16="http://schemas.microsoft.com/office/drawing/2014/main" id="{2B07F115-70A2-4C1D-9AB8-0BB634690CA9}"/>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76" name="图片 75">
            <a:extLst>
              <a:ext uri="{FF2B5EF4-FFF2-40B4-BE49-F238E27FC236}">
                <a16:creationId xmlns:a16="http://schemas.microsoft.com/office/drawing/2014/main" id="{48FF15EA-AF9D-4A71-9196-11D363F0B0CB}"/>
              </a:ext>
            </a:extLst>
          </p:cNvPr>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379554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14028"/>
                <a:ext cx="8229600" cy="3394472"/>
              </a:xfrm>
            </p:spPr>
            <p:txBody>
              <a:bodyPr/>
              <a:lstStyle/>
              <a:p>
                <a:pPr>
                  <a:lnSpc>
                    <a:spcPct val="150000"/>
                  </a:lnSpc>
                  <a:buSzPct val="80000"/>
                  <a:buFont typeface="Wingdings" panose="05000000000000000000" pitchFamily="2" charset="2"/>
                  <a:buChar char="l"/>
                </a:pPr>
                <a:r>
                  <a:rPr lang="zh-CN" altLang="en-US" sz="1800" dirty="0"/>
                  <a:t>假设某国的菲利普斯曲线为 </a:t>
                </a:r>
                <a14:m>
                  <m:oMath xmlns:m="http://schemas.openxmlformats.org/officeDocument/2006/math">
                    <m:r>
                      <a:rPr lang="en-US" altLang="zh-CN" sz="1800" b="0" i="1" smtClean="0">
                        <a:latin typeface="Cambria Math" panose="02040503050406030204" pitchFamily="18" charset="0"/>
                      </a:rPr>
                      <m:t>𝜋</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𝜋</m:t>
                        </m:r>
                      </m:e>
                      <m:sub>
                        <m:r>
                          <a:rPr lang="en-US" altLang="zh-CN" sz="1800" b="0" i="1" smtClean="0">
                            <a:latin typeface="Cambria Math" panose="02040503050406030204" pitchFamily="18" charset="0"/>
                          </a:rPr>
                          <m:t>𝑒</m:t>
                        </m:r>
                      </m:sub>
                    </m:sSub>
                    <m:r>
                      <a:rPr lang="en-US" altLang="zh-CN" sz="1800" b="0" i="1" smtClean="0">
                        <a:latin typeface="Cambria Math" panose="02040503050406030204" pitchFamily="18" charset="0"/>
                      </a:rPr>
                      <m:t>−3</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𝑢</m:t>
                        </m:r>
                        <m: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𝑢</m:t>
                            </m:r>
                          </m:e>
                          <m:sup>
                            <m:r>
                              <a:rPr lang="en-US" altLang="zh-CN" sz="1800" b="0" i="1" smtClean="0">
                                <a:latin typeface="Cambria Math" panose="02040503050406030204" pitchFamily="18" charset="0"/>
                              </a:rPr>
                              <m:t>∗</m:t>
                            </m:r>
                          </m:sup>
                        </m:sSup>
                      </m:e>
                    </m:d>
                  </m:oMath>
                </a14:m>
                <a:r>
                  <a:rPr lang="zh-CN" altLang="en-US" sz="1800" dirty="0"/>
                  <a:t>，自然失业率</a:t>
                </a:r>
                <a14:m>
                  <m:oMath xmlns:m="http://schemas.openxmlformats.org/officeDocument/2006/math">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𝑢</m:t>
                        </m:r>
                      </m:e>
                      <m:sup>
                        <m:r>
                          <a:rPr lang="en-US" altLang="zh-CN" sz="1800" b="0" i="1" smtClean="0">
                            <a:latin typeface="Cambria Math" panose="02040503050406030204" pitchFamily="18" charset="0"/>
                          </a:rPr>
                          <m:t>∗</m:t>
                        </m:r>
                      </m:sup>
                    </m:sSup>
                    <m:r>
                      <a:rPr lang="en-US" altLang="zh-CN" sz="1800" b="0" i="1" smtClean="0">
                        <a:latin typeface="Cambria Math" panose="02040503050406030204" pitchFamily="18" charset="0"/>
                      </a:rPr>
                      <m:t>=5%</m:t>
                    </m:r>
                  </m:oMath>
                </a14:m>
                <a:r>
                  <a:rPr lang="zh-CN" altLang="en-US" sz="1800" dirty="0"/>
                  <a:t>，对通货膨胀的预期为适应性预期，中央银行下一年的通货膨胀目标为</a:t>
                </a:r>
                <a:r>
                  <a:rPr lang="en-US" altLang="zh-CN" sz="1800" dirty="0"/>
                  <a:t>2%</a:t>
                </a:r>
                <a:r>
                  <a:rPr lang="zh-CN" altLang="en-US" sz="1800" dirty="0"/>
                  <a:t>。</a:t>
                </a:r>
                <a:endParaRPr lang="en-US" altLang="zh-CN" sz="1800" dirty="0"/>
              </a:p>
              <a:p>
                <a:pPr marL="457200" indent="-457200">
                  <a:lnSpc>
                    <a:spcPct val="150000"/>
                  </a:lnSpc>
                  <a:buFont typeface="+mj-lt"/>
                  <a:buAutoNum type="arabicPeriod"/>
                </a:pPr>
                <a:r>
                  <a:rPr lang="zh-CN" altLang="en-US" sz="1800" dirty="0"/>
                  <a:t>如果当前的通货膨胀率为</a:t>
                </a:r>
                <a:r>
                  <a:rPr lang="en-US" altLang="zh-CN" sz="1800" dirty="0"/>
                  <a:t>5%</a:t>
                </a:r>
                <a:r>
                  <a:rPr lang="zh-CN" altLang="en-US" sz="1800" dirty="0"/>
                  <a:t>，那么中央银行为实现下一年的通货膨胀目标，能够引起的失业率是多少？</a:t>
                </a:r>
                <a:endParaRPr lang="en-US" altLang="zh-CN" sz="1800" dirty="0"/>
              </a:p>
              <a:p>
                <a:pPr marL="457200" indent="-457200">
                  <a:lnSpc>
                    <a:spcPct val="150000"/>
                  </a:lnSpc>
                  <a:buFont typeface="+mj-lt"/>
                  <a:buAutoNum type="arabicPeriod"/>
                </a:pPr>
                <a:r>
                  <a:rPr lang="zh-CN" altLang="en-US" sz="1800" dirty="0"/>
                  <a:t>如果中央银行在次年继续保持</a:t>
                </a:r>
                <a:r>
                  <a:rPr lang="en-US" altLang="zh-CN" sz="1800" dirty="0"/>
                  <a:t>2%</a:t>
                </a:r>
                <a:r>
                  <a:rPr lang="zh-CN" altLang="en-US" sz="1800" dirty="0"/>
                  <a:t>的通货膨胀目标，那么失业率将是多少？</a:t>
                </a: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14028"/>
                <a:ext cx="8229600" cy="3394472"/>
              </a:xfrm>
              <a:blipFill>
                <a:blip r:embed="rId2"/>
                <a:stretch>
                  <a:fillRect l="-444" r="-88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77</a:t>
            </a:fld>
            <a:endParaRPr lang="en-US" dirty="0"/>
          </a:p>
        </p:txBody>
      </p:sp>
      <p:sp>
        <p:nvSpPr>
          <p:cNvPr id="5" name="矩形 4">
            <a:extLst>
              <a:ext uri="{FF2B5EF4-FFF2-40B4-BE49-F238E27FC236}">
                <a16:creationId xmlns:a16="http://schemas.microsoft.com/office/drawing/2014/main" id="{52CD3B2E-B33D-4143-8B0B-619FCCD3C059}"/>
              </a:ext>
            </a:extLst>
          </p:cNvPr>
          <p:cNvSpPr/>
          <p:nvPr/>
        </p:nvSpPr>
        <p:spPr>
          <a:xfrm>
            <a:off x="48230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菲利普斯曲线</a:t>
            </a:r>
            <a:r>
              <a:rPr lang="en-US" altLang="zh-CN" dirty="0">
                <a:solidFill>
                  <a:srgbClr val="6B748A"/>
                </a:solidFill>
                <a:latin typeface="微软雅黑" panose="020B0503020204020204" pitchFamily="34" charset="-122"/>
                <a:ea typeface="微软雅黑" panose="020B0503020204020204" pitchFamily="34" charset="-122"/>
              </a:rPr>
              <a:t>—</a:t>
            </a:r>
            <a:r>
              <a:rPr lang="zh-CN" altLang="en-US" dirty="0">
                <a:solidFill>
                  <a:srgbClr val="6B748A"/>
                </a:solidFill>
                <a:latin typeface="微软雅黑" panose="020B0503020204020204" pitchFamily="34" charset="-122"/>
                <a:ea typeface="微软雅黑" panose="020B0503020204020204" pitchFamily="34" charset="-122"/>
              </a:rPr>
              <a:t>练习题</a:t>
            </a:r>
          </a:p>
        </p:txBody>
      </p:sp>
      <p:grpSp>
        <p:nvGrpSpPr>
          <p:cNvPr id="6" name="组合 5">
            <a:extLst>
              <a:ext uri="{FF2B5EF4-FFF2-40B4-BE49-F238E27FC236}">
                <a16:creationId xmlns:a16="http://schemas.microsoft.com/office/drawing/2014/main" id="{E77323F5-C1CE-4EEB-A5F6-BF7CEA3BF3CA}"/>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4E08515F-E7D6-43C9-9FFD-2659EAF44B69}"/>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083259B5-1408-45BA-A89F-22C632D73BB2}"/>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36015E59-D745-4FA0-A987-7AE61227E10F}"/>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C65A3145-7577-4CFF-838C-3DD4D03E4C4E}"/>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F0CC61EA-5213-4B99-9839-6B0FEF0692E4}"/>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3D026E46-7926-4A08-AE9F-886F793A1D7A}"/>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342209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Content Placeholder 4"/>
              <p:cNvGraphicFramePr>
                <a:graphicFrameLocks noGrp="1"/>
              </p:cNvGraphicFramePr>
              <p:nvPr>
                <p:ph idx="1"/>
                <p:extLst>
                  <p:ext uri="{D42A27DB-BD31-4B8C-83A1-F6EECF244321}">
                    <p14:modId xmlns:p14="http://schemas.microsoft.com/office/powerpoint/2010/main" val="4229278432"/>
                  </p:ext>
                </p:extLst>
              </p:nvPr>
            </p:nvGraphicFramePr>
            <p:xfrm>
              <a:off x="363220" y="825104"/>
              <a:ext cx="8399780" cy="1691640"/>
            </p:xfrm>
            <a:graphic>
              <a:graphicData uri="http://schemas.openxmlformats.org/drawingml/2006/table">
                <a:tbl>
                  <a:tblPr firstRow="1" bandRow="1">
                    <a:tableStyleId>{5940675A-B579-460E-94D1-54222C63F5DA}</a:tableStyleId>
                  </a:tblPr>
                  <a:tblGrid>
                    <a:gridCol w="199898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591820">
                      <a:extLst>
                        <a:ext uri="{9D8B030D-6E8A-4147-A177-3AD203B41FA5}">
                          <a16:colId xmlns:a16="http://schemas.microsoft.com/office/drawing/2014/main" val="20002"/>
                        </a:ext>
                      </a:extLst>
                    </a:gridCol>
                    <a:gridCol w="2760980">
                      <a:extLst>
                        <a:ext uri="{9D8B030D-6E8A-4147-A177-3AD203B41FA5}">
                          <a16:colId xmlns:a16="http://schemas.microsoft.com/office/drawing/2014/main" val="20003"/>
                        </a:ext>
                      </a:extLst>
                    </a:gridCol>
                  </a:tblGrid>
                  <a:tr h="370840">
                    <a:tc>
                      <a:txBody>
                        <a:bodyPr/>
                        <a:lstStyle/>
                        <a:p>
                          <a:pPr algn="ctr"/>
                          <a:r>
                            <a:rPr lang="zh-CN" altLang="en-US" sz="1600" dirty="0">
                              <a:latin typeface="Times New Roman" panose="02020603050405020304" pitchFamily="18" charset="0"/>
                              <a:ea typeface="+mn-ea"/>
                              <a:cs typeface="Times New Roman" panose="02020603050405020304" pitchFamily="18" charset="0"/>
                            </a:rPr>
                            <a:t>时点</a:t>
                          </a:r>
                          <a:endParaRPr lang="en-US" sz="1600" dirty="0">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b="0" dirty="0">
                              <a:latin typeface="Times New Roman" panose="02020603050405020304" pitchFamily="18" charset="0"/>
                              <a:ea typeface="+mn-ea"/>
                              <a:cs typeface="Times New Roman" panose="02020603050405020304" pitchFamily="18" charset="0"/>
                            </a:rPr>
                            <a:t>实际通货膨胀率 </a:t>
                          </a:r>
                          <a14:m>
                            <m:oMath xmlns:m="http://schemas.openxmlformats.org/officeDocument/2006/math">
                              <m:r>
                                <a:rPr lang="en-US" sz="1600" b="0" i="1" smtClean="0">
                                  <a:latin typeface="Cambria Math"/>
                                  <a:ea typeface="+mn-ea"/>
                                </a:rPr>
                                <m:t>𝜋</m:t>
                              </m:r>
                            </m:oMath>
                          </a14:m>
                          <a:endParaRPr lang="en-US" sz="1600" dirty="0">
                            <a:latin typeface="Times New Roman" panose="02020603050405020304" pitchFamily="18" charset="0"/>
                            <a:ea typeface="+mn-ea"/>
                            <a:cs typeface="Times New Roman" panose="02020603050405020304" pitchFamily="18" charset="0"/>
                          </a:endParaRPr>
                        </a:p>
                        <a:p>
                          <a:pPr algn="ctr"/>
                          <a:r>
                            <a:rPr lang="zh-CN" altLang="en-US" sz="1600" dirty="0">
                              <a:latin typeface="Times New Roman" panose="02020603050405020304" pitchFamily="18" charset="0"/>
                              <a:ea typeface="+mn-ea"/>
                              <a:cs typeface="Times New Roman" panose="02020603050405020304" pitchFamily="18" charset="0"/>
                            </a:rPr>
                            <a:t>即央行要达到的通货膨胀率</a:t>
                          </a:r>
                          <a:endParaRPr lang="en-US" sz="1600" dirty="0">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ea typeface="+mn-ea"/>
                                      </a:rPr>
                                    </m:ctrlPr>
                                  </m:sSubPr>
                                  <m:e>
                                    <m:r>
                                      <a:rPr lang="en-US" sz="1600" b="0" i="1" smtClean="0">
                                        <a:latin typeface="Cambria Math"/>
                                        <a:ea typeface="+mn-ea"/>
                                      </a:rPr>
                                      <m:t>𝜋</m:t>
                                    </m:r>
                                  </m:e>
                                  <m:sub>
                                    <m:r>
                                      <a:rPr lang="en-US" sz="1600" b="0" i="1" smtClean="0">
                                        <a:latin typeface="Cambria Math"/>
                                        <a:ea typeface="+mn-ea"/>
                                      </a:rPr>
                                      <m:t>𝑒</m:t>
                                    </m:r>
                                  </m:sub>
                                </m:sSub>
                              </m:oMath>
                            </m:oMathPara>
                          </a14:m>
                          <a:endParaRPr lang="en-US" sz="1600" dirty="0">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latin typeface="Times New Roman" panose="02020603050405020304" pitchFamily="18" charset="0"/>
                              <a:ea typeface="+mn-ea"/>
                              <a:cs typeface="Times New Roman" panose="02020603050405020304" pitchFamily="18" charset="0"/>
                            </a:rPr>
                            <a:t>央行面临的附加预期的</a:t>
                          </a:r>
                          <a:r>
                            <a:rPr lang="en-US" altLang="zh-CN" sz="1600" i="1" dirty="0">
                              <a:latin typeface="Times New Roman" panose="02020603050405020304" pitchFamily="18" charset="0"/>
                              <a:ea typeface="+mn-ea"/>
                              <a:cs typeface="Times New Roman" panose="02020603050405020304" pitchFamily="18" charset="0"/>
                            </a:rPr>
                            <a:t>PC</a:t>
                          </a:r>
                          <a:endParaRPr lang="en-US" sz="1600" i="1" dirty="0">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ctr"/>
                          <a:r>
                            <a:rPr lang="zh-CN" altLang="en-US" sz="1600" dirty="0">
                              <a:latin typeface="Times New Roman" panose="02020603050405020304" pitchFamily="18" charset="0"/>
                              <a:ea typeface="+mn-ea"/>
                              <a:cs typeface="Times New Roman" panose="02020603050405020304" pitchFamily="18" charset="0"/>
                            </a:rPr>
                            <a:t>当年</a:t>
                          </a:r>
                          <a:endParaRPr lang="en-US" sz="1600" dirty="0">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latin typeface="Times New Roman" panose="02020603050405020304" pitchFamily="18" charset="0"/>
                              <a:ea typeface="+mn-ea"/>
                              <a:cs typeface="Times New Roman" panose="02020603050405020304" pitchFamily="18" charset="0"/>
                            </a:rPr>
                            <a:t>5%</a:t>
                          </a:r>
                          <a:endParaRPr lang="en-US" sz="1600" dirty="0">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latin typeface="Times New Roman" panose="02020603050405020304" pitchFamily="18" charset="0"/>
                              <a:ea typeface="+mn-ea"/>
                              <a:cs typeface="Times New Roman" panose="02020603050405020304" pitchFamily="18" charset="0"/>
                            </a:rPr>
                            <a:t>-</a:t>
                          </a:r>
                          <a:endParaRPr lang="en-US" sz="1600" dirty="0">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latin typeface="Times New Roman" panose="02020603050405020304" pitchFamily="18" charset="0"/>
                              <a:ea typeface="+mn-ea"/>
                              <a:cs typeface="Times New Roman" panose="02020603050405020304" pitchFamily="18" charset="0"/>
                            </a:rPr>
                            <a:t>-</a:t>
                          </a:r>
                          <a:endParaRPr lang="en-US" sz="1600" dirty="0">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algn="ctr"/>
                          <a:r>
                            <a:rPr lang="zh-CN" altLang="en-US" sz="1600" dirty="0">
                              <a:latin typeface="Times New Roman" panose="02020603050405020304" pitchFamily="18" charset="0"/>
                              <a:ea typeface="+mn-ea"/>
                              <a:cs typeface="Times New Roman" panose="02020603050405020304" pitchFamily="18" charset="0"/>
                            </a:rPr>
                            <a:t>下一年</a:t>
                          </a:r>
                          <a:endParaRPr lang="en-US" sz="1600" dirty="0">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latin typeface="Times New Roman" panose="02020603050405020304" pitchFamily="18" charset="0"/>
                              <a:ea typeface="+mn-ea"/>
                              <a:cs typeface="Times New Roman" panose="02020603050405020304" pitchFamily="18" charset="0"/>
                            </a:rPr>
                            <a:t>2%</a:t>
                          </a:r>
                          <a:endParaRPr lang="en-US" sz="1600" dirty="0">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latin typeface="Times New Roman" panose="02020603050405020304" pitchFamily="18" charset="0"/>
                              <a:ea typeface="+mn-ea"/>
                              <a:cs typeface="Times New Roman" panose="02020603050405020304" pitchFamily="18" charset="0"/>
                            </a:rPr>
                            <a:t>5%</a:t>
                          </a:r>
                          <a:endParaRPr lang="en-US" sz="1600" dirty="0">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a:ea typeface="+mn-ea"/>
                                  </a:rPr>
                                  <m:t>𝜋</m:t>
                                </m:r>
                                <m:r>
                                  <a:rPr lang="en-US" sz="1600" b="0" i="1" smtClean="0">
                                    <a:latin typeface="Cambria Math"/>
                                    <a:ea typeface="+mn-ea"/>
                                  </a:rPr>
                                  <m:t>=5%−3</m:t>
                                </m:r>
                                <m:d>
                                  <m:dPr>
                                    <m:ctrlPr>
                                      <a:rPr lang="en-US" sz="1600" b="0" i="1" smtClean="0">
                                        <a:latin typeface="Cambria Math" panose="02040503050406030204" pitchFamily="18" charset="0"/>
                                        <a:ea typeface="+mn-ea"/>
                                      </a:rPr>
                                    </m:ctrlPr>
                                  </m:dPr>
                                  <m:e>
                                    <m:r>
                                      <a:rPr lang="en-US" sz="1600" b="0" i="1" smtClean="0">
                                        <a:latin typeface="Cambria Math"/>
                                        <a:ea typeface="+mn-ea"/>
                                      </a:rPr>
                                      <m:t>𝑢</m:t>
                                    </m:r>
                                    <m:r>
                                      <a:rPr lang="en-US" sz="1600" b="0" i="1" smtClean="0">
                                        <a:latin typeface="Cambria Math"/>
                                        <a:ea typeface="+mn-ea"/>
                                      </a:rPr>
                                      <m:t>−5%</m:t>
                                    </m:r>
                                  </m:e>
                                </m:d>
                              </m:oMath>
                            </m:oMathPara>
                          </a14:m>
                          <a:endParaRPr lang="en-US" sz="1600" dirty="0">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algn="ctr"/>
                          <a:r>
                            <a:rPr lang="zh-CN" altLang="en-US" sz="1600" dirty="0">
                              <a:latin typeface="Times New Roman" panose="02020603050405020304" pitchFamily="18" charset="0"/>
                              <a:ea typeface="+mn-ea"/>
                              <a:cs typeface="Times New Roman" panose="02020603050405020304" pitchFamily="18" charset="0"/>
                            </a:rPr>
                            <a:t>次年</a:t>
                          </a:r>
                          <a:endParaRPr lang="en-US" sz="1600" dirty="0">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latin typeface="Times New Roman" panose="02020603050405020304" pitchFamily="18" charset="0"/>
                              <a:ea typeface="+mn-ea"/>
                              <a:cs typeface="Times New Roman" panose="02020603050405020304" pitchFamily="18" charset="0"/>
                            </a:rPr>
                            <a:t>2%</a:t>
                          </a:r>
                          <a:endParaRPr lang="en-US" sz="1600" dirty="0">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latin typeface="Times New Roman" panose="02020603050405020304" pitchFamily="18" charset="0"/>
                              <a:ea typeface="+mn-ea"/>
                              <a:cs typeface="Times New Roman" panose="02020603050405020304" pitchFamily="18" charset="0"/>
                            </a:rPr>
                            <a:t>2%</a:t>
                          </a:r>
                          <a:endParaRPr lang="en-US" sz="1600" dirty="0">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a:ea typeface="+mn-ea"/>
                                  </a:rPr>
                                  <m:t>𝜋</m:t>
                                </m:r>
                                <m:r>
                                  <a:rPr lang="en-US" sz="1600" b="0" i="1" smtClean="0">
                                    <a:latin typeface="Cambria Math"/>
                                    <a:ea typeface="+mn-ea"/>
                                  </a:rPr>
                                  <m:t>=2%−3</m:t>
                                </m:r>
                                <m:d>
                                  <m:dPr>
                                    <m:ctrlPr>
                                      <a:rPr lang="en-US" sz="1600" b="0" i="1" smtClean="0">
                                        <a:latin typeface="Cambria Math" panose="02040503050406030204" pitchFamily="18" charset="0"/>
                                        <a:ea typeface="+mn-ea"/>
                                      </a:rPr>
                                    </m:ctrlPr>
                                  </m:dPr>
                                  <m:e>
                                    <m:r>
                                      <a:rPr lang="en-US" sz="1600" b="0" i="1" smtClean="0">
                                        <a:latin typeface="Cambria Math"/>
                                        <a:ea typeface="+mn-ea"/>
                                      </a:rPr>
                                      <m:t>𝑢</m:t>
                                    </m:r>
                                    <m:r>
                                      <a:rPr lang="en-US" sz="1600" b="0" i="1" smtClean="0">
                                        <a:latin typeface="Cambria Math"/>
                                        <a:ea typeface="+mn-ea"/>
                                      </a:rPr>
                                      <m:t>−5%</m:t>
                                    </m:r>
                                  </m:e>
                                </m:d>
                              </m:oMath>
                            </m:oMathPara>
                          </a14:m>
                          <a:endParaRPr lang="en-US" sz="1600" dirty="0">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mc:Choice>
        <mc:Fallback xmlns="">
          <p:graphicFrame>
            <p:nvGraphicFramePr>
              <p:cNvPr id="5" name="Content Placeholder 4"/>
              <p:cNvGraphicFramePr>
                <a:graphicFrameLocks noGrp="1"/>
              </p:cNvGraphicFramePr>
              <p:nvPr>
                <p:ph idx="1"/>
                <p:extLst>
                  <p:ext uri="{D42A27DB-BD31-4B8C-83A1-F6EECF244321}">
                    <p14:modId xmlns:p14="http://schemas.microsoft.com/office/powerpoint/2010/main" val="4229278432"/>
                  </p:ext>
                </p:extLst>
              </p:nvPr>
            </p:nvGraphicFramePr>
            <p:xfrm>
              <a:off x="363220" y="825104"/>
              <a:ext cx="8399780" cy="1691640"/>
            </p:xfrm>
            <a:graphic>
              <a:graphicData uri="http://schemas.openxmlformats.org/drawingml/2006/table">
                <a:tbl>
                  <a:tblPr firstRow="1" bandRow="1">
                    <a:tableStyleId>{5940675A-B579-460E-94D1-54222C63F5DA}</a:tableStyleId>
                  </a:tblPr>
                  <a:tblGrid>
                    <a:gridCol w="199898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591820">
                      <a:extLst>
                        <a:ext uri="{9D8B030D-6E8A-4147-A177-3AD203B41FA5}">
                          <a16:colId xmlns:a16="http://schemas.microsoft.com/office/drawing/2014/main" val="20002"/>
                        </a:ext>
                      </a:extLst>
                    </a:gridCol>
                    <a:gridCol w="2760980">
                      <a:extLst>
                        <a:ext uri="{9D8B030D-6E8A-4147-A177-3AD203B41FA5}">
                          <a16:colId xmlns:a16="http://schemas.microsoft.com/office/drawing/2014/main" val="20003"/>
                        </a:ext>
                      </a:extLst>
                    </a:gridCol>
                  </a:tblGrid>
                  <a:tr h="579120">
                    <a:tc>
                      <a:txBody>
                        <a:bodyPr/>
                        <a:lstStyle/>
                        <a:p>
                          <a:pPr algn="ctr"/>
                          <a:r>
                            <a:rPr lang="zh-CN" altLang="en-US" sz="1600" dirty="0">
                              <a:latin typeface="Times New Roman" panose="02020603050405020304" pitchFamily="18" charset="0"/>
                              <a:ea typeface="+mn-ea"/>
                              <a:cs typeface="Times New Roman" panose="02020603050405020304" pitchFamily="18" charset="0"/>
                            </a:rPr>
                            <a:t>时点</a:t>
                          </a:r>
                          <a:endParaRPr lang="en-US" sz="1600" dirty="0">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65469" t="-4211" r="-109980" b="-203158"/>
                          </a:stretch>
                        </a:blipFill>
                      </a:tcPr>
                    </a:tc>
                    <a:tc>
                      <a:txBody>
                        <a:bodyPr/>
                        <a:lstStyle/>
                        <a:p>
                          <a:endParaRPr lang="zh-CN"/>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854639" t="-4211" r="-468041" b="-203158"/>
                          </a:stretch>
                        </a:blipFill>
                      </a:tcPr>
                    </a:tc>
                    <a:tc>
                      <a:txBody>
                        <a:bodyPr/>
                        <a:lstStyle/>
                        <a:p>
                          <a:pPr algn="ctr"/>
                          <a:r>
                            <a:rPr lang="zh-CN" altLang="en-US" sz="1600" dirty="0">
                              <a:latin typeface="Times New Roman" panose="02020603050405020304" pitchFamily="18" charset="0"/>
                              <a:ea typeface="+mn-ea"/>
                              <a:cs typeface="Times New Roman" panose="02020603050405020304" pitchFamily="18" charset="0"/>
                            </a:rPr>
                            <a:t>央行面临的附加预期的</a:t>
                          </a:r>
                          <a:r>
                            <a:rPr lang="en-US" altLang="zh-CN" sz="1600" i="1" dirty="0">
                              <a:latin typeface="Times New Roman" panose="02020603050405020304" pitchFamily="18" charset="0"/>
                              <a:ea typeface="+mn-ea"/>
                              <a:cs typeface="Times New Roman" panose="02020603050405020304" pitchFamily="18" charset="0"/>
                            </a:rPr>
                            <a:t>PC</a:t>
                          </a:r>
                          <a:endParaRPr lang="en-US" sz="1600" i="1" dirty="0">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ctr"/>
                          <a:r>
                            <a:rPr lang="zh-CN" altLang="en-US" sz="1600" dirty="0">
                              <a:latin typeface="Times New Roman" panose="02020603050405020304" pitchFamily="18" charset="0"/>
                              <a:ea typeface="+mn-ea"/>
                              <a:cs typeface="Times New Roman" panose="02020603050405020304" pitchFamily="18" charset="0"/>
                            </a:rPr>
                            <a:t>当年</a:t>
                          </a:r>
                          <a:endParaRPr lang="en-US" sz="1600" dirty="0">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latin typeface="Times New Roman" panose="02020603050405020304" pitchFamily="18" charset="0"/>
                              <a:ea typeface="+mn-ea"/>
                              <a:cs typeface="Times New Roman" panose="02020603050405020304" pitchFamily="18" charset="0"/>
                            </a:rPr>
                            <a:t>5%</a:t>
                          </a:r>
                          <a:endParaRPr lang="en-US" sz="1600" dirty="0">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latin typeface="Times New Roman" panose="02020603050405020304" pitchFamily="18" charset="0"/>
                              <a:ea typeface="+mn-ea"/>
                              <a:cs typeface="Times New Roman" panose="02020603050405020304" pitchFamily="18" charset="0"/>
                            </a:rPr>
                            <a:t>-</a:t>
                          </a:r>
                          <a:endParaRPr lang="en-US" sz="1600" dirty="0">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latin typeface="Times New Roman" panose="02020603050405020304" pitchFamily="18" charset="0"/>
                              <a:ea typeface="+mn-ea"/>
                              <a:cs typeface="Times New Roman" panose="02020603050405020304" pitchFamily="18" charset="0"/>
                            </a:rPr>
                            <a:t>-</a:t>
                          </a:r>
                          <a:endParaRPr lang="en-US" sz="1600" dirty="0">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algn="ctr"/>
                          <a:r>
                            <a:rPr lang="zh-CN" altLang="en-US" sz="1600" dirty="0">
                              <a:latin typeface="Times New Roman" panose="02020603050405020304" pitchFamily="18" charset="0"/>
                              <a:ea typeface="+mn-ea"/>
                              <a:cs typeface="Times New Roman" panose="02020603050405020304" pitchFamily="18" charset="0"/>
                            </a:rPr>
                            <a:t>下一年</a:t>
                          </a:r>
                          <a:endParaRPr lang="en-US" sz="1600" dirty="0">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latin typeface="Times New Roman" panose="02020603050405020304" pitchFamily="18" charset="0"/>
                              <a:ea typeface="+mn-ea"/>
                              <a:cs typeface="Times New Roman" panose="02020603050405020304" pitchFamily="18" charset="0"/>
                            </a:rPr>
                            <a:t>2%</a:t>
                          </a:r>
                          <a:endParaRPr lang="en-US" sz="1600" dirty="0">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latin typeface="Times New Roman" panose="02020603050405020304" pitchFamily="18" charset="0"/>
                              <a:ea typeface="+mn-ea"/>
                              <a:cs typeface="Times New Roman" panose="02020603050405020304" pitchFamily="18" charset="0"/>
                            </a:rPr>
                            <a:t>5%</a:t>
                          </a:r>
                          <a:endParaRPr lang="en-US" sz="1600" dirty="0">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04415" t="-262295" r="-221" b="-116393"/>
                          </a:stretch>
                        </a:blipFill>
                      </a:tcPr>
                    </a:tc>
                    <a:extLst>
                      <a:ext uri="{0D108BD9-81ED-4DB2-BD59-A6C34878D82A}">
                        <a16:rowId xmlns:a16="http://schemas.microsoft.com/office/drawing/2014/main" val="10002"/>
                      </a:ext>
                    </a:extLst>
                  </a:tr>
                  <a:tr h="370840">
                    <a:tc>
                      <a:txBody>
                        <a:bodyPr/>
                        <a:lstStyle/>
                        <a:p>
                          <a:pPr algn="ctr"/>
                          <a:r>
                            <a:rPr lang="zh-CN" altLang="en-US" sz="1600" dirty="0">
                              <a:latin typeface="Times New Roman" panose="02020603050405020304" pitchFamily="18" charset="0"/>
                              <a:ea typeface="+mn-ea"/>
                              <a:cs typeface="Times New Roman" panose="02020603050405020304" pitchFamily="18" charset="0"/>
                            </a:rPr>
                            <a:t>次年</a:t>
                          </a:r>
                          <a:endParaRPr lang="en-US" sz="1600" dirty="0">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latin typeface="Times New Roman" panose="02020603050405020304" pitchFamily="18" charset="0"/>
                              <a:ea typeface="+mn-ea"/>
                              <a:cs typeface="Times New Roman" panose="02020603050405020304" pitchFamily="18" charset="0"/>
                            </a:rPr>
                            <a:t>2%</a:t>
                          </a:r>
                          <a:endParaRPr lang="en-US" sz="1600" dirty="0">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latin typeface="Times New Roman" panose="02020603050405020304" pitchFamily="18" charset="0"/>
                              <a:ea typeface="+mn-ea"/>
                              <a:cs typeface="Times New Roman" panose="02020603050405020304" pitchFamily="18" charset="0"/>
                            </a:rPr>
                            <a:t>2%</a:t>
                          </a:r>
                          <a:endParaRPr lang="en-US" sz="1600" dirty="0">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04415" t="-362295" r="-221" b="-16393"/>
                          </a:stretch>
                        </a:blipFill>
                      </a:tcPr>
                    </a:tc>
                    <a:extLst>
                      <a:ext uri="{0D108BD9-81ED-4DB2-BD59-A6C34878D82A}">
                        <a16:rowId xmlns:a16="http://schemas.microsoft.com/office/drawing/2014/main" val="10003"/>
                      </a:ext>
                    </a:extLst>
                  </a:tr>
                </a:tbl>
              </a:graphicData>
            </a:graphic>
          </p:graphicFrame>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78</a:t>
            </a:fld>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76200" y="2605203"/>
                <a:ext cx="8991600" cy="1954381"/>
              </a:xfrm>
              <a:prstGeom prst="rect">
                <a:avLst/>
              </a:prstGeom>
              <a:noFill/>
            </p:spPr>
            <p:txBody>
              <a:bodyPr wrap="square" rtlCol="0">
                <a:spAutoFit/>
              </a:bodyPr>
              <a:lstStyle/>
              <a:p>
                <a:pPr marL="285750" indent="-285750">
                  <a:spcBef>
                    <a:spcPts val="600"/>
                  </a:spcBef>
                  <a:buSzPct val="80000"/>
                  <a:buFont typeface="Wingdings" panose="05000000000000000000" pitchFamily="2" charset="2"/>
                  <a:buChar char="l"/>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第一问解答</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SzPct val="80000"/>
                  <a:buFont typeface="Wingdings" panose="05000000000000000000" pitchFamily="2" charset="2"/>
                  <a:buChar char="l"/>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根据适应性预期假设，对下一年的通货膨胀预期等于当年的通货膨胀率，既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a:rPr>
                          <m:t>𝜋</m:t>
                        </m:r>
                      </m:e>
                      <m:sub>
                        <m:r>
                          <a:rPr lang="en-US" altLang="zh-CN" sz="1600" i="1">
                            <a:latin typeface="Cambria Math"/>
                          </a:rPr>
                          <m:t>𝑒</m:t>
                        </m:r>
                      </m:sub>
                    </m:sSub>
                    <m:r>
                      <a:rPr lang="en-US" altLang="zh-CN" sz="1600" i="1">
                        <a:latin typeface="Cambria Math"/>
                      </a:rPr>
                      <m:t>=5%</m:t>
                    </m:r>
                  </m:oMath>
                </a14:m>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SzPct val="80000"/>
                  <a:buFont typeface="Wingdings" panose="05000000000000000000" pitchFamily="2" charset="2"/>
                  <a:buChar char="l"/>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所以中央银行在下一年面临的附加预期的</a:t>
                </a:r>
                <a:r>
                  <a:rPr lang="en-US" altLang="zh-CN" sz="1600" i="1" dirty="0">
                    <a:latin typeface="Times New Roman" panose="02020603050405020304" pitchFamily="18" charset="0"/>
                    <a:ea typeface="宋体" panose="02010600030101010101" pitchFamily="2" charset="-122"/>
                    <a:cs typeface="Times New Roman" panose="02020603050405020304" pitchFamily="18" charset="0"/>
                  </a:rPr>
                  <a:t>PC</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为</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600" i="1">
                        <a:latin typeface="Cambria Math"/>
                      </a:rPr>
                      <m:t>𝜋</m:t>
                    </m:r>
                    <m:r>
                      <a:rPr lang="en-US" altLang="zh-CN" sz="1600" i="1">
                        <a:latin typeface="Cambria Math"/>
                      </a:rPr>
                      <m:t>=5%−3</m:t>
                    </m:r>
                    <m:d>
                      <m:dPr>
                        <m:ctrlPr>
                          <a:rPr lang="en-US" altLang="zh-CN" sz="1600" i="1">
                            <a:latin typeface="Cambria Math" panose="02040503050406030204" pitchFamily="18" charset="0"/>
                          </a:rPr>
                        </m:ctrlPr>
                      </m:dPr>
                      <m:e>
                        <m:r>
                          <a:rPr lang="en-US" altLang="zh-CN" sz="1600" i="1">
                            <a:latin typeface="Cambria Math"/>
                          </a:rPr>
                          <m:t>𝑢</m:t>
                        </m:r>
                        <m:r>
                          <a:rPr lang="en-US" altLang="zh-CN" sz="1600" i="1">
                            <a:latin typeface="Cambria Math"/>
                          </a:rPr>
                          <m:t>−5%</m:t>
                        </m:r>
                      </m:e>
                    </m:d>
                  </m:oMath>
                </a14:m>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SzPct val="80000"/>
                  <a:buFont typeface="Wingdings" panose="05000000000000000000" pitchFamily="2" charset="2"/>
                  <a:buChar char="l"/>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根据该附加预期的</a:t>
                </a:r>
                <a:r>
                  <a:rPr lang="en-US" altLang="zh-CN" sz="1600" i="1" dirty="0">
                    <a:latin typeface="Times New Roman" panose="02020603050405020304" pitchFamily="18" charset="0"/>
                    <a:ea typeface="宋体" panose="02010600030101010101" pitchFamily="2" charset="-122"/>
                    <a:cs typeface="Times New Roman" panose="02020603050405020304" pitchFamily="18" charset="0"/>
                  </a:rPr>
                  <a:t>PC</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，央行要达成</a:t>
                </a:r>
                <a14:m>
                  <m:oMath xmlns:m="http://schemas.openxmlformats.org/officeDocument/2006/math">
                    <m:r>
                      <a:rPr lang="en-US" altLang="zh-CN" sz="1600" i="1">
                        <a:latin typeface="Cambria Math"/>
                      </a:rPr>
                      <m:t>𝜋</m:t>
                    </m:r>
                    <m:r>
                      <a:rPr lang="en-US" altLang="zh-CN" sz="1600" i="1">
                        <a:latin typeface="Cambria Math"/>
                      </a:rPr>
                      <m:t>=2%</m:t>
                    </m:r>
                  </m:oMath>
                </a14:m>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的目标，要引起的失业率为 </a:t>
                </a:r>
                <a14:m>
                  <m:oMath xmlns:m="http://schemas.openxmlformats.org/officeDocument/2006/math">
                    <m:r>
                      <a:rPr lang="en-US" altLang="zh-CN" sz="1600" i="1">
                        <a:latin typeface="Cambria Math"/>
                      </a:rPr>
                      <m:t>𝑢</m:t>
                    </m:r>
                    <m:r>
                      <a:rPr lang="en-US" altLang="zh-CN" sz="1600" i="1">
                        <a:latin typeface="Cambria Math"/>
                      </a:rPr>
                      <m:t>=6%</m:t>
                    </m:r>
                  </m:oMath>
                </a14:m>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SzPct val="80000"/>
                  <a:buFont typeface="Wingdings" panose="05000000000000000000" pitchFamily="2" charset="2"/>
                  <a:buChar char="l"/>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第二问解答</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SzPct val="80000"/>
                  <a:buFont typeface="Wingdings" panose="05000000000000000000" pitchFamily="2" charset="2"/>
                  <a:buChar char="l"/>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次年，</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a:rPr>
                          <m:t>𝜋</m:t>
                        </m:r>
                      </m:e>
                      <m:sub>
                        <m:r>
                          <a:rPr lang="en-US" altLang="zh-CN" sz="1600" i="1">
                            <a:latin typeface="Cambria Math"/>
                          </a:rPr>
                          <m:t>𝑒</m:t>
                        </m:r>
                      </m:sub>
                    </m:sSub>
                    <m:r>
                      <a:rPr lang="en-US" altLang="zh-CN" sz="1600" i="1">
                        <a:latin typeface="Cambria Math"/>
                      </a:rPr>
                      <m:t>=2%</m:t>
                    </m:r>
                  </m:oMath>
                </a14:m>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，根据附加预期的</a:t>
                </a:r>
                <a:r>
                  <a:rPr lang="en-US" altLang="zh-CN" sz="1600" i="1" dirty="0">
                    <a:latin typeface="Times New Roman" panose="02020603050405020304" pitchFamily="18" charset="0"/>
                    <a:ea typeface="宋体" panose="02010600030101010101" pitchFamily="2" charset="-122"/>
                    <a:cs typeface="Times New Roman" panose="02020603050405020304" pitchFamily="18" charset="0"/>
                  </a:rPr>
                  <a:t>PC</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，央行引起的失业率为</a:t>
                </a:r>
                <a14:m>
                  <m:oMath xmlns:m="http://schemas.openxmlformats.org/officeDocument/2006/math">
                    <m:r>
                      <a:rPr lang="en-US" altLang="zh-CN" sz="1600" i="1">
                        <a:latin typeface="Cambria Math"/>
                      </a:rPr>
                      <m:t>𝑢</m:t>
                    </m:r>
                    <m:r>
                      <a:rPr lang="en-US" altLang="zh-CN" sz="1600" i="1">
                        <a:latin typeface="Cambria Math"/>
                      </a:rPr>
                      <m:t>=5%</m:t>
                    </m:r>
                  </m:oMath>
                </a14:m>
                <a:endParaRPr lang="en-US" sz="16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76200" y="2605203"/>
                <a:ext cx="8991600" cy="1954381"/>
              </a:xfrm>
              <a:prstGeom prst="rect">
                <a:avLst/>
              </a:prstGeom>
              <a:blipFill>
                <a:blip r:embed="rId3"/>
                <a:stretch>
                  <a:fillRect l="-68" t="-1246" b="-3115"/>
                </a:stretch>
              </a:blipFill>
            </p:spPr>
            <p:txBody>
              <a:bodyPr/>
              <a:lstStyle/>
              <a:p>
                <a:r>
                  <a:rPr lang="en-US">
                    <a:noFill/>
                  </a:rPr>
                  <a:t> </a:t>
                </a:r>
              </a:p>
            </p:txBody>
          </p:sp>
        </mc:Fallback>
      </mc:AlternateContent>
      <p:sp>
        <p:nvSpPr>
          <p:cNvPr id="6" name="矩形 5">
            <a:extLst>
              <a:ext uri="{FF2B5EF4-FFF2-40B4-BE49-F238E27FC236}">
                <a16:creationId xmlns:a16="http://schemas.microsoft.com/office/drawing/2014/main" id="{8A3E8412-5640-4C93-B171-4FB7BEFA0698}"/>
              </a:ext>
            </a:extLst>
          </p:cNvPr>
          <p:cNvSpPr/>
          <p:nvPr/>
        </p:nvSpPr>
        <p:spPr>
          <a:xfrm>
            <a:off x="48230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菲利普斯曲线</a:t>
            </a:r>
            <a:r>
              <a:rPr lang="en-US" altLang="zh-CN" dirty="0">
                <a:solidFill>
                  <a:srgbClr val="6B748A"/>
                </a:solidFill>
                <a:latin typeface="微软雅黑" panose="020B0503020204020204" pitchFamily="34" charset="-122"/>
                <a:ea typeface="微软雅黑" panose="020B0503020204020204" pitchFamily="34" charset="-122"/>
              </a:rPr>
              <a:t>—</a:t>
            </a:r>
            <a:r>
              <a:rPr lang="zh-CN" altLang="en-US" dirty="0">
                <a:solidFill>
                  <a:srgbClr val="6B748A"/>
                </a:solidFill>
                <a:latin typeface="微软雅黑" panose="020B0503020204020204" pitchFamily="34" charset="-122"/>
                <a:ea typeface="微软雅黑" panose="020B0503020204020204" pitchFamily="34" charset="-122"/>
              </a:rPr>
              <a:t>练习题解答</a:t>
            </a:r>
          </a:p>
        </p:txBody>
      </p:sp>
      <p:grpSp>
        <p:nvGrpSpPr>
          <p:cNvPr id="7" name="组合 6">
            <a:extLst>
              <a:ext uri="{FF2B5EF4-FFF2-40B4-BE49-F238E27FC236}">
                <a16:creationId xmlns:a16="http://schemas.microsoft.com/office/drawing/2014/main" id="{0BAED574-E780-4518-A092-B13C2D5F3263}"/>
              </a:ext>
            </a:extLst>
          </p:cNvPr>
          <p:cNvGrpSpPr/>
          <p:nvPr/>
        </p:nvGrpSpPr>
        <p:grpSpPr>
          <a:xfrm>
            <a:off x="239334" y="290253"/>
            <a:ext cx="229174" cy="330963"/>
            <a:chOff x="362743" y="188119"/>
            <a:chExt cx="348993" cy="504000"/>
          </a:xfrm>
          <a:solidFill>
            <a:srgbClr val="6B748A"/>
          </a:solidFill>
        </p:grpSpPr>
        <p:sp>
          <p:nvSpPr>
            <p:cNvPr id="8" name="矩形: 圆角 7">
              <a:extLst>
                <a:ext uri="{FF2B5EF4-FFF2-40B4-BE49-F238E27FC236}">
                  <a16:creationId xmlns:a16="http://schemas.microsoft.com/office/drawing/2014/main" id="{1DF6C831-1A56-4DC1-BFE7-854EBDC6C3BF}"/>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A2854344-8A4B-4916-AE20-4197239D08FF}"/>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B62C7F69-0838-4334-ADC9-1635E7B581F7}"/>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1" name="矩形: 圆角 10">
              <a:extLst>
                <a:ext uri="{FF2B5EF4-FFF2-40B4-BE49-F238E27FC236}">
                  <a16:creationId xmlns:a16="http://schemas.microsoft.com/office/drawing/2014/main" id="{0624C6E2-0DC5-47B0-8484-E78CCA064138}"/>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2" name="直接连接符 11">
            <a:extLst>
              <a:ext uri="{FF2B5EF4-FFF2-40B4-BE49-F238E27FC236}">
                <a16:creationId xmlns:a16="http://schemas.microsoft.com/office/drawing/2014/main" id="{1C23D16A-5220-450A-BBED-F6E19942AE80}"/>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D49F8544-375B-404F-9624-64C0A5338882}"/>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993401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16733C1-FC43-4D08-85B8-3CAEA85A642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3400" y="1012172"/>
            <a:ext cx="10121608" cy="3200400"/>
          </a:xfrm>
        </p:spPr>
      </p:pic>
      <p:sp>
        <p:nvSpPr>
          <p:cNvPr id="4" name="Slide Number Placeholder 3">
            <a:extLst>
              <a:ext uri="{FF2B5EF4-FFF2-40B4-BE49-F238E27FC236}">
                <a16:creationId xmlns:a16="http://schemas.microsoft.com/office/drawing/2014/main" id="{497B593D-E55E-458A-BC14-C47CC861AFA5}"/>
              </a:ext>
            </a:extLst>
          </p:cNvPr>
          <p:cNvSpPr>
            <a:spLocks noGrp="1"/>
          </p:cNvSpPr>
          <p:nvPr>
            <p:ph type="sldNum" sz="quarter" idx="12"/>
          </p:nvPr>
        </p:nvSpPr>
        <p:spPr/>
        <p:txBody>
          <a:bodyPr/>
          <a:lstStyle/>
          <a:p>
            <a:fld id="{B6F15528-21DE-4FAA-801E-634DDDAF4B2B}" type="slidenum">
              <a:rPr lang="en-US" smtClean="0"/>
              <a:pPr/>
              <a:t>79</a:t>
            </a:fld>
            <a:endParaRPr lang="en-US" dirty="0"/>
          </a:p>
        </p:txBody>
      </p:sp>
      <p:sp>
        <p:nvSpPr>
          <p:cNvPr id="14" name="矩形 13">
            <a:extLst>
              <a:ext uri="{FF2B5EF4-FFF2-40B4-BE49-F238E27FC236}">
                <a16:creationId xmlns:a16="http://schemas.microsoft.com/office/drawing/2014/main" id="{9E7B92FB-D8A4-46C6-A144-DDA6D9760E5F}"/>
              </a:ext>
            </a:extLst>
          </p:cNvPr>
          <p:cNvSpPr/>
          <p:nvPr/>
        </p:nvSpPr>
        <p:spPr>
          <a:xfrm>
            <a:off x="48230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菲利普斯曲线小结</a:t>
            </a:r>
          </a:p>
        </p:txBody>
      </p:sp>
      <p:grpSp>
        <p:nvGrpSpPr>
          <p:cNvPr id="15" name="组合 14">
            <a:extLst>
              <a:ext uri="{FF2B5EF4-FFF2-40B4-BE49-F238E27FC236}">
                <a16:creationId xmlns:a16="http://schemas.microsoft.com/office/drawing/2014/main" id="{CCCC64D2-8F0C-44E9-9D03-692CA030EF84}"/>
              </a:ext>
            </a:extLst>
          </p:cNvPr>
          <p:cNvGrpSpPr/>
          <p:nvPr/>
        </p:nvGrpSpPr>
        <p:grpSpPr>
          <a:xfrm>
            <a:off x="239334" y="290253"/>
            <a:ext cx="229174" cy="330963"/>
            <a:chOff x="362743" y="188119"/>
            <a:chExt cx="348993" cy="504000"/>
          </a:xfrm>
          <a:solidFill>
            <a:srgbClr val="6B748A"/>
          </a:solidFill>
        </p:grpSpPr>
        <p:sp>
          <p:nvSpPr>
            <p:cNvPr id="16" name="矩形: 圆角 15">
              <a:extLst>
                <a:ext uri="{FF2B5EF4-FFF2-40B4-BE49-F238E27FC236}">
                  <a16:creationId xmlns:a16="http://schemas.microsoft.com/office/drawing/2014/main" id="{FE336DD4-134B-4FFB-B7EB-A146CF34372C}"/>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7" name="矩形: 圆角 16">
              <a:extLst>
                <a:ext uri="{FF2B5EF4-FFF2-40B4-BE49-F238E27FC236}">
                  <a16:creationId xmlns:a16="http://schemas.microsoft.com/office/drawing/2014/main" id="{F3023E7E-69E6-4DE6-B814-49F2DDEF4A46}"/>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8" name="矩形: 圆角 17">
              <a:extLst>
                <a:ext uri="{FF2B5EF4-FFF2-40B4-BE49-F238E27FC236}">
                  <a16:creationId xmlns:a16="http://schemas.microsoft.com/office/drawing/2014/main" id="{10F4FD40-0D53-467D-9B03-EEA45292608D}"/>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9" name="矩形: 圆角 18">
              <a:extLst>
                <a:ext uri="{FF2B5EF4-FFF2-40B4-BE49-F238E27FC236}">
                  <a16:creationId xmlns:a16="http://schemas.microsoft.com/office/drawing/2014/main" id="{0EA3173A-34C1-4995-B70C-1A2A2E912372}"/>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20" name="直接连接符 19">
            <a:extLst>
              <a:ext uri="{FF2B5EF4-FFF2-40B4-BE49-F238E27FC236}">
                <a16:creationId xmlns:a16="http://schemas.microsoft.com/office/drawing/2014/main" id="{AA30A1C1-B1A1-4813-8896-D60BF52E4C0C}"/>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842646F6-54EC-42F1-8403-6308E4FF0655}"/>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4215389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1485" y="931739"/>
            <a:ext cx="8229600" cy="3394472"/>
          </a:xfrm>
        </p:spPr>
        <p:txBody>
          <a:bodyPr/>
          <a:lstStyle/>
          <a:p>
            <a:pPr>
              <a:lnSpc>
                <a:spcPct val="120000"/>
              </a:lnSpc>
              <a:buSzPct val="80000"/>
              <a:buFont typeface="Wingdings" panose="05000000000000000000" pitchFamily="2" charset="2"/>
              <a:buChar char="l"/>
            </a:pPr>
            <a:r>
              <a:rPr lang="en-US" altLang="zh-CN" sz="1800" dirty="0">
                <a:ea typeface="宋体" panose="02010600030101010101" pitchFamily="2" charset="-122"/>
              </a:rPr>
              <a:t>20</a:t>
            </a:r>
            <a:r>
              <a:rPr lang="zh-CN" altLang="en-US" sz="1800" dirty="0">
                <a:ea typeface="宋体" panose="02010600030101010101" pitchFamily="2" charset="-122"/>
              </a:rPr>
              <a:t>世纪</a:t>
            </a:r>
            <a:r>
              <a:rPr lang="en-US" altLang="zh-CN" sz="1800" dirty="0">
                <a:ea typeface="宋体" panose="02010600030101010101" pitchFamily="2" charset="-122"/>
              </a:rPr>
              <a:t>80</a:t>
            </a:r>
            <a:r>
              <a:rPr lang="zh-CN" altLang="en-US" sz="1800" dirty="0">
                <a:ea typeface="宋体" panose="02010600030101010101" pitchFamily="2" charset="-122"/>
              </a:rPr>
              <a:t>年代以来，新凯恩斯主义经济学解释非自愿性失业存在的原因</a:t>
            </a:r>
            <a:endParaRPr lang="en-US" altLang="zh-CN" sz="18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以不完全竞争和不完全信息为前提</a:t>
            </a:r>
            <a:endParaRPr lang="en-US" altLang="zh-CN" sz="16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通过论证工资和价格刚性</a:t>
            </a:r>
            <a:r>
              <a:rPr lang="en-US" altLang="zh-CN" sz="1600" dirty="0">
                <a:ea typeface="宋体" panose="02010600030101010101" pitchFamily="2" charset="-122"/>
              </a:rPr>
              <a:t>/</a:t>
            </a:r>
            <a:r>
              <a:rPr lang="zh-CN" altLang="en-US" sz="1600" dirty="0">
                <a:ea typeface="宋体" panose="02010600030101010101" pitchFamily="2" charset="-122"/>
              </a:rPr>
              <a:t>黏性</a:t>
            </a:r>
            <a:endParaRPr lang="en-US" altLang="zh-CN" sz="16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关于工资和价格的刚性</a:t>
            </a:r>
            <a:r>
              <a:rPr lang="en-US" altLang="zh-CN" sz="1800" dirty="0">
                <a:ea typeface="宋体" panose="02010600030101010101" pitchFamily="2" charset="-122"/>
              </a:rPr>
              <a:t>/</a:t>
            </a:r>
            <a:r>
              <a:rPr lang="zh-CN" altLang="en-US" sz="1800" dirty="0">
                <a:ea typeface="宋体" panose="02010600030101010101" pitchFamily="2" charset="-122"/>
              </a:rPr>
              <a:t>黏性</a:t>
            </a:r>
            <a:endParaRPr lang="en-US" altLang="zh-CN" sz="18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传统凯恩斯主义将其作为理论和政策分析的隐含条件</a:t>
            </a:r>
            <a:endParaRPr lang="en-US" altLang="zh-CN" sz="16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新凯恩斯主义对其作出解释</a:t>
            </a:r>
            <a:endParaRPr lang="en-US" sz="1600" dirty="0">
              <a:ea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dirty="0"/>
          </a:p>
        </p:txBody>
      </p:sp>
      <p:sp>
        <p:nvSpPr>
          <p:cNvPr id="5" name="矩形 4">
            <a:extLst>
              <a:ext uri="{FF2B5EF4-FFF2-40B4-BE49-F238E27FC236}">
                <a16:creationId xmlns:a16="http://schemas.microsoft.com/office/drawing/2014/main" id="{0471A0F9-E5E1-4A69-8A68-63D2074A12FF}"/>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新凯恩斯主义经济学对失业原因的解释</a:t>
            </a:r>
          </a:p>
        </p:txBody>
      </p:sp>
      <p:grpSp>
        <p:nvGrpSpPr>
          <p:cNvPr id="6" name="组合 5">
            <a:extLst>
              <a:ext uri="{FF2B5EF4-FFF2-40B4-BE49-F238E27FC236}">
                <a16:creationId xmlns:a16="http://schemas.microsoft.com/office/drawing/2014/main" id="{01901619-D507-419D-B26E-1B1303B73489}"/>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D7460C84-02A3-42B9-A125-286000591694}"/>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04F6AAFF-52AE-45BB-A502-E5D5BADF84C5}"/>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1E85D355-9B3F-4067-ACE8-4460C2384BFE}"/>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E70362AE-0C7F-4316-A19C-C8C2257A23CE}"/>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8DDEE64A-3E37-43C6-893E-524F3927C2DD}"/>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E01DA77E-E118-4D38-9A47-0817594ACC38}"/>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2647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latin typeface="+mn-ea"/>
                <a:cs typeface="Times New Roman" panose="02020603050405020304" pitchFamily="18" charset="0"/>
              </a:rPr>
              <a:pPr/>
              <a:t>80</a:t>
            </a:fld>
            <a:endParaRPr lang="en-US" dirty="0">
              <a:latin typeface="+mn-ea"/>
              <a:cs typeface="Times New Roman" panose="02020603050405020304" pitchFamily="18" charset="0"/>
            </a:endParaRPr>
          </a:p>
        </p:txBody>
      </p:sp>
      <p:sp>
        <p:nvSpPr>
          <p:cNvPr id="6" name="Rectangle 5"/>
          <p:cNvSpPr/>
          <p:nvPr>
            <p:custDataLst>
              <p:tags r:id="rId2"/>
            </p:custDataLst>
          </p:nvPr>
        </p:nvSpPr>
        <p:spPr>
          <a:xfrm>
            <a:off x="914400" y="321469"/>
            <a:ext cx="7315200" cy="1607344"/>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dirty="0">
                <a:solidFill>
                  <a:srgbClr val="000000"/>
                </a:solidFill>
                <a:latin typeface="+mn-ea"/>
                <a:cs typeface="Times New Roman" panose="02020603050405020304" pitchFamily="18" charset="0"/>
                <a:sym typeface="Microsoft Yahei"/>
              </a:rPr>
              <a:t>短期菲利普斯曲线说明（）。</a:t>
            </a:r>
            <a:endParaRPr lang="en-US" sz="2200" dirty="0">
              <a:solidFill>
                <a:srgbClr val="000000"/>
              </a:solidFill>
              <a:latin typeface="+mn-ea"/>
              <a:cs typeface="Times New Roman" panose="02020603050405020304" pitchFamily="18" charset="0"/>
              <a:sym typeface="Microsoft Yahei"/>
            </a:endParaRPr>
          </a:p>
        </p:txBody>
      </p:sp>
      <p:sp>
        <p:nvSpPr>
          <p:cNvPr id="7" name="Rectangle 6"/>
          <p:cNvSpPr/>
          <p:nvPr>
            <p:custDataLst>
              <p:tags r:id="rId3"/>
            </p:custDataLst>
          </p:nvPr>
        </p:nvSpPr>
        <p:spPr>
          <a:xfrm>
            <a:off x="1828800" y="2089547"/>
            <a:ext cx="6400800" cy="48220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dirty="0">
                <a:solidFill>
                  <a:srgbClr val="000000"/>
                </a:solidFill>
                <a:latin typeface="+mn-ea"/>
                <a:cs typeface="Times New Roman" panose="02020603050405020304" pitchFamily="18" charset="0"/>
                <a:sym typeface="Microsoft Yahei"/>
              </a:rPr>
              <a:t>通货膨胀导致失业</a:t>
            </a:r>
            <a:endParaRPr lang="en-US" sz="2200" dirty="0">
              <a:solidFill>
                <a:srgbClr val="000000"/>
              </a:solidFill>
              <a:latin typeface="+mn-ea"/>
              <a:cs typeface="Times New Roman" panose="02020603050405020304" pitchFamily="18" charset="0"/>
              <a:sym typeface="Microsoft Yahei"/>
            </a:endParaRPr>
          </a:p>
        </p:txBody>
      </p:sp>
      <p:sp>
        <p:nvSpPr>
          <p:cNvPr id="8" name="Rectangle 7"/>
          <p:cNvSpPr/>
          <p:nvPr>
            <p:custDataLst>
              <p:tags r:id="rId4"/>
            </p:custDataLst>
          </p:nvPr>
        </p:nvSpPr>
        <p:spPr>
          <a:xfrm>
            <a:off x="1828800" y="2732484"/>
            <a:ext cx="6400800" cy="482204"/>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dirty="0">
                <a:solidFill>
                  <a:srgbClr val="000000"/>
                </a:solidFill>
                <a:latin typeface="+mn-ea"/>
                <a:cs typeface="Times New Roman" panose="02020603050405020304" pitchFamily="18" charset="0"/>
                <a:sym typeface="Microsoft Yahei"/>
              </a:rPr>
              <a:t>通货膨胀是由行业工会引起的</a:t>
            </a:r>
            <a:endParaRPr lang="en-US" sz="2200" dirty="0">
              <a:solidFill>
                <a:srgbClr val="000000"/>
              </a:solidFill>
              <a:latin typeface="+mn-ea"/>
              <a:cs typeface="Times New Roman" panose="02020603050405020304" pitchFamily="18" charset="0"/>
              <a:sym typeface="Microsoft Yahei"/>
            </a:endParaRPr>
          </a:p>
        </p:txBody>
      </p:sp>
      <p:sp>
        <p:nvSpPr>
          <p:cNvPr id="9" name="Rectangle 8"/>
          <p:cNvSpPr/>
          <p:nvPr>
            <p:custDataLst>
              <p:tags r:id="rId5"/>
            </p:custDataLst>
          </p:nvPr>
        </p:nvSpPr>
        <p:spPr>
          <a:xfrm>
            <a:off x="1828800" y="3375422"/>
            <a:ext cx="6400800" cy="48220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dirty="0">
                <a:solidFill>
                  <a:srgbClr val="000000"/>
                </a:solidFill>
                <a:latin typeface="+mn-ea"/>
                <a:cs typeface="Times New Roman" panose="02020603050405020304" pitchFamily="18" charset="0"/>
                <a:sym typeface="Microsoft Yahei"/>
              </a:rPr>
              <a:t>通货膨胀率与失业率之间负相关</a:t>
            </a:r>
            <a:endParaRPr lang="en-US" sz="2200" dirty="0">
              <a:solidFill>
                <a:srgbClr val="000000"/>
              </a:solidFill>
              <a:latin typeface="+mn-ea"/>
              <a:cs typeface="Times New Roman" panose="02020603050405020304" pitchFamily="18" charset="0"/>
              <a:sym typeface="Microsoft Yahei"/>
            </a:endParaRPr>
          </a:p>
        </p:txBody>
      </p:sp>
      <p:sp>
        <p:nvSpPr>
          <p:cNvPr id="10" name="Rectangle 9"/>
          <p:cNvSpPr/>
          <p:nvPr>
            <p:custDataLst>
              <p:tags r:id="rId6"/>
            </p:custDataLst>
          </p:nvPr>
        </p:nvSpPr>
        <p:spPr>
          <a:xfrm>
            <a:off x="1828800" y="4018359"/>
            <a:ext cx="6400800" cy="482204"/>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dirty="0">
                <a:solidFill>
                  <a:srgbClr val="000000"/>
                </a:solidFill>
                <a:latin typeface="+mn-ea"/>
                <a:cs typeface="Times New Roman" panose="02020603050405020304" pitchFamily="18" charset="0"/>
                <a:sym typeface="Microsoft Yahei"/>
              </a:rPr>
              <a:t>通货膨胀率与失业率之间正相关</a:t>
            </a:r>
            <a:endParaRPr lang="en-US" sz="2200" dirty="0">
              <a:solidFill>
                <a:srgbClr val="000000"/>
              </a:solidFill>
              <a:latin typeface="+mn-ea"/>
              <a:cs typeface="Times New Roman" panose="02020603050405020304" pitchFamily="18" charset="0"/>
              <a:sym typeface="Microsoft Yahei"/>
            </a:endParaRPr>
          </a:p>
        </p:txBody>
      </p:sp>
      <p:sp>
        <p:nvSpPr>
          <p:cNvPr id="11" name="Oval 10"/>
          <p:cNvSpPr>
            <a:spLocks noChangeAspect="1"/>
          </p:cNvSpPr>
          <p:nvPr>
            <p:custDataLst>
              <p:tags r:id="rId7"/>
            </p:custDataLst>
          </p:nvPr>
        </p:nvSpPr>
        <p:spPr>
          <a:xfrm>
            <a:off x="1178719" y="2137767"/>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a:solidFill>
                  <a:srgbClr val="FFFFFF"/>
                </a:solidFill>
                <a:latin typeface="+mn-ea"/>
                <a:cs typeface="Times New Roman" panose="02020603050405020304" pitchFamily="18" charset="0"/>
                <a:sym typeface="Microsoft Yahei"/>
              </a:rPr>
              <a:t>A</a:t>
            </a:r>
          </a:p>
        </p:txBody>
      </p:sp>
      <p:sp>
        <p:nvSpPr>
          <p:cNvPr id="12" name="Oval 11"/>
          <p:cNvSpPr>
            <a:spLocks noChangeAspect="1"/>
          </p:cNvSpPr>
          <p:nvPr>
            <p:custDataLst>
              <p:tags r:id="rId8"/>
            </p:custDataLst>
          </p:nvPr>
        </p:nvSpPr>
        <p:spPr>
          <a:xfrm>
            <a:off x="1178719" y="2780705"/>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a:solidFill>
                  <a:srgbClr val="FFFFFF"/>
                </a:solidFill>
                <a:latin typeface="+mn-ea"/>
                <a:cs typeface="Times New Roman" panose="02020603050405020304" pitchFamily="18" charset="0"/>
                <a:sym typeface="Microsoft Yahei"/>
              </a:rPr>
              <a:t>B</a:t>
            </a:r>
          </a:p>
        </p:txBody>
      </p:sp>
      <p:sp>
        <p:nvSpPr>
          <p:cNvPr id="13" name="Oval 12"/>
          <p:cNvSpPr>
            <a:spLocks noChangeAspect="1"/>
          </p:cNvSpPr>
          <p:nvPr>
            <p:custDataLst>
              <p:tags r:id="rId9"/>
            </p:custDataLst>
          </p:nvPr>
        </p:nvSpPr>
        <p:spPr>
          <a:xfrm>
            <a:off x="1178719" y="3423642"/>
            <a:ext cx="385762" cy="385763"/>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a:solidFill>
                  <a:srgbClr val="FFFFFF"/>
                </a:solidFill>
                <a:latin typeface="+mn-ea"/>
                <a:cs typeface="Times New Roman" panose="02020603050405020304" pitchFamily="18" charset="0"/>
                <a:sym typeface="Microsoft Yahei"/>
              </a:rPr>
              <a:t>C</a:t>
            </a:r>
          </a:p>
        </p:txBody>
      </p:sp>
      <p:sp>
        <p:nvSpPr>
          <p:cNvPr id="14" name="Oval 13"/>
          <p:cNvSpPr>
            <a:spLocks noChangeAspect="1"/>
          </p:cNvSpPr>
          <p:nvPr>
            <p:custDataLst>
              <p:tags r:id="rId10"/>
            </p:custDataLst>
          </p:nvPr>
        </p:nvSpPr>
        <p:spPr>
          <a:xfrm>
            <a:off x="1178719" y="4066580"/>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a:solidFill>
                  <a:srgbClr val="FFFFFF"/>
                </a:solidFill>
                <a:latin typeface="+mn-ea"/>
                <a:cs typeface="Times New Roman" panose="02020603050405020304" pitchFamily="18" charset="0"/>
                <a:sym typeface="Microsoft Yahei"/>
              </a:rPr>
              <a:t>D</a:t>
            </a:r>
          </a:p>
        </p:txBody>
      </p:sp>
      <p:sp>
        <p:nvSpPr>
          <p:cNvPr id="15" name="Rounded Rectangle 14"/>
          <p:cNvSpPr/>
          <p:nvPr>
            <p:custDataLst>
              <p:tags r:id="rId11"/>
            </p:custDataLst>
          </p:nvPr>
        </p:nvSpPr>
        <p:spPr>
          <a:xfrm>
            <a:off x="6686550" y="4661297"/>
            <a:ext cx="1157288" cy="30861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n-ea"/>
                <a:cs typeface="Times New Roman" panose="02020603050405020304" pitchFamily="18" charset="0"/>
                <a:sym typeface="Microsoft Yahei"/>
              </a:rPr>
              <a:t>提交</a:t>
            </a:r>
            <a:endParaRPr lang="en-US" sz="1600">
              <a:solidFill>
                <a:srgbClr val="FFFFFF"/>
              </a:solidFill>
              <a:latin typeface="+mn-ea"/>
              <a:cs typeface="Times New Roman" panose="02020603050405020304" pitchFamily="18" charset="0"/>
              <a:sym typeface="Microsoft Yahei"/>
            </a:endParaRPr>
          </a:p>
        </p:txBody>
      </p:sp>
      <p:grpSp>
        <p:nvGrpSpPr>
          <p:cNvPr id="20" name="Group 19"/>
          <p:cNvGrpSpPr/>
          <p:nvPr>
            <p:custDataLst>
              <p:tags r:id="rId12"/>
            </p:custDataLst>
          </p:nvPr>
        </p:nvGrpSpPr>
        <p:grpSpPr>
          <a:xfrm>
            <a:off x="0" y="0"/>
            <a:ext cx="9144000" cy="635000"/>
            <a:chOff x="0" y="0"/>
            <a:chExt cx="9144000" cy="635000"/>
          </a:xfrm>
        </p:grpSpPr>
        <p:sp>
          <p:nvSpPr>
            <p:cNvPr id="16"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Times New Roman" panose="02020603050405020304" pitchFamily="18" charset="0"/>
              </a:endParaRPr>
            </a:p>
          </p:txBody>
        </p:sp>
        <p:sp>
          <p:nvSpPr>
            <p:cNvPr id="17"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Times New Roman" panose="02020603050405020304" pitchFamily="18" charset="0"/>
              </a:endParaRPr>
            </a:p>
          </p:txBody>
        </p:sp>
        <p:sp>
          <p:nvSpPr>
            <p:cNvPr id="18" name="TypeText"/>
            <p:cNvSpPr/>
            <p:nvPr>
              <p:custDataLst>
                <p:tags r:id="rId16"/>
              </p:custDataLst>
            </p:nvPr>
          </p:nvSpPr>
          <p:spPr>
            <a:xfrm>
              <a:off x="254000" y="0"/>
              <a:ext cx="1905000" cy="635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zh-CN" altLang="en-US" sz="2600">
                  <a:solidFill>
                    <a:srgbClr val="000000"/>
                  </a:solidFill>
                  <a:latin typeface="+mn-ea"/>
                  <a:cs typeface="Times New Roman" panose="02020603050405020304" pitchFamily="18" charset="0"/>
                  <a:sym typeface="Microsoft Yahei"/>
                </a:rPr>
                <a:t>单选题</a:t>
              </a:r>
              <a:endParaRPr lang="en-US" sz="2600">
                <a:solidFill>
                  <a:srgbClr val="000000"/>
                </a:solidFill>
                <a:latin typeface="+mn-ea"/>
                <a:cs typeface="Times New Roman" panose="02020603050405020304" pitchFamily="18" charset="0"/>
                <a:sym typeface="Microsoft Yahei"/>
              </a:endParaRPr>
            </a:p>
          </p:txBody>
        </p:sp>
        <p:sp>
          <p:nvSpPr>
            <p:cNvPr id="19" name="TipText"/>
            <p:cNvSpPr/>
            <p:nvPr>
              <p:custDataLst>
                <p:tags r:id="rId17"/>
              </p:custDataLst>
            </p:nvPr>
          </p:nvSpPr>
          <p:spPr>
            <a:xfrm>
              <a:off x="1519555" y="109220"/>
              <a:ext cx="2286000" cy="508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0">
              <a:noAutofit/>
            </a:bodyPr>
            <a:lstStyle/>
            <a:p>
              <a:r>
                <a:rPr lang="en-US" altLang="zh-CN" sz="2000">
                  <a:solidFill>
                    <a:srgbClr val="808080"/>
                  </a:solidFill>
                  <a:latin typeface="Microsoft Yahei"/>
                  <a:ea typeface="Microsoft Yahei"/>
                  <a:cs typeface="Times New Roman" panose="02020603050405020304" pitchFamily="18" charset="0"/>
                  <a:sym typeface="Microsoft Yahei"/>
                </a:rPr>
                <a:t>1</a:t>
              </a:r>
              <a:r>
                <a:rPr lang="zh-CN" altLang="en-US" sz="2000">
                  <a:solidFill>
                    <a:srgbClr val="808080"/>
                  </a:solidFill>
                  <a:latin typeface="Microsoft Yahei"/>
                  <a:ea typeface="Microsoft Yahei"/>
                  <a:cs typeface="Times New Roman" panose="02020603050405020304" pitchFamily="18" charset="0"/>
                  <a:sym typeface="Microsoft Yahei"/>
                </a:rPr>
                <a:t>分</a:t>
              </a:r>
              <a:endParaRPr lang="en-US" sz="2000">
                <a:solidFill>
                  <a:srgbClr val="808080"/>
                </a:solidFill>
                <a:latin typeface="Microsoft Yahei"/>
                <a:ea typeface="Microsoft Yahei"/>
                <a:cs typeface="Times New Roman" panose="02020603050405020304" pitchFamily="18" charset="0"/>
                <a:sym typeface="Microsoft Yahei"/>
              </a:endParaRPr>
            </a:p>
          </p:txBody>
        </p:sp>
      </p:grpSp>
      <p:pic>
        <p:nvPicPr>
          <p:cNvPr id="5" name="Picture 4"/>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6112201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9665" y="891105"/>
            <a:ext cx="8229600" cy="3394472"/>
          </a:xfrm>
        </p:spPr>
        <p:txBody>
          <a:bodyPr/>
          <a:lstStyle/>
          <a:p>
            <a:pPr>
              <a:lnSpc>
                <a:spcPct val="130000"/>
              </a:lnSpc>
              <a:spcBef>
                <a:spcPts val="300"/>
              </a:spcBef>
              <a:buSzPct val="80000"/>
              <a:buFont typeface="Wingdings" panose="05000000000000000000" pitchFamily="2" charset="2"/>
              <a:buChar char="l"/>
            </a:pPr>
            <a:r>
              <a:rPr lang="zh-CN" altLang="en-US" sz="1800" b="1" dirty="0">
                <a:solidFill>
                  <a:srgbClr val="0070C0"/>
                </a:solidFill>
                <a:latin typeface="宋体" panose="02010600030101010101" pitchFamily="2" charset="-122"/>
                <a:ea typeface="宋体" panose="02010600030101010101" pitchFamily="2" charset="-122"/>
              </a:rPr>
              <a:t>通货紧缩</a:t>
            </a:r>
            <a:r>
              <a:rPr lang="zh-CN" altLang="en-US" sz="1800" dirty="0">
                <a:latin typeface="宋体" panose="02010600030101010101" pitchFamily="2" charset="-122"/>
                <a:ea typeface="宋体" panose="02010600030101010101" pitchFamily="2" charset="-122"/>
              </a:rPr>
              <a:t>是与通货膨胀相对立的一种货币现象，是一种价格下降和货币升值的过程</a:t>
            </a:r>
            <a:endParaRPr lang="en-US" altLang="zh-CN" sz="1800" dirty="0">
              <a:latin typeface="宋体" panose="02010600030101010101" pitchFamily="2" charset="-122"/>
              <a:ea typeface="宋体" panose="02010600030101010101" pitchFamily="2" charset="-122"/>
            </a:endParaRPr>
          </a:p>
          <a:p>
            <a:pPr lvl="1">
              <a:lnSpc>
                <a:spcPct val="130000"/>
              </a:lnSpc>
              <a:spcBef>
                <a:spcPts val="300"/>
              </a:spcBef>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社会价格总水平即商品和劳务价格总水平普遍、持续下降</a:t>
            </a:r>
            <a:endParaRPr lang="en-US" altLang="zh-CN" sz="1600" dirty="0">
              <a:latin typeface="宋体" panose="02010600030101010101" pitchFamily="2" charset="-122"/>
              <a:ea typeface="宋体" panose="02010600030101010101" pitchFamily="2" charset="-122"/>
            </a:endParaRPr>
          </a:p>
          <a:p>
            <a:pPr lvl="1">
              <a:lnSpc>
                <a:spcPct val="130000"/>
              </a:lnSpc>
              <a:spcBef>
                <a:spcPts val="300"/>
              </a:spcBef>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流通中的货币大大少于商品流通的需要，特别是货币流通速度下降</a:t>
            </a:r>
            <a:endParaRPr lang="en-US" altLang="zh-CN" sz="1600" dirty="0">
              <a:latin typeface="宋体" panose="02010600030101010101" pitchFamily="2" charset="-122"/>
              <a:ea typeface="宋体" panose="02010600030101010101" pitchFamily="2" charset="-122"/>
            </a:endParaRPr>
          </a:p>
          <a:p>
            <a:pPr lvl="1">
              <a:lnSpc>
                <a:spcPct val="130000"/>
              </a:lnSpc>
              <a:spcBef>
                <a:spcPts val="300"/>
              </a:spcBef>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与通货膨胀的经济过程相对应，通货紧缩往往是在通货膨胀得到抑制之后发生的</a:t>
            </a:r>
            <a:endParaRPr lang="en-US" altLang="zh-CN" sz="1600" dirty="0">
              <a:latin typeface="宋体" panose="02010600030101010101" pitchFamily="2" charset="-122"/>
              <a:ea typeface="宋体" panose="02010600030101010101" pitchFamily="2" charset="-122"/>
            </a:endParaRPr>
          </a:p>
          <a:p>
            <a:pPr>
              <a:lnSpc>
                <a:spcPct val="130000"/>
              </a:lnSpc>
              <a:spcBef>
                <a:spcPts val="300"/>
              </a:spcBef>
              <a:buSzPct val="80000"/>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rPr>
              <a:t>通货紧缩的经济特征</a:t>
            </a:r>
            <a:endParaRPr lang="en-US" altLang="zh-CN" sz="1800" dirty="0">
              <a:latin typeface="宋体" panose="02010600030101010101" pitchFamily="2" charset="-122"/>
              <a:ea typeface="宋体" panose="02010600030101010101" pitchFamily="2" charset="-122"/>
            </a:endParaRPr>
          </a:p>
          <a:p>
            <a:pPr lvl="1">
              <a:lnSpc>
                <a:spcPct val="130000"/>
              </a:lnSpc>
              <a:spcBef>
                <a:spcPts val="300"/>
              </a:spcBef>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物价连续下跌</a:t>
            </a:r>
            <a:endParaRPr lang="en-US" altLang="zh-CN" sz="1600" dirty="0">
              <a:latin typeface="宋体" panose="02010600030101010101" pitchFamily="2" charset="-122"/>
              <a:ea typeface="宋体" panose="02010600030101010101" pitchFamily="2" charset="-122"/>
            </a:endParaRPr>
          </a:p>
          <a:p>
            <a:pPr lvl="2">
              <a:lnSpc>
                <a:spcPct val="130000"/>
              </a:lnSpc>
              <a:spcBef>
                <a:spcPts val="300"/>
              </a:spcBef>
            </a:pPr>
            <a:r>
              <a:rPr lang="zh-CN" altLang="en-US" sz="1400" dirty="0">
                <a:latin typeface="宋体" panose="02010600030101010101" pitchFamily="2" charset="-122"/>
                <a:ea typeface="宋体" panose="02010600030101010101" pitchFamily="2" charset="-122"/>
              </a:rPr>
              <a:t>通货紧缩伴随产量下降、市场萎缩、企业利润率降低、生产投资减少、失业增加、多数产品和服务价格持续下跌，收入下降，经济增长乏力</a:t>
            </a:r>
            <a:endParaRPr lang="en-US" altLang="zh-CN" sz="1400" dirty="0">
              <a:latin typeface="宋体" panose="02010600030101010101" pitchFamily="2" charset="-122"/>
              <a:ea typeface="宋体" panose="02010600030101010101" pitchFamily="2" charset="-122"/>
            </a:endParaRPr>
          </a:p>
          <a:p>
            <a:pPr lvl="1">
              <a:lnSpc>
                <a:spcPct val="130000"/>
              </a:lnSpc>
              <a:spcBef>
                <a:spcPts val="300"/>
              </a:spcBef>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货币供给量持续下降</a:t>
            </a:r>
            <a:endParaRPr lang="en-US" sz="1600" dirty="0">
              <a:latin typeface="宋体" panose="02010600030101010101" pitchFamily="2" charset="-122"/>
              <a:ea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81</a:t>
            </a:fld>
            <a:endParaRPr lang="en-US" dirty="0"/>
          </a:p>
        </p:txBody>
      </p:sp>
      <p:sp>
        <p:nvSpPr>
          <p:cNvPr id="5" name="矩形 4">
            <a:extLst>
              <a:ext uri="{FF2B5EF4-FFF2-40B4-BE49-F238E27FC236}">
                <a16:creationId xmlns:a16="http://schemas.microsoft.com/office/drawing/2014/main" id="{F61B642C-EC49-4847-85B6-03404947854B}"/>
              </a:ext>
            </a:extLst>
          </p:cNvPr>
          <p:cNvSpPr/>
          <p:nvPr/>
        </p:nvSpPr>
        <p:spPr>
          <a:xfrm>
            <a:off x="48230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通货紧缩</a:t>
            </a:r>
          </a:p>
        </p:txBody>
      </p:sp>
      <p:grpSp>
        <p:nvGrpSpPr>
          <p:cNvPr id="6" name="组合 5">
            <a:extLst>
              <a:ext uri="{FF2B5EF4-FFF2-40B4-BE49-F238E27FC236}">
                <a16:creationId xmlns:a16="http://schemas.microsoft.com/office/drawing/2014/main" id="{FB67F63A-19F0-4887-8076-C9A51C0A6D9E}"/>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03B499EC-0085-4637-AB96-3496FC296EF0}"/>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8855D144-40FF-4E00-98B2-2404950BDB9D}"/>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4009B4A3-8085-4829-B772-719214BDA054}"/>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EB13BB72-C8D3-43A5-A30A-980E2EE8829E}"/>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6DFA2DF3-1AFF-4D1A-834F-B333D8200C25}"/>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4C6663A9-AF05-44D7-B068-26C01225F8E2}"/>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363580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9628" y="1003715"/>
            <a:ext cx="8229600" cy="3394472"/>
          </a:xfrm>
        </p:spPr>
        <p:txBody>
          <a:bodyPr/>
          <a:lstStyle/>
          <a:p>
            <a:pPr marL="0" indent="0">
              <a:lnSpc>
                <a:spcPct val="120000"/>
              </a:lnSpc>
              <a:buNone/>
            </a:pPr>
            <a:r>
              <a:rPr lang="zh-CN" altLang="en-US" sz="1800" dirty="0">
                <a:ea typeface="宋体" panose="02010600030101010101" pitchFamily="2" charset="-122"/>
              </a:rPr>
              <a:t>通货紧缩的影响</a:t>
            </a:r>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首先，对</a:t>
            </a:r>
            <a:r>
              <a:rPr lang="en-US" altLang="zh-CN" sz="1800" dirty="0">
                <a:ea typeface="宋体" panose="02010600030101010101" pitchFamily="2" charset="-122"/>
              </a:rPr>
              <a:t>GDP</a:t>
            </a:r>
            <a:r>
              <a:rPr lang="zh-CN" altLang="en-US" sz="1800" dirty="0">
                <a:ea typeface="宋体" panose="02010600030101010101" pitchFamily="2" charset="-122"/>
              </a:rPr>
              <a:t>增长产生的影响</a:t>
            </a:r>
            <a:endParaRPr lang="en-US" altLang="zh-CN" sz="18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通货紧缩期间，消费者预期价格持续下跌，延后消费，影响当前需求</a:t>
            </a:r>
            <a:endParaRPr lang="en-US" altLang="zh-CN" sz="16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投资期资本实际成本上升，回收期价格下跌，回报率下跌，遏制投资</a:t>
            </a:r>
            <a:endParaRPr lang="en-US" altLang="zh-CN" sz="16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其次，对就业产生的影响</a:t>
            </a:r>
            <a:endParaRPr lang="en-US" altLang="zh-CN" sz="18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企业开工不足，生产下降，失业率明显上升</a:t>
            </a:r>
            <a:endParaRPr lang="en-US" altLang="zh-CN" sz="16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最后，对进出口贸易产生的影响</a:t>
            </a:r>
            <a:endParaRPr lang="en-US" altLang="zh-CN" sz="18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通货紧缩期间需求不振，进出口额大幅度缩减</a:t>
            </a:r>
            <a:endParaRPr lang="en-US" sz="1600" dirty="0">
              <a:ea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82</a:t>
            </a:fld>
            <a:endParaRPr lang="en-US" dirty="0"/>
          </a:p>
        </p:txBody>
      </p:sp>
      <p:sp>
        <p:nvSpPr>
          <p:cNvPr id="5" name="矩形 4">
            <a:extLst>
              <a:ext uri="{FF2B5EF4-FFF2-40B4-BE49-F238E27FC236}">
                <a16:creationId xmlns:a16="http://schemas.microsoft.com/office/drawing/2014/main" id="{1128AEBE-4CEA-4A58-9193-5A6849EC3CFC}"/>
              </a:ext>
            </a:extLst>
          </p:cNvPr>
          <p:cNvSpPr/>
          <p:nvPr/>
        </p:nvSpPr>
        <p:spPr>
          <a:xfrm>
            <a:off x="48230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通货紧缩</a:t>
            </a:r>
          </a:p>
        </p:txBody>
      </p:sp>
      <p:grpSp>
        <p:nvGrpSpPr>
          <p:cNvPr id="6" name="组合 5">
            <a:extLst>
              <a:ext uri="{FF2B5EF4-FFF2-40B4-BE49-F238E27FC236}">
                <a16:creationId xmlns:a16="http://schemas.microsoft.com/office/drawing/2014/main" id="{575A5BF0-DCE1-4ED6-A1FA-544AB58A621C}"/>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D12F4EA4-6227-45F3-BB79-8811D9242695}"/>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B7C8F121-8EAE-4FC2-8C9B-563E148737FF}"/>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5255A0EB-4527-43BC-ACE5-C49D714CD40F}"/>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42FCCA7E-9D16-4EE4-8FC8-985E74B6E8A5}"/>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4087A7C8-C053-476F-861E-E40610A925AE}"/>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BF5BCDEC-139E-425B-863E-9BCF42D69EBF}"/>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39758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176" y="806846"/>
            <a:ext cx="8374823" cy="3394472"/>
          </a:xfrm>
        </p:spPr>
        <p:txBody>
          <a:bodyPr/>
          <a:lstStyle/>
          <a:p>
            <a:pPr>
              <a:lnSpc>
                <a:spcPct val="120000"/>
              </a:lnSpc>
              <a:buSzPct val="80000"/>
              <a:buFont typeface="Wingdings" panose="05000000000000000000" pitchFamily="2" charset="2"/>
              <a:buChar char="l"/>
            </a:pPr>
            <a:r>
              <a:rPr lang="zh-CN" altLang="en-US" sz="1800" dirty="0">
                <a:ea typeface="宋体" panose="02010600030101010101" pitchFamily="2" charset="-122"/>
              </a:rPr>
              <a:t>与通货膨胀相比，通货紧缩更让政策制定者头痛</a:t>
            </a:r>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通货紧缩伴随着资产价格大幅度下跌，特别是股票和房地产价格的大幅度下跌</a:t>
            </a:r>
            <a:endParaRPr lang="en-US" altLang="zh-CN" sz="18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这类资产价格的下跌会对经济造成整体性影响</a:t>
            </a:r>
            <a:endParaRPr lang="en-US" altLang="zh-CN" sz="16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人们看到自己财富蒸发，削减现期消费，降低总需求，减缓经济增长</a:t>
            </a:r>
            <a:endParaRPr lang="en-US" altLang="zh-CN" sz="16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资产常常是贷款的抵押，资产价格大幅度下跌使金融机构负债超过资产</a:t>
            </a:r>
            <a:endParaRPr lang="en-US" altLang="zh-CN" sz="16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金融机构破产，即通货紧缩破坏国家金融系统</a:t>
            </a:r>
            <a:endParaRPr lang="en-US" altLang="zh-CN" sz="16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治理通货紧缩的主要措施</a:t>
            </a:r>
            <a:endParaRPr lang="en-US" altLang="zh-CN" sz="18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调整、优化产业结构</a:t>
            </a:r>
            <a:endParaRPr lang="en-US" altLang="zh-CN" sz="16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综合运用投资、消费、出口等拉动经济增长</a:t>
            </a:r>
            <a:endParaRPr lang="en-US" altLang="zh-CN" dirty="0">
              <a:ea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83</a:t>
            </a:fld>
            <a:endParaRPr lang="en-US" dirty="0"/>
          </a:p>
        </p:txBody>
      </p:sp>
      <p:sp>
        <p:nvSpPr>
          <p:cNvPr id="5" name="矩形 4">
            <a:extLst>
              <a:ext uri="{FF2B5EF4-FFF2-40B4-BE49-F238E27FC236}">
                <a16:creationId xmlns:a16="http://schemas.microsoft.com/office/drawing/2014/main" id="{5A2C9FA7-8BD4-43AB-AADE-B4CDF2DFAC4A}"/>
              </a:ext>
            </a:extLst>
          </p:cNvPr>
          <p:cNvSpPr/>
          <p:nvPr/>
        </p:nvSpPr>
        <p:spPr>
          <a:xfrm>
            <a:off x="48230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通货紧缩</a:t>
            </a:r>
          </a:p>
        </p:txBody>
      </p:sp>
      <p:grpSp>
        <p:nvGrpSpPr>
          <p:cNvPr id="6" name="组合 5">
            <a:extLst>
              <a:ext uri="{FF2B5EF4-FFF2-40B4-BE49-F238E27FC236}">
                <a16:creationId xmlns:a16="http://schemas.microsoft.com/office/drawing/2014/main" id="{94ABD83F-FE0B-4AB2-BA05-2945D120B6C5}"/>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E8362FF9-C77E-46C7-94C1-28CCBFED7F9F}"/>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C2A86456-3F69-4D75-8227-578E4AB3C472}"/>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10BF463C-0057-4B78-AB5A-7A7E57FB76BA}"/>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80A3C078-E141-417E-A570-9A3BFCC7F67A}"/>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C3FFE9D8-00ED-4DBD-87D3-C9E13F149611}"/>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0EFF8C9D-49C6-4292-87A3-54EA7EF3E5CF}"/>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59609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997" y="985896"/>
                <a:ext cx="8229600" cy="3394472"/>
              </a:xfrm>
            </p:spPr>
            <p:txBody>
              <a:bodyPr/>
              <a:lstStyle/>
              <a:p>
                <a:pPr>
                  <a:lnSpc>
                    <a:spcPct val="120000"/>
                  </a:lnSpc>
                  <a:buSzPct val="80000"/>
                  <a:buFont typeface="Wingdings" panose="05000000000000000000" pitchFamily="2" charset="2"/>
                  <a:buChar char="l"/>
                </a:pPr>
                <a:r>
                  <a:rPr lang="zh-CN" altLang="en-US" sz="1800" b="1" dirty="0">
                    <a:solidFill>
                      <a:srgbClr val="FF0000"/>
                    </a:solidFill>
                    <a:ea typeface="宋体" panose="02010600030101010101" pitchFamily="2" charset="-122"/>
                  </a:rPr>
                  <a:t>停滞膨胀（“滞胀”）</a:t>
                </a:r>
                <a:r>
                  <a:rPr lang="zh-CN" altLang="en-US" sz="1800" dirty="0">
                    <a:ea typeface="宋体" panose="02010600030101010101" pitchFamily="2" charset="-122"/>
                  </a:rPr>
                  <a:t>是指经济生活中出现了生产停滞、失业增加和物价水平居高不下同时并存的现象</a:t>
                </a:r>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经济学理论对“滞胀”的理论解释</a:t>
                </a:r>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解释一：附加预期的菲利普斯曲线</a:t>
                </a:r>
                <a:r>
                  <a:rPr lang="zh-CN" altLang="en-US" sz="1800" b="1" dirty="0">
                    <a:ea typeface="宋体" panose="02010600030101010101" pitchFamily="2" charset="-122"/>
                  </a:rPr>
                  <a:t>向上（向右）</a:t>
                </a:r>
                <a:r>
                  <a:rPr lang="zh-CN" altLang="en-US" sz="1800" dirty="0">
                    <a:ea typeface="宋体" panose="02010600030101010101" pitchFamily="2" charset="-122"/>
                  </a:rPr>
                  <a:t>移动</a:t>
                </a:r>
                <a:endParaRPr lang="en-US" altLang="zh-CN" sz="1800" dirty="0">
                  <a:ea typeface="宋体" panose="02010600030101010101" pitchFamily="2" charset="-122"/>
                </a:endParaRPr>
              </a:p>
              <a:p>
                <a:pPr marL="0" indent="0">
                  <a:lnSpc>
                    <a:spcPct val="120000"/>
                  </a:lnSpc>
                  <a:buNone/>
                </a:pPr>
                <a14:m>
                  <m:oMathPara xmlns:m="http://schemas.openxmlformats.org/officeDocument/2006/math">
                    <m:oMathParaPr>
                      <m:jc m:val="centerGroup"/>
                    </m:oMathParaPr>
                    <m:oMath xmlns:m="http://schemas.openxmlformats.org/officeDocument/2006/math">
                      <m:r>
                        <a:rPr lang="en-US" sz="1800" b="0" i="1">
                          <a:latin typeface="Cambria Math"/>
                        </a:rPr>
                        <m:t>𝜋</m:t>
                      </m:r>
                      <m:r>
                        <a:rPr lang="en-US" sz="1800" b="0" i="1">
                          <a:latin typeface="Cambria Math"/>
                        </a:rPr>
                        <m:t>=</m:t>
                      </m:r>
                      <m:sSub>
                        <m:sSubPr>
                          <m:ctrlPr>
                            <a:rPr lang="en-US" sz="1800" i="1" smtClean="0">
                              <a:solidFill>
                                <a:srgbClr val="0070C0"/>
                              </a:solidFill>
                              <a:latin typeface="Cambria Math" panose="02040503050406030204" pitchFamily="18" charset="0"/>
                            </a:rPr>
                          </m:ctrlPr>
                        </m:sSubPr>
                        <m:e>
                          <m:r>
                            <a:rPr lang="en-US" sz="1800" b="0" i="1">
                              <a:solidFill>
                                <a:srgbClr val="0070C0"/>
                              </a:solidFill>
                              <a:latin typeface="Cambria Math"/>
                            </a:rPr>
                            <m:t>𝜋</m:t>
                          </m:r>
                        </m:e>
                        <m:sub>
                          <m:r>
                            <a:rPr lang="en-US" sz="1800" b="0" i="1">
                              <a:solidFill>
                                <a:srgbClr val="0070C0"/>
                              </a:solidFill>
                              <a:latin typeface="Cambria Math"/>
                            </a:rPr>
                            <m:t>𝑒</m:t>
                          </m:r>
                        </m:sub>
                      </m:sSub>
                      <m:r>
                        <a:rPr lang="en-US" sz="1800" b="0" i="1">
                          <a:latin typeface="Cambria Math"/>
                        </a:rPr>
                        <m:t>−</m:t>
                      </m:r>
                      <m:r>
                        <a:rPr lang="en-US" sz="1800" b="0" i="1">
                          <a:latin typeface="Cambria Math"/>
                        </a:rPr>
                        <m:t>𝛽</m:t>
                      </m:r>
                      <m:d>
                        <m:dPr>
                          <m:ctrlPr>
                            <a:rPr lang="en-US" sz="1800" i="1">
                              <a:latin typeface="Cambria Math" panose="02040503050406030204" pitchFamily="18" charset="0"/>
                            </a:rPr>
                          </m:ctrlPr>
                        </m:dPr>
                        <m:e>
                          <m:r>
                            <a:rPr lang="en-US" sz="1800" b="0" i="1">
                              <a:latin typeface="Cambria Math"/>
                            </a:rPr>
                            <m:t>𝑢</m:t>
                          </m:r>
                          <m:r>
                            <a:rPr lang="en-US" sz="1800" b="0" i="1">
                              <a:latin typeface="Cambria Math"/>
                            </a:rPr>
                            <m:t>−</m:t>
                          </m:r>
                          <m:sSup>
                            <m:sSupPr>
                              <m:ctrlPr>
                                <a:rPr lang="en-US" sz="1800" i="1" smtClean="0">
                                  <a:solidFill>
                                    <a:srgbClr val="0070C0"/>
                                  </a:solidFill>
                                  <a:latin typeface="Cambria Math" panose="02040503050406030204" pitchFamily="18" charset="0"/>
                                </a:rPr>
                              </m:ctrlPr>
                            </m:sSupPr>
                            <m:e>
                              <m:r>
                                <a:rPr lang="en-US" sz="1800" b="0" i="1">
                                  <a:solidFill>
                                    <a:srgbClr val="0070C0"/>
                                  </a:solidFill>
                                  <a:latin typeface="Cambria Math"/>
                                </a:rPr>
                                <m:t>𝑢</m:t>
                              </m:r>
                            </m:e>
                            <m:sup>
                              <m:r>
                                <a:rPr lang="en-US" sz="1800" b="0" i="1">
                                  <a:solidFill>
                                    <a:srgbClr val="0070C0"/>
                                  </a:solidFill>
                                  <a:latin typeface="Cambria Math"/>
                                </a:rPr>
                                <m:t>∗</m:t>
                              </m:r>
                            </m:sup>
                          </m:sSup>
                        </m:e>
                      </m:d>
                      <m:r>
                        <a:rPr lang="en-US" sz="1800" b="0" i="1">
                          <a:latin typeface="Cambria Math"/>
                        </a:rPr>
                        <m:t>+</m:t>
                      </m:r>
                      <m:r>
                        <a:rPr lang="en-US" sz="1800" b="0" i="1" smtClean="0">
                          <a:solidFill>
                            <a:srgbClr val="0070C0"/>
                          </a:solidFill>
                          <a:latin typeface="Cambria Math"/>
                        </a:rPr>
                        <m:t>𝜀</m:t>
                      </m:r>
                    </m:oMath>
                  </m:oMathPara>
                </a14:m>
                <a:endParaRPr lang="en-US" altLang="zh-CN" sz="1800" dirty="0">
                  <a:ea typeface="宋体" panose="02010600030101010101" pitchFamily="2" charset="-122"/>
                </a:endParaRPr>
              </a:p>
              <a:p>
                <a:pPr lvl="1">
                  <a:lnSpc>
                    <a:spcPct val="120000"/>
                  </a:lnSpc>
                  <a:buFont typeface="+mj-lt"/>
                  <a:buAutoNum type="arabicPeriod"/>
                </a:pPr>
                <a:r>
                  <a:rPr lang="zh-CN" altLang="en-US" dirty="0">
                    <a:ea typeface="宋体" panose="02010600030101010101" pitchFamily="2" charset="-122"/>
                  </a:rPr>
                  <a:t>自然失业率的变动 </a:t>
                </a:r>
                <a:r>
                  <a:rPr lang="en-US" altLang="zh-CN" dirty="0">
                    <a:ea typeface="宋体" panose="02010600030101010101" pitchFamily="2" charset="-122"/>
                  </a:rPr>
                  <a:t>(</a:t>
                </a:r>
                <a14:m>
                  <m:oMath xmlns:m="http://schemas.openxmlformats.org/officeDocument/2006/math">
                    <m:sSup>
                      <m:sSupPr>
                        <m:ctrlPr>
                          <a:rPr lang="en-US" altLang="zh-CN" b="0" i="1" smtClean="0">
                            <a:solidFill>
                              <a:srgbClr val="0070C0"/>
                            </a:solidFill>
                            <a:latin typeface="Cambria Math" panose="02040503050406030204" pitchFamily="18" charset="0"/>
                          </a:rPr>
                        </m:ctrlPr>
                      </m:sSupPr>
                      <m:e>
                        <m:r>
                          <a:rPr lang="en-US" altLang="zh-CN" b="0" i="1" smtClean="0">
                            <a:solidFill>
                              <a:srgbClr val="0070C0"/>
                            </a:solidFill>
                            <a:latin typeface="Cambria Math"/>
                          </a:rPr>
                          <m:t>𝑢</m:t>
                        </m:r>
                      </m:e>
                      <m:sup>
                        <m:r>
                          <a:rPr lang="en-US" altLang="zh-CN" b="0" i="1" smtClean="0">
                            <a:solidFill>
                              <a:srgbClr val="0070C0"/>
                            </a:solidFill>
                            <a:latin typeface="Cambria Math"/>
                          </a:rPr>
                          <m:t>∗</m:t>
                        </m:r>
                      </m:sup>
                    </m:sSup>
                  </m:oMath>
                </a14:m>
                <a:r>
                  <a:rPr lang="en-US" altLang="zh-CN" dirty="0">
                    <a:ea typeface="宋体" panose="02010600030101010101" pitchFamily="2" charset="-122"/>
                  </a:rPr>
                  <a:t>)</a:t>
                </a:r>
                <a:r>
                  <a:rPr lang="zh-CN" altLang="en-US" dirty="0">
                    <a:ea typeface="宋体" panose="02010600030101010101" pitchFamily="2" charset="-122"/>
                  </a:rPr>
                  <a:t>，如劳动力的数量和组成的变化，劳动者转换工作的频率变化及科技进步等</a:t>
                </a:r>
                <a:endParaRPr lang="en-US" altLang="zh-CN" dirty="0">
                  <a:ea typeface="宋体" panose="02010600030101010101" pitchFamily="2" charset="-122"/>
                </a:endParaRPr>
              </a:p>
              <a:p>
                <a:pPr lvl="1">
                  <a:lnSpc>
                    <a:spcPct val="120000"/>
                  </a:lnSpc>
                  <a:buFont typeface="+mj-lt"/>
                  <a:buAutoNum type="arabicPeriod"/>
                </a:pPr>
                <a:r>
                  <a:rPr lang="zh-CN" altLang="en-US" dirty="0">
                    <a:ea typeface="宋体" panose="02010600030101010101" pitchFamily="2" charset="-122"/>
                  </a:rPr>
                  <a:t>预期因素的变动 </a:t>
                </a:r>
                <a:r>
                  <a:rPr lang="en-US" altLang="zh-CN" dirty="0">
                    <a:ea typeface="宋体" panose="02010600030101010101" pitchFamily="2" charset="-122"/>
                  </a:rPr>
                  <a:t>(</a:t>
                </a:r>
                <a14:m>
                  <m:oMath xmlns:m="http://schemas.openxmlformats.org/officeDocument/2006/math">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a:rPr>
                          <m:t>𝜋</m:t>
                        </m:r>
                      </m:e>
                      <m:sub>
                        <m:r>
                          <a:rPr lang="en-US" altLang="zh-CN" b="0" i="1" smtClean="0">
                            <a:solidFill>
                              <a:srgbClr val="0070C0"/>
                            </a:solidFill>
                            <a:latin typeface="Cambria Math"/>
                          </a:rPr>
                          <m:t>𝑒</m:t>
                        </m:r>
                      </m:sub>
                    </m:sSub>
                  </m:oMath>
                </a14:m>
                <a:r>
                  <a:rPr lang="en-US" altLang="zh-CN" dirty="0">
                    <a:ea typeface="宋体" panose="02010600030101010101" pitchFamily="2" charset="-122"/>
                  </a:rPr>
                  <a:t>)</a:t>
                </a:r>
              </a:p>
              <a:p>
                <a:pPr lvl="1">
                  <a:lnSpc>
                    <a:spcPct val="120000"/>
                  </a:lnSpc>
                  <a:buFont typeface="+mj-lt"/>
                  <a:buAutoNum type="arabicPeriod"/>
                </a:pPr>
                <a:r>
                  <a:rPr lang="zh-CN" altLang="en-US" dirty="0">
                    <a:ea typeface="宋体" panose="02010600030101010101" pitchFamily="2" charset="-122"/>
                  </a:rPr>
                  <a:t>供给冲击的影响 </a:t>
                </a:r>
                <a:r>
                  <a:rPr lang="en-US" altLang="zh-CN" dirty="0">
                    <a:ea typeface="宋体" panose="02010600030101010101" pitchFamily="2" charset="-122"/>
                  </a:rPr>
                  <a:t>(</a:t>
                </a:r>
                <a14:m>
                  <m:oMath xmlns:m="http://schemas.openxmlformats.org/officeDocument/2006/math">
                    <m:r>
                      <a:rPr lang="en-US" altLang="zh-CN" b="0" i="1" smtClean="0">
                        <a:solidFill>
                          <a:srgbClr val="0070C0"/>
                        </a:solidFill>
                        <a:latin typeface="Cambria Math"/>
                      </a:rPr>
                      <m:t>𝜀</m:t>
                    </m:r>
                  </m:oMath>
                </a14:m>
                <a:r>
                  <a:rPr lang="en-US" altLang="zh-CN" dirty="0">
                    <a:ea typeface="宋体" panose="02010600030101010101" pitchFamily="2" charset="-122"/>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997" y="985896"/>
                <a:ext cx="8229600" cy="3394472"/>
              </a:xfrm>
              <a:blipFill>
                <a:blip r:embed="rId2"/>
                <a:stretch>
                  <a:fillRect l="-148" t="-718" b="-323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84</a:t>
            </a:fld>
            <a:endParaRPr lang="en-US" dirty="0"/>
          </a:p>
        </p:txBody>
      </p:sp>
      <p:sp>
        <p:nvSpPr>
          <p:cNvPr id="5" name="矩形 4">
            <a:extLst>
              <a:ext uri="{FF2B5EF4-FFF2-40B4-BE49-F238E27FC236}">
                <a16:creationId xmlns:a16="http://schemas.microsoft.com/office/drawing/2014/main" id="{9077EEB4-00DC-4FB2-ABC7-21644BED2986}"/>
              </a:ext>
            </a:extLst>
          </p:cNvPr>
          <p:cNvSpPr/>
          <p:nvPr/>
        </p:nvSpPr>
        <p:spPr>
          <a:xfrm>
            <a:off x="48230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停滞膨胀</a:t>
            </a:r>
          </a:p>
        </p:txBody>
      </p:sp>
      <p:grpSp>
        <p:nvGrpSpPr>
          <p:cNvPr id="6" name="组合 5">
            <a:extLst>
              <a:ext uri="{FF2B5EF4-FFF2-40B4-BE49-F238E27FC236}">
                <a16:creationId xmlns:a16="http://schemas.microsoft.com/office/drawing/2014/main" id="{2FF1BD60-712B-444E-A345-2AC9E97ED583}"/>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D9B18A12-DF98-47CA-B0E2-5F1D07616688}"/>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ECAB368A-A79A-4B3D-807F-DE181D636F81}"/>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2D938323-49D4-4B6D-8962-7950B42D0427}"/>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DC81822A-0145-40C8-BDB6-6DBC67C7AE3C}"/>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002145F6-B55C-4305-A54F-E70EDA53681D}"/>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70E09DA0-167E-4179-BDD5-982DFA1AB937}"/>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42301660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85</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639" y="971550"/>
            <a:ext cx="4342361"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27561" y="4290596"/>
            <a:ext cx="4648200" cy="338554"/>
          </a:xfrm>
          <a:prstGeom prst="rect">
            <a:avLst/>
          </a:prstGeom>
          <a:noFill/>
        </p:spPr>
        <p:txBody>
          <a:bodyPr wrap="square" rtlCol="0">
            <a:spAutoFit/>
          </a:bodyPr>
          <a:lstStyle/>
          <a:p>
            <a:pPr algn="ctr"/>
            <a:r>
              <a:rPr lang="zh-CN" altLang="en-US" sz="1600" b="1" dirty="0">
                <a:latin typeface="Times New Roman" panose="02020603050405020304" pitchFamily="18" charset="0"/>
                <a:cs typeface="Times New Roman" panose="02020603050405020304" pitchFamily="18" charset="0"/>
              </a:rPr>
              <a:t>图</a:t>
            </a:r>
            <a:r>
              <a:rPr lang="en-US" altLang="zh-CN" sz="1600" b="1" dirty="0">
                <a:latin typeface="Times New Roman" panose="02020603050405020304" pitchFamily="18" charset="0"/>
                <a:cs typeface="Times New Roman" panose="02020603050405020304" pitchFamily="18" charset="0"/>
              </a:rPr>
              <a:t>13-10 </a:t>
            </a:r>
            <a:r>
              <a:rPr lang="zh-CN" altLang="en-US" sz="1600" b="1" dirty="0">
                <a:latin typeface="Times New Roman" panose="02020603050405020304" pitchFamily="18" charset="0"/>
                <a:cs typeface="Times New Roman" panose="02020603050405020304" pitchFamily="18" charset="0"/>
              </a:rPr>
              <a:t>菲利普斯曲线的移动</a:t>
            </a:r>
            <a:endParaRPr lang="en-US" sz="1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p:cNvSpPr txBox="1"/>
              <p:nvPr/>
            </p:nvSpPr>
            <p:spPr>
              <a:xfrm>
                <a:off x="4876800" y="758108"/>
                <a:ext cx="4038600" cy="4071627"/>
              </a:xfrm>
              <a:prstGeom prst="rect">
                <a:avLst/>
              </a:prstGeom>
              <a:noFill/>
            </p:spPr>
            <p:txBody>
              <a:bodyPr wrap="square" rtlCol="0">
                <a:spAutoFit/>
              </a:bodyPr>
              <a:lstStyle/>
              <a:p>
                <a:pPr marL="285750" indent="-285750">
                  <a:lnSpc>
                    <a:spcPct val="150000"/>
                  </a:lnSpc>
                  <a:spcBef>
                    <a:spcPts val="600"/>
                  </a:spcBef>
                  <a:buSzPct val="8000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附加预期的菲利普斯曲线</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600"/>
                  </a:spcBef>
                </a:pPr>
                <a14:m>
                  <m:oMathPara xmlns:m="http://schemas.openxmlformats.org/officeDocument/2006/math">
                    <m:oMathParaPr>
                      <m:jc m:val="centerGroup"/>
                    </m:oMathParaPr>
                    <m:oMath xmlns:m="http://schemas.openxmlformats.org/officeDocument/2006/math">
                      <m:r>
                        <a:rPr lang="en-US" b="0" i="1">
                          <a:latin typeface="Cambria Math"/>
                        </a:rPr>
                        <m:t>𝜋</m:t>
                      </m:r>
                      <m:r>
                        <a:rPr lang="en-US" b="0" i="1">
                          <a:latin typeface="Cambria Math"/>
                        </a:rPr>
                        <m:t>=</m:t>
                      </m:r>
                      <m:sSub>
                        <m:sSubPr>
                          <m:ctrlPr>
                            <a:rPr lang="en-US" i="1">
                              <a:latin typeface="Cambria Math" panose="02040503050406030204" pitchFamily="18" charset="0"/>
                            </a:rPr>
                          </m:ctrlPr>
                        </m:sSubPr>
                        <m:e>
                          <m:r>
                            <a:rPr lang="en-US" b="0" i="1">
                              <a:latin typeface="Cambria Math"/>
                            </a:rPr>
                            <m:t>𝜋</m:t>
                          </m:r>
                        </m:e>
                        <m:sub>
                          <m:r>
                            <a:rPr lang="en-US" b="0" i="1">
                              <a:latin typeface="Cambria Math"/>
                            </a:rPr>
                            <m:t>𝑒</m:t>
                          </m:r>
                        </m:sub>
                      </m:sSub>
                      <m:r>
                        <a:rPr lang="en-US" b="0" i="1">
                          <a:latin typeface="Cambria Math"/>
                        </a:rPr>
                        <m:t>−</m:t>
                      </m:r>
                      <m:r>
                        <a:rPr lang="en-US" b="0" i="1">
                          <a:latin typeface="Cambria Math"/>
                        </a:rPr>
                        <m:t>𝛽</m:t>
                      </m:r>
                      <m:d>
                        <m:dPr>
                          <m:ctrlPr>
                            <a:rPr lang="en-US" i="1">
                              <a:latin typeface="Cambria Math" panose="02040503050406030204" pitchFamily="18" charset="0"/>
                            </a:rPr>
                          </m:ctrlPr>
                        </m:dPr>
                        <m:e>
                          <m:r>
                            <a:rPr lang="en-US" b="0" i="1">
                              <a:latin typeface="Cambria Math"/>
                            </a:rPr>
                            <m:t>𝑢</m:t>
                          </m:r>
                          <m:r>
                            <a:rPr lang="en-US" b="0" i="1">
                              <a:latin typeface="Cambria Math"/>
                            </a:rPr>
                            <m:t>−</m:t>
                          </m:r>
                          <m:sSup>
                            <m:sSupPr>
                              <m:ctrlPr>
                                <a:rPr lang="en-US" i="1">
                                  <a:latin typeface="Cambria Math" panose="02040503050406030204" pitchFamily="18" charset="0"/>
                                </a:rPr>
                              </m:ctrlPr>
                            </m:sSupPr>
                            <m:e>
                              <m:r>
                                <a:rPr lang="en-US" b="0" i="1">
                                  <a:latin typeface="Cambria Math"/>
                                </a:rPr>
                                <m:t>𝑢</m:t>
                              </m:r>
                            </m:e>
                            <m:sup>
                              <m:r>
                                <a:rPr lang="en-US" b="0" i="1">
                                  <a:latin typeface="Cambria Math"/>
                                </a:rPr>
                                <m:t>∗</m:t>
                              </m:r>
                            </m:sup>
                          </m:sSup>
                        </m:e>
                      </m:d>
                      <m:r>
                        <a:rPr lang="en-US" b="0" i="1">
                          <a:latin typeface="Cambria Math"/>
                        </a:rPr>
                        <m:t>+</m:t>
                      </m:r>
                      <m:r>
                        <a:rPr lang="en-US" b="0" i="1">
                          <a:latin typeface="Cambria Math"/>
                        </a:rPr>
                        <m:t>𝜀</m:t>
                      </m:r>
                    </m:oMath>
                  </m:oMathPara>
                </a14:m>
                <a:endParaRPr lang="en-US"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spcBef>
                    <a:spcPts val="600"/>
                  </a:spcBef>
                  <a:buSzPct val="80000"/>
                  <a:buFont typeface="Wingdings" panose="05000000000000000000" pitchFamily="2" charset="2"/>
                  <a:buChar char="l"/>
                </a:pPr>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a:cs typeface="Times New Roman" panose="02020603050405020304" pitchFamily="18" charset="0"/>
                          </a:rPr>
                          <m:t>𝜋</m:t>
                        </m:r>
                      </m:e>
                      <m:sub>
                        <m:r>
                          <a:rPr lang="en-US" altLang="zh-CN" b="0" i="1" smtClean="0">
                            <a:latin typeface="Cambria Math"/>
                            <a:cs typeface="Times New Roman" panose="02020603050405020304" pitchFamily="18" charset="0"/>
                          </a:rPr>
                          <m:t>𝑒</m:t>
                        </m:r>
                      </m:sub>
                    </m:sSub>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en-US" altLang="zh-CN" b="0" i="1" dirty="0" smtClean="0">
                            <a:latin typeface="Cambria Math" panose="02040503050406030204" pitchFamily="18" charset="0"/>
                            <a:cs typeface="Times New Roman" panose="02020603050405020304" pitchFamily="18" charset="0"/>
                          </a:rPr>
                        </m:ctrlPr>
                      </m:sSupPr>
                      <m:e>
                        <m:r>
                          <a:rPr lang="en-US" altLang="zh-CN" b="0" i="1" dirty="0" smtClean="0">
                            <a:latin typeface="Cambria Math"/>
                            <a:cs typeface="Times New Roman" panose="02020603050405020304" pitchFamily="18" charset="0"/>
                          </a:rPr>
                          <m:t>𝑢</m:t>
                        </m:r>
                      </m:e>
                      <m:sup>
                        <m:r>
                          <a:rPr lang="en-US" altLang="zh-CN" b="0" i="1" dirty="0" smtClean="0">
                            <a:latin typeface="Cambria Math"/>
                            <a:cs typeface="Times New Roman" panose="02020603050405020304" pitchFamily="18" charset="0"/>
                          </a:rPr>
                          <m:t>∗</m:t>
                        </m:r>
                      </m:sup>
                    </m:sSup>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b="0" i="1" dirty="0" smtClean="0">
                        <a:latin typeface="Cambria Math"/>
                        <a:cs typeface="Times New Roman" panose="02020603050405020304" pitchFamily="18" charset="0"/>
                      </a:rPr>
                      <m:t>𝜀</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 的变动都有可能使菲利普斯曲线由</a:t>
                </a:r>
                <a14:m>
                  <m:oMath xmlns:m="http://schemas.openxmlformats.org/officeDocument/2006/math">
                    <m:r>
                      <a:rPr lang="en-US" altLang="zh-CN" b="0" i="1" smtClean="0">
                        <a:latin typeface="Cambria Math"/>
                        <a:cs typeface="Times New Roman" panose="02020603050405020304" pitchFamily="18" charset="0"/>
                      </a:rPr>
                      <m:t>𝑃</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a:cs typeface="Times New Roman" panose="02020603050405020304" pitchFamily="18" charset="0"/>
                          </a:rPr>
                          <m:t>𝐶</m:t>
                        </m:r>
                      </m:e>
                      <m:sub>
                        <m:r>
                          <a:rPr lang="en-US" altLang="zh-CN" b="0" i="1" smtClean="0">
                            <a:latin typeface="Cambria Math"/>
                            <a:cs typeface="Times New Roman" panose="02020603050405020304" pitchFamily="18" charset="0"/>
                          </a:rPr>
                          <m:t>1</m:t>
                        </m:r>
                      </m:sub>
                    </m:sSub>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移动到</a:t>
                </a:r>
                <a14:m>
                  <m:oMath xmlns:m="http://schemas.openxmlformats.org/officeDocument/2006/math">
                    <m:r>
                      <a:rPr lang="en-US" altLang="zh-CN" b="0" i="1" smtClean="0">
                        <a:latin typeface="Cambria Math"/>
                        <a:cs typeface="Times New Roman" panose="02020603050405020304" pitchFamily="18" charset="0"/>
                      </a:rPr>
                      <m:t>𝑃</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a:cs typeface="Times New Roman" panose="02020603050405020304" pitchFamily="18" charset="0"/>
                          </a:rPr>
                          <m:t>𝐶</m:t>
                        </m:r>
                      </m:e>
                      <m:sub>
                        <m:r>
                          <a:rPr lang="en-US" altLang="zh-CN" b="0" i="1" smtClean="0">
                            <a:latin typeface="Cambria Math"/>
                            <a:cs typeface="Times New Roman" panose="02020603050405020304" pitchFamily="18" charset="0"/>
                          </a:rPr>
                          <m:t>2</m:t>
                        </m:r>
                      </m:sub>
                    </m:sSub>
                  </m:oMath>
                </a14:m>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spcBef>
                    <a:spcPts val="600"/>
                  </a:spcBef>
                  <a:buSzPct val="8000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经济从</a:t>
                </a:r>
                <a14:m>
                  <m:oMath xmlns:m="http://schemas.openxmlformats.org/officeDocument/2006/math">
                    <m:r>
                      <a:rPr lang="en-US" altLang="zh-CN" i="1" dirty="0" smtClean="0">
                        <a:latin typeface="Cambria Math"/>
                        <a:cs typeface="Times New Roman" panose="02020603050405020304" pitchFamily="18" charset="0"/>
                      </a:rPr>
                      <m:t>𝐴</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点移动到</a:t>
                </a:r>
                <a14:m>
                  <m:oMath xmlns:m="http://schemas.openxmlformats.org/officeDocument/2006/math">
                    <m:r>
                      <a:rPr lang="en-US" altLang="zh-CN" i="1" dirty="0" smtClean="0">
                        <a:latin typeface="Cambria Math"/>
                        <a:cs typeface="Times New Roman" panose="02020603050405020304" pitchFamily="18" charset="0"/>
                      </a:rPr>
                      <m:t>𝐵</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点</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spcBef>
                    <a:spcPts val="600"/>
                  </a:spcBef>
                  <a:buSzPct val="60000"/>
                  <a:buFont typeface="Wingdings" panose="05000000000000000000" pitchFamily="2" charset="2"/>
                  <a:buChar char="n"/>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失业率从</a:t>
                </a:r>
                <a14:m>
                  <m:oMath xmlns:m="http://schemas.openxmlformats.org/officeDocument/2006/math">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0" i="1" smtClean="0">
                            <a:latin typeface="Cambria Math"/>
                            <a:cs typeface="Times New Roman" panose="02020603050405020304" pitchFamily="18" charset="0"/>
                          </a:rPr>
                          <m:t>𝑢</m:t>
                        </m:r>
                      </m:e>
                      <m:sub>
                        <m:r>
                          <a:rPr lang="en-US" altLang="zh-CN" sz="1600" b="0" i="1" smtClean="0">
                            <a:latin typeface="Cambria Math"/>
                            <a:cs typeface="Times New Roman" panose="02020603050405020304" pitchFamily="18" charset="0"/>
                          </a:rPr>
                          <m:t>1</m:t>
                        </m:r>
                      </m:sub>
                    </m:sSub>
                  </m:oMath>
                </a14:m>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上升到</a:t>
                </a:r>
                <a14:m>
                  <m:oMath xmlns:m="http://schemas.openxmlformats.org/officeDocument/2006/math">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0" i="1" smtClean="0">
                            <a:latin typeface="Cambria Math"/>
                            <a:cs typeface="Times New Roman" panose="02020603050405020304" pitchFamily="18" charset="0"/>
                          </a:rPr>
                          <m:t>𝑢</m:t>
                        </m:r>
                      </m:e>
                      <m:sub>
                        <m:r>
                          <a:rPr lang="en-US" altLang="zh-CN" sz="1600" b="0" i="1" smtClean="0">
                            <a:latin typeface="Cambria Math"/>
                            <a:cs typeface="Times New Roman" panose="02020603050405020304" pitchFamily="18" charset="0"/>
                          </a:rPr>
                          <m:t>3</m:t>
                        </m:r>
                      </m:sub>
                    </m:sSub>
                  </m:oMath>
                </a14:m>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spcBef>
                    <a:spcPts val="600"/>
                  </a:spcBef>
                  <a:buSzPct val="60000"/>
                  <a:buFont typeface="Wingdings" panose="05000000000000000000" pitchFamily="2" charset="2"/>
                  <a:buChar char="n"/>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通货膨胀率从</a:t>
                </a:r>
                <a14:m>
                  <m:oMath xmlns:m="http://schemas.openxmlformats.org/officeDocument/2006/math">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0" i="1" smtClean="0">
                            <a:latin typeface="Cambria Math"/>
                            <a:cs typeface="Times New Roman" panose="02020603050405020304" pitchFamily="18" charset="0"/>
                          </a:rPr>
                          <m:t>𝜋</m:t>
                        </m:r>
                      </m:e>
                      <m:sub>
                        <m:r>
                          <a:rPr lang="en-US" altLang="zh-CN" sz="1600" b="0" i="1" smtClean="0">
                            <a:latin typeface="Cambria Math"/>
                            <a:cs typeface="Times New Roman" panose="02020603050405020304" pitchFamily="18" charset="0"/>
                          </a:rPr>
                          <m:t>1</m:t>
                        </m:r>
                      </m:sub>
                    </m:sSub>
                  </m:oMath>
                </a14:m>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上升到</a:t>
                </a:r>
                <a14:m>
                  <m:oMath xmlns:m="http://schemas.openxmlformats.org/officeDocument/2006/math">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0" i="1" smtClean="0">
                            <a:latin typeface="Cambria Math"/>
                            <a:cs typeface="Times New Roman" panose="02020603050405020304" pitchFamily="18" charset="0"/>
                          </a:rPr>
                          <m:t>𝜋</m:t>
                        </m:r>
                      </m:e>
                      <m:sub>
                        <m:r>
                          <a:rPr lang="en-US" altLang="zh-CN" sz="1600" b="0" i="1" smtClean="0">
                            <a:latin typeface="Cambria Math"/>
                            <a:cs typeface="Times New Roman" panose="02020603050405020304" pitchFamily="18" charset="0"/>
                          </a:rPr>
                          <m:t>2</m:t>
                        </m:r>
                      </m:sub>
                    </m:sSub>
                  </m:oMath>
                </a14:m>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spcBef>
                    <a:spcPts val="600"/>
                  </a:spcBef>
                  <a:buSzPct val="8000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出现了高失业率与高通货膨胀率并存的情况</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876800" y="758108"/>
                <a:ext cx="4038600" cy="4071627"/>
              </a:xfrm>
              <a:prstGeom prst="rect">
                <a:avLst/>
              </a:prstGeom>
              <a:blipFill>
                <a:blip r:embed="rId3"/>
                <a:stretch>
                  <a:fillRect l="-302" b="-1048"/>
                </a:stretch>
              </a:blipFill>
            </p:spPr>
            <p:txBody>
              <a:bodyPr/>
              <a:lstStyle/>
              <a:p>
                <a:r>
                  <a:rPr lang="en-US">
                    <a:noFill/>
                  </a:rPr>
                  <a:t> </a:t>
                </a:r>
              </a:p>
            </p:txBody>
          </p:sp>
        </mc:Fallback>
      </mc:AlternateContent>
      <p:sp>
        <p:nvSpPr>
          <p:cNvPr id="8" name="矩形 7">
            <a:extLst>
              <a:ext uri="{FF2B5EF4-FFF2-40B4-BE49-F238E27FC236}">
                <a16:creationId xmlns:a16="http://schemas.microsoft.com/office/drawing/2014/main" id="{28811BAB-A237-4697-88E3-A4216165C9C0}"/>
              </a:ext>
            </a:extLst>
          </p:cNvPr>
          <p:cNvSpPr/>
          <p:nvPr/>
        </p:nvSpPr>
        <p:spPr>
          <a:xfrm>
            <a:off x="48230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停滞膨胀</a:t>
            </a:r>
          </a:p>
        </p:txBody>
      </p:sp>
      <p:grpSp>
        <p:nvGrpSpPr>
          <p:cNvPr id="9" name="组合 8">
            <a:extLst>
              <a:ext uri="{FF2B5EF4-FFF2-40B4-BE49-F238E27FC236}">
                <a16:creationId xmlns:a16="http://schemas.microsoft.com/office/drawing/2014/main" id="{CA778BC8-0DB5-4547-AAD9-A7E61571AF75}"/>
              </a:ext>
            </a:extLst>
          </p:cNvPr>
          <p:cNvGrpSpPr/>
          <p:nvPr/>
        </p:nvGrpSpPr>
        <p:grpSpPr>
          <a:xfrm>
            <a:off x="239334" y="290253"/>
            <a:ext cx="229174" cy="330963"/>
            <a:chOff x="362743" y="188119"/>
            <a:chExt cx="348993" cy="504000"/>
          </a:xfrm>
          <a:solidFill>
            <a:srgbClr val="6B748A"/>
          </a:solidFill>
        </p:grpSpPr>
        <p:sp>
          <p:nvSpPr>
            <p:cNvPr id="10" name="矩形: 圆角 9">
              <a:extLst>
                <a:ext uri="{FF2B5EF4-FFF2-40B4-BE49-F238E27FC236}">
                  <a16:creationId xmlns:a16="http://schemas.microsoft.com/office/drawing/2014/main" id="{E38AC2CD-E906-4989-8F19-1CD2AF52AAE0}"/>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1" name="矩形: 圆角 10">
              <a:extLst>
                <a:ext uri="{FF2B5EF4-FFF2-40B4-BE49-F238E27FC236}">
                  <a16:creationId xmlns:a16="http://schemas.microsoft.com/office/drawing/2014/main" id="{B3D804E9-71F0-48D5-BECC-5637941F8CD4}"/>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2" name="矩形: 圆角 11">
              <a:extLst>
                <a:ext uri="{FF2B5EF4-FFF2-40B4-BE49-F238E27FC236}">
                  <a16:creationId xmlns:a16="http://schemas.microsoft.com/office/drawing/2014/main" id="{7EDB32A3-CA5D-47CC-BE6F-D1661775EFCF}"/>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3" name="矩形: 圆角 12">
              <a:extLst>
                <a:ext uri="{FF2B5EF4-FFF2-40B4-BE49-F238E27FC236}">
                  <a16:creationId xmlns:a16="http://schemas.microsoft.com/office/drawing/2014/main" id="{FAC5D2A9-14A2-4B7D-A310-7F933099ADD9}"/>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4" name="直接连接符 13">
            <a:extLst>
              <a:ext uri="{FF2B5EF4-FFF2-40B4-BE49-F238E27FC236}">
                <a16:creationId xmlns:a16="http://schemas.microsoft.com/office/drawing/2014/main" id="{BBB7D1FA-56CC-4E11-B8BA-F2EE3D98C9D4}"/>
              </a:ext>
            </a:extLst>
          </p:cNvPr>
          <p:cNvCxnSpPr/>
          <p:nvPr/>
        </p:nvCxnSpPr>
        <p:spPr>
          <a:xfrm>
            <a:off x="152400" y="708846"/>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4B895A1D-29CF-4708-B5AF-25952376818A}"/>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364881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fade">
                                      <p:cBhvr>
                                        <p:cTn id="12" dur="500"/>
                                        <p:tgtEl>
                                          <p:spTgt spid="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animEffect transition="in" filter="fade">
                                      <p:cBhvr>
                                        <p:cTn id="17" dur="500"/>
                                        <p:tgtEl>
                                          <p:spTgt spid="7">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86</a:t>
            </a:fld>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07" y="946330"/>
            <a:ext cx="4141093"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Rectangle 5"/>
              <p:cNvSpPr/>
              <p:nvPr/>
            </p:nvSpPr>
            <p:spPr>
              <a:xfrm>
                <a:off x="4114800" y="858670"/>
                <a:ext cx="4886402" cy="3693319"/>
              </a:xfrm>
              <a:prstGeom prst="rect">
                <a:avLst/>
              </a:prstGeom>
            </p:spPr>
            <p:txBody>
              <a:bodyPr wrap="square">
                <a:spAutoFit/>
              </a:bodyPr>
              <a:lstStyle/>
              <a:p>
                <a:pPr marL="285750" indent="-285750">
                  <a:spcBef>
                    <a:spcPts val="600"/>
                  </a:spcBef>
                  <a:buSzPct val="8000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经济学理论对“滞胀”的理论解释二：供给冲击造成</a:t>
                </a:r>
                <a14:m>
                  <m:oMath xmlns:m="http://schemas.openxmlformats.org/officeDocument/2006/math">
                    <m:r>
                      <a:rPr lang="en-US" altLang="zh-CN" i="1">
                        <a:latin typeface="Cambria Math"/>
                      </a:rPr>
                      <m:t>𝐴𝐷</m:t>
                    </m:r>
                    <m:r>
                      <a:rPr lang="en-US" altLang="zh-CN" i="1">
                        <a:latin typeface="Cambria Math"/>
                      </a:rPr>
                      <m:t>−</m:t>
                    </m:r>
                    <m:r>
                      <a:rPr lang="en-US" altLang="zh-CN" i="1">
                        <a:latin typeface="Cambria Math"/>
                      </a:rPr>
                      <m:t>𝐴𝑆</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模型中</a:t>
                </a:r>
                <a14:m>
                  <m:oMath xmlns:m="http://schemas.openxmlformats.org/officeDocument/2006/math">
                    <m:r>
                      <a:rPr lang="en-US" altLang="zh-CN" i="1" dirty="0">
                        <a:latin typeface="Cambria Math"/>
                      </a:rPr>
                      <m:t>𝐴𝑆</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曲线移动</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SzPct val="8000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某种不利的供给冲击使总供给曲线向左平移</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SzPct val="8000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经济均衡点从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𝐸</m:t>
                        </m:r>
                      </m:e>
                      <m:sub>
                        <m:r>
                          <a:rPr lang="en-US" altLang="zh-CN" b="0" i="1" smtClean="0">
                            <a:latin typeface="Cambria Math"/>
                          </a:rPr>
                          <m:t>1</m:t>
                        </m:r>
                      </m:sub>
                    </m:sSub>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点移动到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𝐸</m:t>
                        </m:r>
                      </m:e>
                      <m:sub>
                        <m:r>
                          <a:rPr lang="en-US" altLang="zh-CN" b="0" i="1" smtClean="0">
                            <a:latin typeface="Cambria Math"/>
                          </a:rPr>
                          <m:t>2</m:t>
                        </m:r>
                      </m:sub>
                    </m:sSub>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点</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SzPct val="8000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这种供给冲击提高价格水平和降低产量</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SzPct val="80000"/>
                  <a:buFont typeface="Wingdings" panose="05000000000000000000" pitchFamily="2" charset="2"/>
                  <a:buChar char="l"/>
                </a:pP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“滞胀”使经济政策陷入进退两难的窘境</a:t>
                </a: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n"/>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如果为了抑制通货膨胀，采取紧缩性的货币政策或</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与紧缩性的财政政策，经济萎缩会加深</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n"/>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如果为了应对经济衰退，采取扩张性的货币政策或</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与扩张性的财政政策，通货膨胀又会加剧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4114800" y="858670"/>
                <a:ext cx="4886402" cy="3693319"/>
              </a:xfrm>
              <a:prstGeom prst="rect">
                <a:avLst/>
              </a:prstGeom>
              <a:blipFill>
                <a:blip r:embed="rId3"/>
                <a:stretch>
                  <a:fillRect l="-249" t="-990" b="-990"/>
                </a:stretch>
              </a:blipFill>
            </p:spPr>
            <p:txBody>
              <a:bodyPr/>
              <a:lstStyle/>
              <a:p>
                <a:r>
                  <a:rPr lang="en-US">
                    <a:noFill/>
                  </a:rPr>
                  <a:t> </a:t>
                </a:r>
              </a:p>
            </p:txBody>
          </p:sp>
        </mc:Fallback>
      </mc:AlternateContent>
      <p:sp>
        <p:nvSpPr>
          <p:cNvPr id="10" name="TextBox 9"/>
          <p:cNvSpPr txBox="1"/>
          <p:nvPr/>
        </p:nvSpPr>
        <p:spPr>
          <a:xfrm>
            <a:off x="-381000" y="4265377"/>
            <a:ext cx="4648200" cy="338554"/>
          </a:xfrm>
          <a:prstGeom prst="rect">
            <a:avLst/>
          </a:prstGeom>
          <a:noFill/>
        </p:spPr>
        <p:txBody>
          <a:bodyPr wrap="square" rtlCol="0">
            <a:spAutoFit/>
          </a:bodyPr>
          <a:lstStyle/>
          <a:p>
            <a:pPr algn="ctr"/>
            <a:r>
              <a:rPr lang="zh-CN" altLang="en-US" sz="1600" b="1" dirty="0">
                <a:latin typeface="Times New Roman" panose="02020603050405020304" pitchFamily="18" charset="0"/>
                <a:cs typeface="Times New Roman" panose="02020603050405020304" pitchFamily="18" charset="0"/>
              </a:rPr>
              <a:t>图</a:t>
            </a:r>
            <a:r>
              <a:rPr lang="en-US" altLang="zh-CN" sz="1600" b="1" dirty="0">
                <a:latin typeface="Times New Roman" panose="02020603050405020304" pitchFamily="18" charset="0"/>
                <a:cs typeface="Times New Roman" panose="02020603050405020304" pitchFamily="18" charset="0"/>
              </a:rPr>
              <a:t>13-11 </a:t>
            </a:r>
            <a:r>
              <a:rPr lang="zh-CN" altLang="en-US" sz="1600" b="1" dirty="0">
                <a:latin typeface="Times New Roman" panose="02020603050405020304" pitchFamily="18" charset="0"/>
                <a:cs typeface="Times New Roman" panose="02020603050405020304" pitchFamily="18" charset="0"/>
              </a:rPr>
              <a:t>总供给曲线的移动</a:t>
            </a:r>
            <a:endParaRPr lang="en-US" sz="1600" b="1"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831F1B7A-BE8A-4654-A5F8-FFFD05B1140C}"/>
              </a:ext>
            </a:extLst>
          </p:cNvPr>
          <p:cNvSpPr/>
          <p:nvPr/>
        </p:nvSpPr>
        <p:spPr>
          <a:xfrm>
            <a:off x="48230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停滞膨胀</a:t>
            </a:r>
          </a:p>
        </p:txBody>
      </p:sp>
      <p:grpSp>
        <p:nvGrpSpPr>
          <p:cNvPr id="8" name="组合 7">
            <a:extLst>
              <a:ext uri="{FF2B5EF4-FFF2-40B4-BE49-F238E27FC236}">
                <a16:creationId xmlns:a16="http://schemas.microsoft.com/office/drawing/2014/main" id="{C016AC61-5954-4F4A-BF77-17433C5DFB5F}"/>
              </a:ext>
            </a:extLst>
          </p:cNvPr>
          <p:cNvGrpSpPr/>
          <p:nvPr/>
        </p:nvGrpSpPr>
        <p:grpSpPr>
          <a:xfrm>
            <a:off x="239334" y="290253"/>
            <a:ext cx="229174" cy="330963"/>
            <a:chOff x="362743" y="188119"/>
            <a:chExt cx="348993" cy="504000"/>
          </a:xfrm>
          <a:solidFill>
            <a:srgbClr val="6B748A"/>
          </a:solidFill>
        </p:grpSpPr>
        <p:sp>
          <p:nvSpPr>
            <p:cNvPr id="9" name="矩形: 圆角 8">
              <a:extLst>
                <a:ext uri="{FF2B5EF4-FFF2-40B4-BE49-F238E27FC236}">
                  <a16:creationId xmlns:a16="http://schemas.microsoft.com/office/drawing/2014/main" id="{AAEFE43E-CE88-4C68-B758-B08F6AF935D9}"/>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1" name="矩形: 圆角 10">
              <a:extLst>
                <a:ext uri="{FF2B5EF4-FFF2-40B4-BE49-F238E27FC236}">
                  <a16:creationId xmlns:a16="http://schemas.microsoft.com/office/drawing/2014/main" id="{C7ED560D-BED3-406C-BE64-50F66E30BC29}"/>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2" name="矩形: 圆角 11">
              <a:extLst>
                <a:ext uri="{FF2B5EF4-FFF2-40B4-BE49-F238E27FC236}">
                  <a16:creationId xmlns:a16="http://schemas.microsoft.com/office/drawing/2014/main" id="{CBD30E58-FDF1-463C-9A34-F55F57F2502A}"/>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3" name="矩形: 圆角 12">
              <a:extLst>
                <a:ext uri="{FF2B5EF4-FFF2-40B4-BE49-F238E27FC236}">
                  <a16:creationId xmlns:a16="http://schemas.microsoft.com/office/drawing/2014/main" id="{C1C9559F-D842-455A-BAE7-0955012B1E58}"/>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4" name="直接连接符 13">
            <a:extLst>
              <a:ext uri="{FF2B5EF4-FFF2-40B4-BE49-F238E27FC236}">
                <a16:creationId xmlns:a16="http://schemas.microsoft.com/office/drawing/2014/main" id="{760D3BD4-AE67-44C5-935D-6DA9E8ABAF78}"/>
              </a:ext>
            </a:extLst>
          </p:cNvPr>
          <p:cNvCxnSpPr/>
          <p:nvPr/>
        </p:nvCxnSpPr>
        <p:spPr>
          <a:xfrm>
            <a:off x="0" y="708846"/>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2DBD2397-17FA-4EA7-8A7A-9379B2CC786F}"/>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299485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42089"/>
            <a:ext cx="8229600" cy="3394472"/>
          </a:xfrm>
        </p:spPr>
        <p:txBody>
          <a:bodyPr/>
          <a:lstStyle/>
          <a:p>
            <a:pPr>
              <a:lnSpc>
                <a:spcPct val="150000"/>
              </a:lnSpc>
              <a:buSzPct val="80000"/>
              <a:buFont typeface="Wingdings" panose="05000000000000000000" pitchFamily="2" charset="2"/>
              <a:buChar char="l"/>
            </a:pPr>
            <a:r>
              <a:rPr lang="zh-CN" altLang="en-US" sz="1800" dirty="0">
                <a:ea typeface="+mj-ea"/>
              </a:rPr>
              <a:t>经济学理论对“滞胀”的理论解释三：供给学派</a:t>
            </a:r>
            <a:endParaRPr lang="en-US" altLang="zh-CN" sz="1800" dirty="0">
              <a:ea typeface="+mj-ea"/>
            </a:endParaRPr>
          </a:p>
          <a:p>
            <a:pPr>
              <a:lnSpc>
                <a:spcPct val="150000"/>
              </a:lnSpc>
              <a:buSzPct val="80000"/>
              <a:buFont typeface="Wingdings" panose="05000000000000000000" pitchFamily="2" charset="2"/>
              <a:buChar char="l"/>
            </a:pPr>
            <a:r>
              <a:rPr lang="zh-CN" altLang="en-US" sz="1800" dirty="0">
                <a:ea typeface="+mj-ea"/>
              </a:rPr>
              <a:t>供给学派认为</a:t>
            </a:r>
            <a:endParaRPr lang="en-US" altLang="zh-CN" sz="1800" dirty="0">
              <a:ea typeface="+mj-ea"/>
            </a:endParaRPr>
          </a:p>
          <a:p>
            <a:pPr lvl="1">
              <a:lnSpc>
                <a:spcPct val="150000"/>
              </a:lnSpc>
              <a:buSzPct val="60000"/>
              <a:buFont typeface="Wingdings" panose="05000000000000000000" pitchFamily="2" charset="2"/>
              <a:buChar char="n"/>
            </a:pPr>
            <a:r>
              <a:rPr lang="zh-CN" altLang="en-US" sz="1600" dirty="0">
                <a:ea typeface="+mj-ea"/>
              </a:rPr>
              <a:t>美国经济“滞胀”是凯恩斯主义扩张性财政政策和货币政策的结果</a:t>
            </a:r>
            <a:endParaRPr lang="en-US" altLang="zh-CN" sz="1600" dirty="0">
              <a:ea typeface="+mj-ea"/>
            </a:endParaRPr>
          </a:p>
          <a:p>
            <a:pPr lvl="1">
              <a:lnSpc>
                <a:spcPct val="150000"/>
              </a:lnSpc>
              <a:buSzPct val="60000"/>
              <a:buFont typeface="Wingdings" panose="05000000000000000000" pitchFamily="2" charset="2"/>
              <a:buChar char="n"/>
            </a:pPr>
            <a:r>
              <a:rPr lang="zh-CN" altLang="en-US" sz="1600" dirty="0">
                <a:ea typeface="+mj-ea"/>
              </a:rPr>
              <a:t>扩张性财政政策提高了社会福利，如失业救济金，从而降低了工人失业成本进而导致他们宁愿失业，这样增加了失业人数，但扩张性财政政策不一定带来实际产量的增长</a:t>
            </a:r>
            <a:endParaRPr lang="en-US" altLang="zh-CN" sz="1600" dirty="0">
              <a:ea typeface="+mj-ea"/>
            </a:endParaRPr>
          </a:p>
          <a:p>
            <a:pPr lvl="1">
              <a:lnSpc>
                <a:spcPct val="150000"/>
              </a:lnSpc>
              <a:buSzPct val="60000"/>
              <a:buFont typeface="Wingdings" panose="05000000000000000000" pitchFamily="2" charset="2"/>
              <a:buChar char="n"/>
            </a:pPr>
            <a:r>
              <a:rPr lang="zh-CN" altLang="en-US" sz="1600" dirty="0">
                <a:ea typeface="+mj-ea"/>
              </a:rPr>
              <a:t>同时，扩张性货币政策却导致了较高的通货膨胀率</a:t>
            </a:r>
            <a:endParaRPr lang="en-US" altLang="zh-CN" sz="1600" dirty="0">
              <a:ea typeface="+mj-ea"/>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87</a:t>
            </a:fld>
            <a:endParaRPr lang="en-US" dirty="0"/>
          </a:p>
        </p:txBody>
      </p:sp>
      <p:sp>
        <p:nvSpPr>
          <p:cNvPr id="5" name="矩形 4">
            <a:extLst>
              <a:ext uri="{FF2B5EF4-FFF2-40B4-BE49-F238E27FC236}">
                <a16:creationId xmlns:a16="http://schemas.microsoft.com/office/drawing/2014/main" id="{6E27CE46-0946-4DE3-967B-441828321A5D}"/>
              </a:ext>
            </a:extLst>
          </p:cNvPr>
          <p:cNvSpPr/>
          <p:nvPr/>
        </p:nvSpPr>
        <p:spPr>
          <a:xfrm>
            <a:off x="48230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停滞膨胀</a:t>
            </a:r>
          </a:p>
        </p:txBody>
      </p:sp>
      <p:grpSp>
        <p:nvGrpSpPr>
          <p:cNvPr id="6" name="组合 5">
            <a:extLst>
              <a:ext uri="{FF2B5EF4-FFF2-40B4-BE49-F238E27FC236}">
                <a16:creationId xmlns:a16="http://schemas.microsoft.com/office/drawing/2014/main" id="{47A565AA-E3B9-4892-8FC5-07F59DCE70F2}"/>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0F777F43-3D08-4C83-90E6-42B040776FDE}"/>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1D85878C-D92F-453E-9E3D-B3C6227B7156}"/>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AA2FF8B7-36F6-426B-92EE-06B45328D3CA}"/>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502B6CFA-1384-4E60-8E63-EFD0A9CE25D1}"/>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D4B57AB7-CF6F-44A6-8D5D-75B838B6155D}"/>
              </a:ext>
            </a:extLst>
          </p:cNvPr>
          <p:cNvCxnSpPr/>
          <p:nvPr/>
        </p:nvCxnSpPr>
        <p:spPr>
          <a:xfrm>
            <a:off x="152400" y="708846"/>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73ED2EF7-4697-4020-84AB-8C108B374307}"/>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376308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latin typeface="+mn-ea"/>
              </a:rPr>
              <a:pPr/>
              <a:t>88</a:t>
            </a:fld>
            <a:endParaRPr lang="en-US" dirty="0">
              <a:latin typeface="+mn-ea"/>
            </a:endParaRPr>
          </a:p>
        </p:txBody>
      </p:sp>
      <p:sp>
        <p:nvSpPr>
          <p:cNvPr id="6" name="Rectangle 5"/>
          <p:cNvSpPr/>
          <p:nvPr>
            <p:custDataLst>
              <p:tags r:id="rId2"/>
            </p:custDataLst>
          </p:nvPr>
        </p:nvSpPr>
        <p:spPr>
          <a:xfrm>
            <a:off x="914400" y="321469"/>
            <a:ext cx="7315200" cy="1607344"/>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dirty="0">
                <a:solidFill>
                  <a:srgbClr val="000000"/>
                </a:solidFill>
                <a:latin typeface="+mn-ea"/>
                <a:sym typeface="Microsoft Yahei"/>
              </a:rPr>
              <a:t>“滞胀”是指（）。</a:t>
            </a:r>
            <a:endParaRPr lang="en-US" sz="2200" dirty="0">
              <a:solidFill>
                <a:srgbClr val="000000"/>
              </a:solidFill>
              <a:latin typeface="+mn-ea"/>
              <a:sym typeface="Microsoft Yahei"/>
            </a:endParaRPr>
          </a:p>
        </p:txBody>
      </p:sp>
      <p:sp>
        <p:nvSpPr>
          <p:cNvPr id="7" name="Rectangle 6"/>
          <p:cNvSpPr/>
          <p:nvPr>
            <p:custDataLst>
              <p:tags r:id="rId3"/>
            </p:custDataLst>
          </p:nvPr>
        </p:nvSpPr>
        <p:spPr>
          <a:xfrm>
            <a:off x="1828800" y="2089547"/>
            <a:ext cx="6400800" cy="48220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dirty="0">
                <a:solidFill>
                  <a:srgbClr val="000000"/>
                </a:solidFill>
                <a:latin typeface="+mn-ea"/>
                <a:sym typeface="Microsoft Yahei"/>
              </a:rPr>
              <a:t>产出和一般物价水平的同时上涨</a:t>
            </a:r>
            <a:endParaRPr lang="en-US" sz="2200" dirty="0">
              <a:solidFill>
                <a:srgbClr val="000000"/>
              </a:solidFill>
              <a:latin typeface="+mn-ea"/>
              <a:sym typeface="Microsoft Yahei"/>
            </a:endParaRPr>
          </a:p>
        </p:txBody>
      </p:sp>
      <p:sp>
        <p:nvSpPr>
          <p:cNvPr id="8" name="Rectangle 7"/>
          <p:cNvSpPr/>
          <p:nvPr>
            <p:custDataLst>
              <p:tags r:id="rId4"/>
            </p:custDataLst>
          </p:nvPr>
        </p:nvSpPr>
        <p:spPr>
          <a:xfrm>
            <a:off x="1828800" y="2732484"/>
            <a:ext cx="6400800" cy="482204"/>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dirty="0">
                <a:solidFill>
                  <a:srgbClr val="000000"/>
                </a:solidFill>
                <a:latin typeface="+mn-ea"/>
                <a:sym typeface="Microsoft Yahei"/>
              </a:rPr>
              <a:t>产出和一般物价水平的同时下降</a:t>
            </a:r>
            <a:endParaRPr lang="en-US" sz="2200" dirty="0">
              <a:solidFill>
                <a:srgbClr val="000000"/>
              </a:solidFill>
              <a:latin typeface="+mn-ea"/>
              <a:sym typeface="Microsoft Yahei"/>
            </a:endParaRPr>
          </a:p>
        </p:txBody>
      </p:sp>
      <p:sp>
        <p:nvSpPr>
          <p:cNvPr id="9" name="Rectangle 8"/>
          <p:cNvSpPr/>
          <p:nvPr>
            <p:custDataLst>
              <p:tags r:id="rId5"/>
            </p:custDataLst>
          </p:nvPr>
        </p:nvSpPr>
        <p:spPr>
          <a:xfrm>
            <a:off x="1828800" y="3375422"/>
            <a:ext cx="6400800" cy="48220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dirty="0">
                <a:solidFill>
                  <a:srgbClr val="000000"/>
                </a:solidFill>
                <a:latin typeface="+mn-ea"/>
                <a:sym typeface="Microsoft Yahei"/>
              </a:rPr>
              <a:t>一般物价水平上升，同时实际产出和就业下降</a:t>
            </a:r>
            <a:endParaRPr lang="en-US" sz="2200" dirty="0">
              <a:solidFill>
                <a:srgbClr val="000000"/>
              </a:solidFill>
              <a:latin typeface="+mn-ea"/>
              <a:sym typeface="Microsoft Yahei"/>
            </a:endParaRPr>
          </a:p>
        </p:txBody>
      </p:sp>
      <p:sp>
        <p:nvSpPr>
          <p:cNvPr id="10" name="Rectangle 9"/>
          <p:cNvSpPr/>
          <p:nvPr>
            <p:custDataLst>
              <p:tags r:id="rId6"/>
            </p:custDataLst>
          </p:nvPr>
        </p:nvSpPr>
        <p:spPr>
          <a:xfrm>
            <a:off x="1828800" y="4018359"/>
            <a:ext cx="6400800" cy="482204"/>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dirty="0">
                <a:solidFill>
                  <a:srgbClr val="000000"/>
                </a:solidFill>
                <a:latin typeface="+mn-ea"/>
                <a:sym typeface="Microsoft Yahei"/>
              </a:rPr>
              <a:t>一般物价水平下降，同时实际产出和就业增加</a:t>
            </a:r>
            <a:endParaRPr lang="en-US" sz="2200" dirty="0">
              <a:solidFill>
                <a:srgbClr val="000000"/>
              </a:solidFill>
              <a:latin typeface="+mn-ea"/>
              <a:sym typeface="Microsoft Yahei"/>
            </a:endParaRPr>
          </a:p>
        </p:txBody>
      </p:sp>
      <p:sp>
        <p:nvSpPr>
          <p:cNvPr id="11" name="Oval 10"/>
          <p:cNvSpPr>
            <a:spLocks noChangeAspect="1"/>
          </p:cNvSpPr>
          <p:nvPr>
            <p:custDataLst>
              <p:tags r:id="rId7"/>
            </p:custDataLst>
          </p:nvPr>
        </p:nvSpPr>
        <p:spPr>
          <a:xfrm>
            <a:off x="1178719" y="2137767"/>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a:solidFill>
                  <a:srgbClr val="FFFFFF"/>
                </a:solidFill>
                <a:latin typeface="+mn-ea"/>
                <a:sym typeface="Microsoft Yahei"/>
              </a:rPr>
              <a:t>A</a:t>
            </a:r>
          </a:p>
        </p:txBody>
      </p:sp>
      <p:sp>
        <p:nvSpPr>
          <p:cNvPr id="12" name="Oval 11"/>
          <p:cNvSpPr>
            <a:spLocks noChangeAspect="1"/>
          </p:cNvSpPr>
          <p:nvPr>
            <p:custDataLst>
              <p:tags r:id="rId8"/>
            </p:custDataLst>
          </p:nvPr>
        </p:nvSpPr>
        <p:spPr>
          <a:xfrm>
            <a:off x="1178719" y="2780705"/>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a:solidFill>
                  <a:srgbClr val="FFFFFF"/>
                </a:solidFill>
                <a:latin typeface="+mn-ea"/>
                <a:sym typeface="Microsoft Yahei"/>
              </a:rPr>
              <a:t>B</a:t>
            </a:r>
          </a:p>
        </p:txBody>
      </p:sp>
      <p:sp>
        <p:nvSpPr>
          <p:cNvPr id="13" name="Oval 12"/>
          <p:cNvSpPr>
            <a:spLocks noChangeAspect="1"/>
          </p:cNvSpPr>
          <p:nvPr>
            <p:custDataLst>
              <p:tags r:id="rId9"/>
            </p:custDataLst>
          </p:nvPr>
        </p:nvSpPr>
        <p:spPr>
          <a:xfrm>
            <a:off x="1178719" y="3423642"/>
            <a:ext cx="385762" cy="385763"/>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a:solidFill>
                  <a:srgbClr val="FFFFFF"/>
                </a:solidFill>
                <a:latin typeface="+mn-ea"/>
                <a:sym typeface="Microsoft Yahei"/>
              </a:rPr>
              <a:t>C</a:t>
            </a:r>
          </a:p>
        </p:txBody>
      </p:sp>
      <p:sp>
        <p:nvSpPr>
          <p:cNvPr id="14" name="Oval 13"/>
          <p:cNvSpPr>
            <a:spLocks noChangeAspect="1"/>
          </p:cNvSpPr>
          <p:nvPr>
            <p:custDataLst>
              <p:tags r:id="rId10"/>
            </p:custDataLst>
          </p:nvPr>
        </p:nvSpPr>
        <p:spPr>
          <a:xfrm>
            <a:off x="1178719" y="4066580"/>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a:solidFill>
                  <a:srgbClr val="FFFFFF"/>
                </a:solidFill>
                <a:latin typeface="+mn-ea"/>
                <a:sym typeface="Microsoft Yahei"/>
              </a:rPr>
              <a:t>D</a:t>
            </a:r>
          </a:p>
        </p:txBody>
      </p:sp>
      <p:sp>
        <p:nvSpPr>
          <p:cNvPr id="15" name="Rounded Rectangle 14"/>
          <p:cNvSpPr/>
          <p:nvPr>
            <p:custDataLst>
              <p:tags r:id="rId11"/>
            </p:custDataLst>
          </p:nvPr>
        </p:nvSpPr>
        <p:spPr>
          <a:xfrm>
            <a:off x="6686550" y="4661297"/>
            <a:ext cx="1157288" cy="30861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n-ea"/>
                <a:sym typeface="Microsoft Yahei"/>
              </a:rPr>
              <a:t>提交</a:t>
            </a:r>
            <a:endParaRPr lang="en-US" sz="1600">
              <a:solidFill>
                <a:srgbClr val="FFFFFF"/>
              </a:solidFill>
              <a:latin typeface="+mn-ea"/>
              <a:sym typeface="Microsoft Yahei"/>
            </a:endParaRPr>
          </a:p>
        </p:txBody>
      </p:sp>
      <p:grpSp>
        <p:nvGrpSpPr>
          <p:cNvPr id="20" name="Group 19"/>
          <p:cNvGrpSpPr/>
          <p:nvPr>
            <p:custDataLst>
              <p:tags r:id="rId12"/>
            </p:custDataLst>
          </p:nvPr>
        </p:nvGrpSpPr>
        <p:grpSpPr>
          <a:xfrm>
            <a:off x="0" y="0"/>
            <a:ext cx="9144000" cy="635000"/>
            <a:chOff x="0" y="0"/>
            <a:chExt cx="9144000" cy="635000"/>
          </a:xfrm>
        </p:grpSpPr>
        <p:sp>
          <p:nvSpPr>
            <p:cNvPr id="16"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17"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18" name="TypeText"/>
            <p:cNvSpPr/>
            <p:nvPr>
              <p:custDataLst>
                <p:tags r:id="rId16"/>
              </p:custDataLst>
            </p:nvPr>
          </p:nvSpPr>
          <p:spPr>
            <a:xfrm>
              <a:off x="254000" y="0"/>
              <a:ext cx="1905000" cy="635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zh-CN" altLang="en-US" sz="2600">
                  <a:solidFill>
                    <a:srgbClr val="000000"/>
                  </a:solidFill>
                  <a:latin typeface="+mn-ea"/>
                  <a:sym typeface="Microsoft Yahei"/>
                </a:rPr>
                <a:t>单选题</a:t>
              </a:r>
              <a:endParaRPr lang="en-US" sz="2600">
                <a:solidFill>
                  <a:srgbClr val="000000"/>
                </a:solidFill>
                <a:latin typeface="+mn-ea"/>
                <a:sym typeface="Microsoft Yahei"/>
              </a:endParaRPr>
            </a:p>
          </p:txBody>
        </p:sp>
        <p:sp>
          <p:nvSpPr>
            <p:cNvPr id="19" name="TipText"/>
            <p:cNvSpPr/>
            <p:nvPr>
              <p:custDataLst>
                <p:tags r:id="rId17"/>
              </p:custDataLst>
            </p:nvPr>
          </p:nvSpPr>
          <p:spPr>
            <a:xfrm>
              <a:off x="1519555" y="109220"/>
              <a:ext cx="2286000" cy="508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altLang="zh-CN" sz="2000">
                  <a:solidFill>
                    <a:srgbClr val="808080"/>
                  </a:solidFill>
                  <a:latin typeface="+mn-ea"/>
                  <a:sym typeface="Microsoft Yahei"/>
                </a:rPr>
                <a:t>1</a:t>
              </a:r>
              <a:r>
                <a:rPr lang="zh-CN" altLang="en-US" sz="2000">
                  <a:solidFill>
                    <a:srgbClr val="808080"/>
                  </a:solidFill>
                  <a:latin typeface="+mn-ea"/>
                  <a:sym typeface="Microsoft Yahei"/>
                </a:rPr>
                <a:t>分</a:t>
              </a:r>
              <a:endParaRPr lang="en-US" sz="2000">
                <a:solidFill>
                  <a:srgbClr val="808080"/>
                </a:solidFill>
                <a:latin typeface="+mn-ea"/>
                <a:sym typeface="Microsoft Yahei"/>
              </a:endParaRPr>
            </a:p>
          </p:txBody>
        </p:sp>
      </p:grpSp>
      <p:pic>
        <p:nvPicPr>
          <p:cNvPr id="5" name="Picture 4"/>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6522000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46322"/>
            <a:ext cx="2971800" cy="728982"/>
          </a:xfrm>
        </p:spPr>
        <p:txBody>
          <a:bodyPr vert="horz" wrap="square" lIns="91440" tIns="45720" rIns="91440" bIns="45720" rtlCol="0" anchor="ctr">
            <a:spAutoFit/>
          </a:bodyPr>
          <a:lstStyle/>
          <a:p>
            <a:pPr>
              <a:lnSpc>
                <a:spcPct val="120000"/>
              </a:lnSpc>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cs typeface="+mn-cs"/>
              </a:rPr>
              <a:t>第十三章</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cs typeface="+mn-cs"/>
              </a:rPr>
              <a:t> </a:t>
            </a:r>
            <a:b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cs typeface="+mn-cs"/>
              </a:rPr>
            </a:b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cs typeface="+mn-cs"/>
              </a:rPr>
              <a:t>失业、通货膨胀和经济周期</a:t>
            </a:r>
            <a:endParaRPr lang="en-US" sz="180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sp>
        <p:nvSpPr>
          <p:cNvPr id="3" name="Content Placeholder 2"/>
          <p:cNvSpPr>
            <a:spLocks noGrp="1"/>
          </p:cNvSpPr>
          <p:nvPr>
            <p:ph idx="1"/>
          </p:nvPr>
        </p:nvSpPr>
        <p:spPr>
          <a:xfrm>
            <a:off x="9753600" y="-1390650"/>
            <a:ext cx="8229600" cy="3394472"/>
          </a:xfrm>
        </p:spPr>
        <p:txBody>
          <a:bodyPr/>
          <a:lstStyle/>
          <a:p>
            <a:endParaRPr lang="en-US" altLang="zh-CN" b="1" dirty="0">
              <a:solidFill>
                <a:srgbClr val="0070C0"/>
              </a:solidFill>
            </a:endParaRPr>
          </a:p>
          <a:p>
            <a:endParaRPr lang="en-US" altLang="zh-CN" b="1" dirty="0">
              <a:solidFill>
                <a:srgbClr val="0070C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89</a:t>
            </a:fld>
            <a:endParaRPr lang="en-US" dirty="0"/>
          </a:p>
        </p:txBody>
      </p:sp>
      <p:sp>
        <p:nvSpPr>
          <p:cNvPr id="5" name="灯片编号占位符 3">
            <a:extLst>
              <a:ext uri="{FF2B5EF4-FFF2-40B4-BE49-F238E27FC236}">
                <a16:creationId xmlns:a16="http://schemas.microsoft.com/office/drawing/2014/main" id="{08C791C2-A921-402F-9DC1-35CF08FF896A}"/>
              </a:ext>
            </a:extLst>
          </p:cNvPr>
          <p:cNvSpPr txBox="1">
            <a:spLocks/>
          </p:cNvSpPr>
          <p:nvPr/>
        </p:nvSpPr>
        <p:spPr>
          <a:xfrm>
            <a:off x="6553200" y="4767263"/>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89</a:t>
            </a:fld>
            <a:endParaRPr lang="en-US" dirty="0"/>
          </a:p>
        </p:txBody>
      </p:sp>
      <p:sp>
        <p:nvSpPr>
          <p:cNvPr id="6" name="灯片编号占位符 3">
            <a:extLst>
              <a:ext uri="{FF2B5EF4-FFF2-40B4-BE49-F238E27FC236}">
                <a16:creationId xmlns:a16="http://schemas.microsoft.com/office/drawing/2014/main" id="{85600634-0608-4BCF-84DC-647A20FC8C9B}"/>
              </a:ext>
            </a:extLst>
          </p:cNvPr>
          <p:cNvSpPr txBox="1">
            <a:spLocks/>
          </p:cNvSpPr>
          <p:nvPr/>
        </p:nvSpPr>
        <p:spPr>
          <a:xfrm>
            <a:off x="6705600" y="4869656"/>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89</a:t>
            </a:fld>
            <a:endParaRPr lang="en-US" dirty="0"/>
          </a:p>
        </p:txBody>
      </p:sp>
      <p:sp>
        <p:nvSpPr>
          <p:cNvPr id="7" name="矩形 6">
            <a:extLst>
              <a:ext uri="{FF2B5EF4-FFF2-40B4-BE49-F238E27FC236}">
                <a16:creationId xmlns:a16="http://schemas.microsoft.com/office/drawing/2014/main" id="{13ECB7FE-81FD-4820-8AC5-E3B5EF4D40D5}"/>
              </a:ext>
            </a:extLst>
          </p:cNvPr>
          <p:cNvSpPr/>
          <p:nvPr/>
        </p:nvSpPr>
        <p:spPr>
          <a:xfrm>
            <a:off x="-1676400" y="4171950"/>
            <a:ext cx="14859000" cy="2750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A90486B-7E6F-4942-8CB1-D137BD82FA73}"/>
              </a:ext>
            </a:extLst>
          </p:cNvPr>
          <p:cNvSpPr/>
          <p:nvPr/>
        </p:nvSpPr>
        <p:spPr>
          <a:xfrm>
            <a:off x="4233459" y="0"/>
            <a:ext cx="4910541" cy="6189756"/>
          </a:xfrm>
          <a:prstGeom prst="rect">
            <a:avLst/>
          </a:prstGeom>
          <a:solidFill>
            <a:srgbClr val="8088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9" name="矩形 8">
            <a:extLst>
              <a:ext uri="{FF2B5EF4-FFF2-40B4-BE49-F238E27FC236}">
                <a16:creationId xmlns:a16="http://schemas.microsoft.com/office/drawing/2014/main" id="{4B2C3F57-4600-40AE-B37D-66578EB44554}"/>
              </a:ext>
            </a:extLst>
          </p:cNvPr>
          <p:cNvSpPr/>
          <p:nvPr/>
        </p:nvSpPr>
        <p:spPr>
          <a:xfrm>
            <a:off x="4569334" y="3128265"/>
            <a:ext cx="1681872"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灯片编号占位符 3">
            <a:extLst>
              <a:ext uri="{FF2B5EF4-FFF2-40B4-BE49-F238E27FC236}">
                <a16:creationId xmlns:a16="http://schemas.microsoft.com/office/drawing/2014/main" id="{72D7E6FE-BDDA-45E0-909F-79C5871B678E}"/>
              </a:ext>
            </a:extLst>
          </p:cNvPr>
          <p:cNvSpPr txBox="1">
            <a:spLocks/>
          </p:cNvSpPr>
          <p:nvPr/>
        </p:nvSpPr>
        <p:spPr>
          <a:xfrm>
            <a:off x="6553200" y="4781550"/>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89</a:t>
            </a:fld>
            <a:endParaRPr lang="en-US" dirty="0"/>
          </a:p>
        </p:txBody>
      </p:sp>
      <p:sp>
        <p:nvSpPr>
          <p:cNvPr id="11" name="矩形 10">
            <a:extLst>
              <a:ext uri="{FF2B5EF4-FFF2-40B4-BE49-F238E27FC236}">
                <a16:creationId xmlns:a16="http://schemas.microsoft.com/office/drawing/2014/main" id="{21137F40-EF64-4A7A-B1C6-FEEC4872A9BF}"/>
              </a:ext>
            </a:extLst>
          </p:cNvPr>
          <p:cNvSpPr/>
          <p:nvPr/>
        </p:nvSpPr>
        <p:spPr>
          <a:xfrm>
            <a:off x="4569333" y="1519378"/>
            <a:ext cx="1271502" cy="338554"/>
          </a:xfrm>
          <a:prstGeom prst="rect">
            <a:avLst/>
          </a:prstGeom>
        </p:spPr>
        <p:txBody>
          <a:bodyPr wrap="square">
            <a:spAutoFit/>
          </a:bodyPr>
          <a:lstStyle/>
          <a:p>
            <a:pPr marL="809625" indent="-809625"/>
            <a:r>
              <a:rPr lang="zh-CN" altLang="en-US" sz="1600" dirty="0">
                <a:solidFill>
                  <a:schemeClr val="bg1">
                    <a:lumMod val="65000"/>
                  </a:schemeClr>
                </a:solidFill>
                <a:latin typeface="微软雅黑" panose="020B0503020204020204" pitchFamily="34" charset="-122"/>
                <a:ea typeface="微软雅黑" panose="020B0503020204020204" pitchFamily="34" charset="-122"/>
              </a:rPr>
              <a:t>第一节 失业</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DF833960-40CE-494D-AA11-16B1FD546FCB}"/>
              </a:ext>
            </a:extLst>
          </p:cNvPr>
          <p:cNvSpPr/>
          <p:nvPr/>
        </p:nvSpPr>
        <p:spPr>
          <a:xfrm>
            <a:off x="4541521" y="2115358"/>
            <a:ext cx="1730918" cy="338554"/>
          </a:xfrm>
          <a:prstGeom prst="rect">
            <a:avLst/>
          </a:prstGeom>
        </p:spPr>
        <p:txBody>
          <a:bodyPr wrap="square">
            <a:spAutoFit/>
          </a:bodyPr>
          <a:lstStyle/>
          <a:p>
            <a:pPr marL="809625" indent="-809625"/>
            <a:r>
              <a:rPr lang="zh-CN" altLang="en-US" sz="1600" dirty="0">
                <a:solidFill>
                  <a:schemeClr val="bg1">
                    <a:lumMod val="65000"/>
                  </a:schemeClr>
                </a:solidFill>
                <a:latin typeface="微软雅黑" panose="020B0503020204020204" pitchFamily="34" charset="-122"/>
                <a:ea typeface="微软雅黑" panose="020B0503020204020204" pitchFamily="34" charset="-122"/>
              </a:rPr>
              <a:t>第二节 通货膨胀</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Title 1">
            <a:extLst>
              <a:ext uri="{FF2B5EF4-FFF2-40B4-BE49-F238E27FC236}">
                <a16:creationId xmlns:a16="http://schemas.microsoft.com/office/drawing/2014/main" id="{7484EF9F-F360-4984-A984-510B1353A089}"/>
              </a:ext>
            </a:extLst>
          </p:cNvPr>
          <p:cNvSpPr txBox="1">
            <a:spLocks/>
          </p:cNvSpPr>
          <p:nvPr/>
        </p:nvSpPr>
        <p:spPr>
          <a:xfrm>
            <a:off x="1660235" y="845693"/>
            <a:ext cx="184730" cy="497957"/>
          </a:xfrm>
          <a:prstGeom prst="rect">
            <a:avLst/>
          </a:prstGeom>
        </p:spPr>
        <p:txBody>
          <a:bodyPr vert="horz" wrap="none" lIns="91440" tIns="45720" rIns="91440" bIns="45720" rtlCol="0" anchor="ctr">
            <a:spAutoFit/>
          </a:bodyPr>
          <a:lstStyle>
            <a:defPPr>
              <a:defRPr lang="en-US"/>
            </a:defPPr>
            <a:lvl1pPr algn="ctr">
              <a:lnSpc>
                <a:spcPct val="120000"/>
              </a:lnSpc>
              <a:spcBef>
                <a:spcPct val="0"/>
              </a:spcBef>
              <a:buNone/>
              <a:defRPr sz="2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endParaRPr lang="en-US" dirty="0"/>
          </a:p>
        </p:txBody>
      </p:sp>
      <p:sp>
        <p:nvSpPr>
          <p:cNvPr id="16" name="矩形 11">
            <a:extLst>
              <a:ext uri="{FF2B5EF4-FFF2-40B4-BE49-F238E27FC236}">
                <a16:creationId xmlns:a16="http://schemas.microsoft.com/office/drawing/2014/main" id="{D969FD59-B784-43D9-8B46-C0799F61B7A0}"/>
              </a:ext>
            </a:extLst>
          </p:cNvPr>
          <p:cNvSpPr/>
          <p:nvPr/>
        </p:nvSpPr>
        <p:spPr>
          <a:xfrm>
            <a:off x="4541520" y="2636750"/>
            <a:ext cx="2316480" cy="338554"/>
          </a:xfrm>
          <a:prstGeom prst="rect">
            <a:avLst/>
          </a:prstGeom>
        </p:spPr>
        <p:txBody>
          <a:bodyPr wrap="square">
            <a:spAutoFit/>
          </a:bodyPr>
          <a:lstStyle/>
          <a:p>
            <a:pPr marL="809625" indent="-809625"/>
            <a:r>
              <a:rPr lang="zh-CN" altLang="en-US" sz="1600" dirty="0">
                <a:solidFill>
                  <a:schemeClr val="bg1">
                    <a:lumMod val="65000"/>
                  </a:schemeClr>
                </a:solidFill>
                <a:latin typeface="微软雅黑" panose="020B0503020204020204" pitchFamily="34" charset="-122"/>
                <a:ea typeface="微软雅黑" panose="020B0503020204020204" pitchFamily="34" charset="-122"/>
              </a:rPr>
              <a:t>第三节 菲利普斯曲线</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7" name="矩形 11">
            <a:extLst>
              <a:ext uri="{FF2B5EF4-FFF2-40B4-BE49-F238E27FC236}">
                <a16:creationId xmlns:a16="http://schemas.microsoft.com/office/drawing/2014/main" id="{CE3CFC37-F9D2-44F5-B0DA-3C9AD809BB3A}"/>
              </a:ext>
            </a:extLst>
          </p:cNvPr>
          <p:cNvSpPr/>
          <p:nvPr/>
        </p:nvSpPr>
        <p:spPr>
          <a:xfrm>
            <a:off x="4541519" y="3143654"/>
            <a:ext cx="1681871" cy="338554"/>
          </a:xfrm>
          <a:prstGeom prst="rect">
            <a:avLst/>
          </a:prstGeom>
        </p:spPr>
        <p:txBody>
          <a:bodyPr wrap="square">
            <a:spAutoFit/>
          </a:bodyPr>
          <a:lstStyle/>
          <a:p>
            <a:pPr marL="809625" indent="-809625"/>
            <a:r>
              <a:rPr lang="zh-CN" altLang="en-US" sz="1600" b="1" dirty="0">
                <a:latin typeface="微软雅黑" panose="020B0503020204020204" pitchFamily="34" charset="-122"/>
                <a:ea typeface="微软雅黑" panose="020B0503020204020204" pitchFamily="34" charset="-122"/>
              </a:rPr>
              <a:t>第四节 经济周期</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18452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1485" y="901265"/>
            <a:ext cx="8229600" cy="3394472"/>
          </a:xfrm>
        </p:spPr>
        <p:txBody>
          <a:bodyPr/>
          <a:lstStyle/>
          <a:p>
            <a:pPr>
              <a:lnSpc>
                <a:spcPct val="120000"/>
              </a:lnSpc>
              <a:buSzPct val="80000"/>
              <a:buFont typeface="Wingdings" panose="05000000000000000000" pitchFamily="2" charset="2"/>
              <a:buChar char="l"/>
            </a:pPr>
            <a:r>
              <a:rPr lang="en-US" altLang="zh-CN" sz="1800" dirty="0">
                <a:ea typeface="宋体" panose="02010600030101010101" pitchFamily="2" charset="-122"/>
              </a:rPr>
              <a:t>2008</a:t>
            </a:r>
            <a:r>
              <a:rPr lang="zh-CN" altLang="en-US" sz="1800" dirty="0">
                <a:ea typeface="宋体" panose="02010600030101010101" pitchFamily="2" charset="-122"/>
              </a:rPr>
              <a:t>年金融危机，在一家</a:t>
            </a:r>
            <a:r>
              <a:rPr lang="en-US" altLang="zh-CN" sz="1800" dirty="0">
                <a:ea typeface="宋体" panose="02010600030101010101" pitchFamily="2" charset="-122"/>
              </a:rPr>
              <a:t>15000</a:t>
            </a:r>
            <a:r>
              <a:rPr lang="zh-CN" altLang="en-US" sz="1800" dirty="0">
                <a:ea typeface="宋体" panose="02010600030101010101" pitchFamily="2" charset="-122"/>
              </a:rPr>
              <a:t>员工的大型企业做了关于工资变化的调查：</a:t>
            </a:r>
          </a:p>
          <a:p>
            <a:pPr>
              <a:lnSpc>
                <a:spcPct val="120000"/>
              </a:lnSpc>
              <a:buSzPct val="80000"/>
              <a:buFont typeface="Wingdings" panose="05000000000000000000" pitchFamily="2" charset="2"/>
              <a:buChar char="l"/>
            </a:pPr>
            <a:r>
              <a:rPr lang="en-US" altLang="zh-CN" sz="1800" dirty="0">
                <a:ea typeface="宋体" panose="02010600030101010101" pitchFamily="2" charset="-122"/>
              </a:rPr>
              <a:t>55% </a:t>
            </a:r>
            <a:r>
              <a:rPr lang="zh-CN" altLang="en-US" sz="1800" dirty="0">
                <a:ea typeface="宋体" panose="02010600030101010101" pitchFamily="2" charset="-122"/>
              </a:rPr>
              <a:t>的员工工资没有任何变化</a:t>
            </a:r>
          </a:p>
          <a:p>
            <a:pPr>
              <a:lnSpc>
                <a:spcPct val="120000"/>
              </a:lnSpc>
              <a:buSzPct val="80000"/>
              <a:buFont typeface="Wingdings" panose="05000000000000000000" pitchFamily="2" charset="2"/>
              <a:buChar char="l"/>
            </a:pPr>
            <a:r>
              <a:rPr lang="zh-CN" altLang="en-US" sz="1800" dirty="0">
                <a:ea typeface="宋体" panose="02010600030101010101" pitchFamily="2" charset="-122"/>
              </a:rPr>
              <a:t>仅有 </a:t>
            </a:r>
            <a:r>
              <a:rPr lang="en-US" altLang="zh-CN" sz="1800" dirty="0">
                <a:ea typeface="宋体" panose="02010600030101010101" pitchFamily="2" charset="-122"/>
              </a:rPr>
              <a:t>46 </a:t>
            </a:r>
            <a:r>
              <a:rPr lang="zh-CN" altLang="en-US" sz="1800" dirty="0">
                <a:ea typeface="宋体" panose="02010600030101010101" pitchFamily="2" charset="-122"/>
              </a:rPr>
              <a:t>名员工降薪</a:t>
            </a:r>
          </a:p>
          <a:p>
            <a:pPr>
              <a:lnSpc>
                <a:spcPct val="120000"/>
              </a:lnSpc>
              <a:buSzPct val="80000"/>
              <a:buFont typeface="Wingdings" panose="05000000000000000000" pitchFamily="2" charset="2"/>
              <a:buChar char="l"/>
            </a:pPr>
            <a:r>
              <a:rPr lang="zh-CN" altLang="en-US" sz="1800" dirty="0">
                <a:ea typeface="宋体" panose="02010600030101010101" pitchFamily="2" charset="-122"/>
              </a:rPr>
              <a:t>剩余员工有少量涨薪</a:t>
            </a:r>
          </a:p>
          <a:p>
            <a:pPr>
              <a:lnSpc>
                <a:spcPct val="120000"/>
              </a:lnSpc>
              <a:buSzPct val="80000"/>
              <a:buFont typeface="Wingdings" panose="05000000000000000000" pitchFamily="2" charset="2"/>
              <a:buChar char="l"/>
            </a:pPr>
            <a:r>
              <a:rPr lang="en-US" sz="1800" dirty="0">
                <a:ea typeface="宋体" panose="02010600030101010101" pitchFamily="2" charset="-122"/>
              </a:rPr>
              <a:t>Source: Nathan </a:t>
            </a:r>
            <a:r>
              <a:rPr lang="en-US" sz="1800" dirty="0" err="1">
                <a:ea typeface="宋体" panose="02010600030101010101" pitchFamily="2" charset="-122"/>
              </a:rPr>
              <a:t>Hipsman</a:t>
            </a:r>
            <a:r>
              <a:rPr lang="en-US" sz="1800" dirty="0">
                <a:ea typeface="宋体" panose="02010600030101010101" pitchFamily="2" charset="-122"/>
              </a:rPr>
              <a:t>, Downward Nominal Wage Rigidity: A Double Density Model. Harvard University Working Paper (2012)</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dirty="0"/>
          </a:p>
        </p:txBody>
      </p:sp>
      <p:sp>
        <p:nvSpPr>
          <p:cNvPr id="5" name="矩形 4">
            <a:extLst>
              <a:ext uri="{FF2B5EF4-FFF2-40B4-BE49-F238E27FC236}">
                <a16:creationId xmlns:a16="http://schemas.microsoft.com/office/drawing/2014/main" id="{B9EE8BAA-DBBB-4CEF-90DD-25143FAE5D1E}"/>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工资黏性的一个例子</a:t>
            </a:r>
          </a:p>
        </p:txBody>
      </p:sp>
      <p:grpSp>
        <p:nvGrpSpPr>
          <p:cNvPr id="6" name="组合 5">
            <a:extLst>
              <a:ext uri="{FF2B5EF4-FFF2-40B4-BE49-F238E27FC236}">
                <a16:creationId xmlns:a16="http://schemas.microsoft.com/office/drawing/2014/main" id="{DC6D87AD-8DE5-43B6-AC1A-3F727DC84857}"/>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30FC6862-C236-4286-BDAD-C4A26FBBC2D0}"/>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130AF6FC-B3F3-41DB-B44F-7A3CE962A4D3}"/>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5A32B5E1-9357-4C98-93D0-FE54AB7EF099}"/>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542A0F2B-2D27-499A-B792-BDDFA4C08FE8}"/>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89A10BA8-A128-496A-A1BE-E4B8C8908A63}"/>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987CF5B2-CBAD-4803-B97D-58752F993AD1}"/>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9615562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9628" y="892308"/>
            <a:ext cx="8229600" cy="3394472"/>
          </a:xfrm>
        </p:spPr>
        <p:txBody>
          <a:bodyPr/>
          <a:lstStyle/>
          <a:p>
            <a:pPr>
              <a:lnSpc>
                <a:spcPct val="120000"/>
              </a:lnSpc>
              <a:buSzPct val="80000"/>
              <a:buFont typeface="Wingdings" panose="05000000000000000000" pitchFamily="2" charset="2"/>
              <a:buChar char="l"/>
            </a:pPr>
            <a:r>
              <a:rPr lang="zh-CN" altLang="en-US" sz="1800" b="1" dirty="0">
                <a:solidFill>
                  <a:srgbClr val="FF0000"/>
                </a:solidFill>
                <a:ea typeface="宋体" panose="02010600030101010101" pitchFamily="2" charset="-122"/>
              </a:rPr>
              <a:t>经济周期</a:t>
            </a:r>
            <a:r>
              <a:rPr lang="zh-CN" altLang="en-US" sz="1800" dirty="0">
                <a:ea typeface="宋体" panose="02010600030101010101" pitchFamily="2" charset="-122"/>
              </a:rPr>
              <a:t>一般是指经济活动沿着经济发展的总体趋势所经历的有规律的扩张和收缩</a:t>
            </a:r>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经济周期的主要特征</a:t>
            </a:r>
            <a:endParaRPr lang="en-US" altLang="zh-CN" sz="1800" dirty="0">
              <a:ea typeface="宋体" panose="02010600030101010101" pitchFamily="2" charset="-122"/>
            </a:endParaRPr>
          </a:p>
          <a:p>
            <a:pPr lvl="1">
              <a:lnSpc>
                <a:spcPct val="120000"/>
              </a:lnSpc>
              <a:buFont typeface="+mj-lt"/>
              <a:buAutoNum type="arabicPeriod"/>
            </a:pPr>
            <a:r>
              <a:rPr lang="zh-CN" altLang="en-US" sz="1600" dirty="0">
                <a:ea typeface="宋体" panose="02010600030101010101" pitchFamily="2" charset="-122"/>
              </a:rPr>
              <a:t>经济周期是市场经济中经济运行所不可避免的波动</a:t>
            </a:r>
            <a:endParaRPr lang="en-US" altLang="zh-CN" sz="1600" dirty="0">
              <a:ea typeface="宋体" panose="02010600030101010101" pitchFamily="2" charset="-122"/>
            </a:endParaRPr>
          </a:p>
          <a:p>
            <a:pPr lvl="2">
              <a:lnSpc>
                <a:spcPct val="120000"/>
              </a:lnSpc>
            </a:pPr>
            <a:r>
              <a:rPr lang="zh-CN" altLang="en-US" sz="1400" dirty="0">
                <a:ea typeface="宋体" panose="02010600030101010101" pitchFamily="2" charset="-122"/>
              </a:rPr>
              <a:t>这种经济周期的主体是按商业企业来组织经济活动的国家，即由市场机制来配置资源的国家，它们不可避免要发生经济周期</a:t>
            </a:r>
            <a:endParaRPr lang="en-US" altLang="zh-CN" sz="1400" dirty="0">
              <a:ea typeface="宋体" panose="02010600030101010101" pitchFamily="2" charset="-122"/>
            </a:endParaRPr>
          </a:p>
          <a:p>
            <a:pPr lvl="1">
              <a:lnSpc>
                <a:spcPct val="120000"/>
              </a:lnSpc>
              <a:buFont typeface="+mj-lt"/>
              <a:buAutoNum type="arabicPeriod"/>
            </a:pPr>
            <a:r>
              <a:rPr lang="zh-CN" altLang="en-US" sz="1600" dirty="0">
                <a:ea typeface="宋体" panose="02010600030101010101" pitchFamily="2" charset="-122"/>
              </a:rPr>
              <a:t>经济周期发生时的经济波动是总体经济活动的波动，而不是一国某一个或几个部门、某一个或几个地区所产生的局部波动</a:t>
            </a:r>
            <a:endParaRPr lang="en-US" altLang="zh-CN" sz="1600" dirty="0">
              <a:ea typeface="宋体" panose="02010600030101010101" pitchFamily="2" charset="-122"/>
            </a:endParaRPr>
          </a:p>
          <a:p>
            <a:pPr lvl="2">
              <a:lnSpc>
                <a:spcPct val="120000"/>
              </a:lnSpc>
            </a:pPr>
            <a:r>
              <a:rPr lang="zh-CN" altLang="en-US" sz="1400" dirty="0">
                <a:ea typeface="宋体" panose="02010600030101010101" pitchFamily="2" charset="-122"/>
              </a:rPr>
              <a:t>正是由于这种波动，才引起宏观经济变量诸如价格水平、失业率、利率、进出口额等方面的波动</a:t>
            </a:r>
            <a:endParaRPr lang="en-US" altLang="zh-CN" sz="1400" dirty="0">
              <a:ea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90</a:t>
            </a:fld>
            <a:endParaRPr lang="en-US" dirty="0"/>
          </a:p>
        </p:txBody>
      </p:sp>
      <p:sp>
        <p:nvSpPr>
          <p:cNvPr id="5" name="矩形 4">
            <a:extLst>
              <a:ext uri="{FF2B5EF4-FFF2-40B4-BE49-F238E27FC236}">
                <a16:creationId xmlns:a16="http://schemas.microsoft.com/office/drawing/2014/main" id="{D9829056-42BD-4779-B7DD-F8409162AE69}"/>
              </a:ext>
            </a:extLst>
          </p:cNvPr>
          <p:cNvSpPr/>
          <p:nvPr/>
        </p:nvSpPr>
        <p:spPr>
          <a:xfrm>
            <a:off x="48230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经济周期的定义</a:t>
            </a:r>
          </a:p>
        </p:txBody>
      </p:sp>
      <p:grpSp>
        <p:nvGrpSpPr>
          <p:cNvPr id="6" name="组合 5">
            <a:extLst>
              <a:ext uri="{FF2B5EF4-FFF2-40B4-BE49-F238E27FC236}">
                <a16:creationId xmlns:a16="http://schemas.microsoft.com/office/drawing/2014/main" id="{048A6F7C-0432-4A47-AEB4-E47F0A96CCA0}"/>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2D0F4560-E550-471C-9D02-1D742EAC920C}"/>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652C50EF-78FC-4C4F-BA67-632C6176609E}"/>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485C2F7E-E075-473B-BCB2-2F79554C47DD}"/>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771CC65E-9C8C-4FC5-87CC-C2188E11E97B}"/>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50497C56-A29A-479A-90D1-422654BDB1C1}"/>
              </a:ext>
            </a:extLst>
          </p:cNvPr>
          <p:cNvCxnSpPr/>
          <p:nvPr/>
        </p:nvCxnSpPr>
        <p:spPr>
          <a:xfrm>
            <a:off x="0" y="708846"/>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9ABAB786-64FE-4498-972A-DE5DE513F267}"/>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22765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9628" y="892308"/>
            <a:ext cx="8229600" cy="3394472"/>
          </a:xfrm>
        </p:spPr>
        <p:txBody>
          <a:bodyPr/>
          <a:lstStyle/>
          <a:p>
            <a:pPr>
              <a:lnSpc>
                <a:spcPct val="120000"/>
              </a:lnSpc>
              <a:buSzPct val="80000"/>
              <a:buFont typeface="Wingdings" panose="05000000000000000000" pitchFamily="2" charset="2"/>
              <a:buChar char="l"/>
            </a:pPr>
            <a:r>
              <a:rPr lang="zh-CN" altLang="en-US" sz="1800" b="1" dirty="0">
                <a:solidFill>
                  <a:srgbClr val="FF0000"/>
                </a:solidFill>
                <a:ea typeface="宋体" panose="02010600030101010101" pitchFamily="2" charset="-122"/>
              </a:rPr>
              <a:t>经济周期</a:t>
            </a:r>
            <a:r>
              <a:rPr lang="zh-CN" altLang="en-US" sz="1800" dirty="0">
                <a:ea typeface="宋体" panose="02010600030101010101" pitchFamily="2" charset="-122"/>
              </a:rPr>
              <a:t>一般是指经济活动沿着经济发展的总体趋势所经历的有规律的扩张和收缩</a:t>
            </a:r>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t>经济周期的主要特征</a:t>
            </a:r>
            <a:endParaRPr lang="en-US" altLang="zh-CN" sz="1800" dirty="0"/>
          </a:p>
          <a:p>
            <a:pPr lvl="1">
              <a:lnSpc>
                <a:spcPct val="130000"/>
              </a:lnSpc>
              <a:buFont typeface="+mj-lt"/>
              <a:buAutoNum type="arabicPeriod" startAt="3"/>
            </a:pPr>
            <a:r>
              <a:rPr lang="zh-CN" altLang="en-US" sz="1600" dirty="0"/>
              <a:t>一个经济周期可以分为繁荣、衰退、萧条、复苏四个阶段</a:t>
            </a:r>
            <a:endParaRPr lang="en-US" altLang="zh-CN" sz="1600" dirty="0"/>
          </a:p>
          <a:p>
            <a:pPr lvl="2">
              <a:lnSpc>
                <a:spcPct val="130000"/>
              </a:lnSpc>
            </a:pPr>
            <a:r>
              <a:rPr lang="zh-CN" altLang="en-US" sz="1400" dirty="0"/>
              <a:t>繁荣和萧条是经济周期的两个主要阶段</a:t>
            </a:r>
            <a:endParaRPr lang="en-US" altLang="zh-CN" sz="1400" dirty="0"/>
          </a:p>
          <a:p>
            <a:pPr lvl="2">
              <a:lnSpc>
                <a:spcPct val="130000"/>
              </a:lnSpc>
            </a:pPr>
            <a:r>
              <a:rPr lang="zh-CN" altLang="en-US" sz="1400" dirty="0"/>
              <a:t>衰退和复苏是两个过度阶段</a:t>
            </a:r>
            <a:endParaRPr lang="en-US" altLang="zh-CN" sz="1400" dirty="0"/>
          </a:p>
          <a:p>
            <a:pPr lvl="1">
              <a:lnSpc>
                <a:spcPct val="130000"/>
              </a:lnSpc>
              <a:buFont typeface="+mj-lt"/>
              <a:buAutoNum type="arabicPeriod" startAt="3"/>
            </a:pPr>
            <a:r>
              <a:rPr lang="zh-CN" altLang="en-US" sz="1600" dirty="0"/>
              <a:t>一个经济周期时间长短存在较大的差别</a:t>
            </a:r>
            <a:endParaRPr lang="en-US" altLang="zh-CN" sz="1600" dirty="0"/>
          </a:p>
          <a:p>
            <a:pPr lvl="2">
              <a:lnSpc>
                <a:spcPct val="130000"/>
              </a:lnSpc>
            </a:pPr>
            <a:r>
              <a:rPr lang="zh-CN" altLang="en-US" sz="1400" dirty="0"/>
              <a:t>有的经济周期可能有一年多，有的经济周期可能持续几年甚至十几年，它们并不完全一致</a:t>
            </a:r>
            <a:endParaRPr lang="en-US" sz="1400" dirty="0">
              <a:ea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91</a:t>
            </a:fld>
            <a:endParaRPr lang="en-US" dirty="0"/>
          </a:p>
        </p:txBody>
      </p:sp>
      <p:sp>
        <p:nvSpPr>
          <p:cNvPr id="5" name="矩形 4">
            <a:extLst>
              <a:ext uri="{FF2B5EF4-FFF2-40B4-BE49-F238E27FC236}">
                <a16:creationId xmlns:a16="http://schemas.microsoft.com/office/drawing/2014/main" id="{D9829056-42BD-4779-B7DD-F8409162AE69}"/>
              </a:ext>
            </a:extLst>
          </p:cNvPr>
          <p:cNvSpPr/>
          <p:nvPr/>
        </p:nvSpPr>
        <p:spPr>
          <a:xfrm>
            <a:off x="48230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经济周期的定义</a:t>
            </a:r>
          </a:p>
        </p:txBody>
      </p:sp>
      <p:grpSp>
        <p:nvGrpSpPr>
          <p:cNvPr id="6" name="组合 5">
            <a:extLst>
              <a:ext uri="{FF2B5EF4-FFF2-40B4-BE49-F238E27FC236}">
                <a16:creationId xmlns:a16="http://schemas.microsoft.com/office/drawing/2014/main" id="{048A6F7C-0432-4A47-AEB4-E47F0A96CCA0}"/>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2D0F4560-E550-471C-9D02-1D742EAC920C}"/>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652C50EF-78FC-4C4F-BA67-632C6176609E}"/>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485C2F7E-E075-473B-BCB2-2F79554C47DD}"/>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771CC65E-9C8C-4FC5-87CC-C2188E11E97B}"/>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50497C56-A29A-479A-90D1-422654BDB1C1}"/>
              </a:ext>
            </a:extLst>
          </p:cNvPr>
          <p:cNvCxnSpPr/>
          <p:nvPr/>
        </p:nvCxnSpPr>
        <p:spPr>
          <a:xfrm>
            <a:off x="0" y="708846"/>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9ABAB786-64FE-4498-972A-DE5DE513F267}"/>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38918002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3D7EEF-CA31-42D2-ABCE-F39FC61EBB6C}"/>
              </a:ext>
            </a:extLst>
          </p:cNvPr>
          <p:cNvSpPr>
            <a:spLocks noGrp="1"/>
          </p:cNvSpPr>
          <p:nvPr>
            <p:ph idx="1"/>
          </p:nvPr>
        </p:nvSpPr>
        <p:spPr>
          <a:xfrm>
            <a:off x="441960" y="899694"/>
            <a:ext cx="8229600" cy="3394472"/>
          </a:xfrm>
        </p:spPr>
        <p:txBody>
          <a:bodyPr/>
          <a:lstStyle/>
          <a:p>
            <a:pPr>
              <a:lnSpc>
                <a:spcPct val="150000"/>
              </a:lnSpc>
              <a:buSzPct val="80000"/>
              <a:buFont typeface="Wingdings" panose="05000000000000000000" pitchFamily="2" charset="2"/>
              <a:buChar char="l"/>
            </a:pPr>
            <a:r>
              <a:rPr lang="zh-CN" altLang="en-US" sz="1800" dirty="0">
                <a:latin typeface="+mn-ea"/>
              </a:rPr>
              <a:t>宏观经济变量可以分为</a:t>
            </a:r>
            <a:r>
              <a:rPr lang="zh-CN" altLang="en-US" sz="1800" b="1" dirty="0">
                <a:latin typeface="+mn-ea"/>
              </a:rPr>
              <a:t>顺周期性</a:t>
            </a:r>
            <a:r>
              <a:rPr lang="zh-CN" altLang="en-US" sz="1800" dirty="0">
                <a:latin typeface="+mn-ea"/>
              </a:rPr>
              <a:t>、</a:t>
            </a:r>
            <a:r>
              <a:rPr lang="zh-CN" altLang="en-US" sz="1800" b="1" dirty="0">
                <a:latin typeface="+mn-ea"/>
              </a:rPr>
              <a:t>逆周期性</a:t>
            </a:r>
            <a:r>
              <a:rPr lang="zh-CN" altLang="en-US" sz="1800" dirty="0">
                <a:latin typeface="+mn-ea"/>
              </a:rPr>
              <a:t>和</a:t>
            </a:r>
            <a:r>
              <a:rPr lang="zh-CN" altLang="en-US" sz="1800" b="1" dirty="0">
                <a:latin typeface="+mn-ea"/>
              </a:rPr>
              <a:t>无周期性</a:t>
            </a:r>
            <a:r>
              <a:rPr lang="zh-CN" altLang="en-US" sz="1800" dirty="0">
                <a:latin typeface="+mn-ea"/>
              </a:rPr>
              <a:t>三类</a:t>
            </a:r>
            <a:endParaRPr lang="en-US" altLang="zh-CN" sz="1800" dirty="0">
              <a:latin typeface="+mn-ea"/>
            </a:endParaRPr>
          </a:p>
          <a:p>
            <a:pPr lvl="1">
              <a:lnSpc>
                <a:spcPct val="150000"/>
              </a:lnSpc>
              <a:buSzPct val="60000"/>
              <a:buFont typeface="Wingdings" panose="05000000000000000000" pitchFamily="2" charset="2"/>
              <a:buChar char="n"/>
            </a:pPr>
            <a:r>
              <a:rPr lang="zh-CN" altLang="en-US" sz="1600" b="1" dirty="0">
                <a:latin typeface="+mn-ea"/>
              </a:rPr>
              <a:t>顺周期变量</a:t>
            </a:r>
            <a:r>
              <a:rPr lang="zh-CN" altLang="en-US" sz="1600" dirty="0">
                <a:latin typeface="+mn-ea"/>
              </a:rPr>
              <a:t>是指那些在经济扩张时上升，在经济收缩时下降的变量</a:t>
            </a:r>
            <a:endParaRPr lang="en-US" altLang="zh-CN" sz="1600" dirty="0">
              <a:latin typeface="+mn-ea"/>
            </a:endParaRPr>
          </a:p>
          <a:p>
            <a:pPr lvl="2">
              <a:lnSpc>
                <a:spcPct val="150000"/>
              </a:lnSpc>
            </a:pPr>
            <a:r>
              <a:rPr lang="zh-CN" altLang="en-US" sz="1400" dirty="0">
                <a:latin typeface="+mn-ea"/>
              </a:rPr>
              <a:t>与周期高度一致的变量：如总产量、工商业利润、货币总量等</a:t>
            </a:r>
            <a:endParaRPr lang="en-US" altLang="zh-CN" sz="1400" dirty="0">
              <a:latin typeface="+mn-ea"/>
            </a:endParaRPr>
          </a:p>
          <a:p>
            <a:pPr lvl="2">
              <a:lnSpc>
                <a:spcPct val="150000"/>
              </a:lnSpc>
            </a:pPr>
            <a:r>
              <a:rPr lang="zh-CN" altLang="en-US" sz="1400" dirty="0">
                <a:latin typeface="+mn-ea"/>
              </a:rPr>
              <a:t>与周期不完全一致的变量：如非耐用品的生产、农产品和自然资源的生产和价格、长期利率等</a:t>
            </a:r>
            <a:endParaRPr lang="en-US" altLang="zh-CN" sz="1400" dirty="0">
              <a:latin typeface="+mn-ea"/>
            </a:endParaRPr>
          </a:p>
          <a:p>
            <a:pPr lvl="1">
              <a:lnSpc>
                <a:spcPct val="150000"/>
              </a:lnSpc>
              <a:buSzPct val="60000"/>
              <a:buFont typeface="Wingdings" panose="05000000000000000000" pitchFamily="2" charset="2"/>
              <a:buChar char="n"/>
            </a:pPr>
            <a:r>
              <a:rPr lang="zh-CN" altLang="en-US" sz="1600" b="1" dirty="0">
                <a:latin typeface="+mn-ea"/>
              </a:rPr>
              <a:t>逆周期变量</a:t>
            </a:r>
            <a:r>
              <a:rPr lang="zh-CN" altLang="en-US" sz="1600" dirty="0">
                <a:latin typeface="+mn-ea"/>
              </a:rPr>
              <a:t>是指那些在衰退时上升、在扩张时下降的变量</a:t>
            </a:r>
            <a:endParaRPr lang="en-US" altLang="zh-CN" sz="1600" dirty="0">
              <a:latin typeface="+mn-ea"/>
            </a:endParaRPr>
          </a:p>
          <a:p>
            <a:pPr lvl="2">
              <a:lnSpc>
                <a:spcPct val="150000"/>
              </a:lnSpc>
            </a:pPr>
            <a:r>
              <a:rPr lang="zh-CN" altLang="en-US" sz="1400" dirty="0">
                <a:latin typeface="+mn-ea"/>
              </a:rPr>
              <a:t>如产品存货、生产投入品库存、失业率等</a:t>
            </a:r>
            <a:endParaRPr lang="en-US" altLang="zh-CN" sz="1400" dirty="0">
              <a:latin typeface="+mn-ea"/>
            </a:endParaRPr>
          </a:p>
          <a:p>
            <a:pPr lvl="1">
              <a:lnSpc>
                <a:spcPct val="150000"/>
              </a:lnSpc>
              <a:buSzPct val="60000"/>
              <a:buFont typeface="Wingdings" panose="05000000000000000000" pitchFamily="2" charset="2"/>
              <a:buChar char="n"/>
            </a:pPr>
            <a:r>
              <a:rPr lang="zh-CN" altLang="en-US" sz="1600" b="1" dirty="0">
                <a:latin typeface="+mn-ea"/>
              </a:rPr>
              <a:t>无周期变量</a:t>
            </a:r>
            <a:r>
              <a:rPr lang="zh-CN" altLang="en-US" sz="1600" dirty="0">
                <a:latin typeface="+mn-ea"/>
              </a:rPr>
              <a:t>的变动与经济周期无关</a:t>
            </a:r>
            <a:endParaRPr lang="en-US" altLang="zh-CN" sz="1400" dirty="0">
              <a:latin typeface="+mn-ea"/>
            </a:endParaRPr>
          </a:p>
          <a:p>
            <a:pPr lvl="2">
              <a:lnSpc>
                <a:spcPct val="150000"/>
              </a:lnSpc>
            </a:pPr>
            <a:r>
              <a:rPr lang="zh-CN" altLang="en-US" sz="1400" dirty="0">
                <a:latin typeface="+mn-ea"/>
              </a:rPr>
              <a:t>如出口（美国）</a:t>
            </a:r>
            <a:endParaRPr lang="en-US" altLang="zh-CN" sz="1400" dirty="0">
              <a:latin typeface="+mn-ea"/>
            </a:endParaRPr>
          </a:p>
        </p:txBody>
      </p:sp>
      <p:sp>
        <p:nvSpPr>
          <p:cNvPr id="4" name="Slide Number Placeholder 3">
            <a:extLst>
              <a:ext uri="{FF2B5EF4-FFF2-40B4-BE49-F238E27FC236}">
                <a16:creationId xmlns:a16="http://schemas.microsoft.com/office/drawing/2014/main" id="{A910ACAF-4E58-420C-843F-8D52572B7A7F}"/>
              </a:ext>
            </a:extLst>
          </p:cNvPr>
          <p:cNvSpPr>
            <a:spLocks noGrp="1"/>
          </p:cNvSpPr>
          <p:nvPr>
            <p:ph type="sldNum" sz="quarter" idx="12"/>
          </p:nvPr>
        </p:nvSpPr>
        <p:spPr/>
        <p:txBody>
          <a:bodyPr/>
          <a:lstStyle/>
          <a:p>
            <a:fld id="{B6F15528-21DE-4FAA-801E-634DDDAF4B2B}" type="slidenum">
              <a:rPr lang="en-US" smtClean="0"/>
              <a:pPr/>
              <a:t>92</a:t>
            </a:fld>
            <a:endParaRPr lang="en-US" dirty="0"/>
          </a:p>
        </p:txBody>
      </p:sp>
      <p:sp>
        <p:nvSpPr>
          <p:cNvPr id="5" name="矩形 4">
            <a:extLst>
              <a:ext uri="{FF2B5EF4-FFF2-40B4-BE49-F238E27FC236}">
                <a16:creationId xmlns:a16="http://schemas.microsoft.com/office/drawing/2014/main" id="{B756C94C-D3DD-4FCD-8884-7C55EE412FBF}"/>
              </a:ext>
            </a:extLst>
          </p:cNvPr>
          <p:cNvSpPr/>
          <p:nvPr/>
        </p:nvSpPr>
        <p:spPr>
          <a:xfrm>
            <a:off x="48230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经济周期的定义</a:t>
            </a:r>
          </a:p>
        </p:txBody>
      </p:sp>
      <p:grpSp>
        <p:nvGrpSpPr>
          <p:cNvPr id="6" name="组合 5">
            <a:extLst>
              <a:ext uri="{FF2B5EF4-FFF2-40B4-BE49-F238E27FC236}">
                <a16:creationId xmlns:a16="http://schemas.microsoft.com/office/drawing/2014/main" id="{D64DEE37-CC7B-4493-846C-E380156D8C07}"/>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9A9B6E46-1D4C-42F2-AAFD-D895066D90B7}"/>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E66CC9E0-25BA-4FD8-AF11-E625E40BB893}"/>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2EEBB94C-26C5-4C41-A4E7-CF5F164EC4E2}"/>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222B9BC7-2F12-4317-B560-39C1C4CE2A90}"/>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435D2A26-D688-450C-AE8A-677617F3B084}"/>
              </a:ext>
            </a:extLst>
          </p:cNvPr>
          <p:cNvCxnSpPr/>
          <p:nvPr/>
        </p:nvCxnSpPr>
        <p:spPr>
          <a:xfrm>
            <a:off x="0" y="708846"/>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7FA56E32-172C-4A68-A3D8-B88B840D96A0}"/>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9938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25E64C-DD9A-4457-AA33-EB0711766CC4}"/>
              </a:ext>
            </a:extLst>
          </p:cNvPr>
          <p:cNvPicPr>
            <a:picLocks noChangeAspect="1"/>
          </p:cNvPicPr>
          <p:nvPr/>
        </p:nvPicPr>
        <p:blipFill>
          <a:blip r:embed="rId2"/>
          <a:stretch>
            <a:fillRect/>
          </a:stretch>
        </p:blipFill>
        <p:spPr>
          <a:xfrm>
            <a:off x="756818" y="1045052"/>
            <a:ext cx="5550134" cy="3240000"/>
          </a:xfrm>
          <a:prstGeom prst="rect">
            <a:avLst/>
          </a:prstGeom>
        </p:spPr>
      </p:pic>
      <p:sp>
        <p:nvSpPr>
          <p:cNvPr id="6" name="TextBox 5">
            <a:extLst>
              <a:ext uri="{FF2B5EF4-FFF2-40B4-BE49-F238E27FC236}">
                <a16:creationId xmlns:a16="http://schemas.microsoft.com/office/drawing/2014/main" id="{F345F3AC-CF77-4A6F-994D-593073358DEE}"/>
              </a:ext>
            </a:extLst>
          </p:cNvPr>
          <p:cNvSpPr txBox="1"/>
          <p:nvPr/>
        </p:nvSpPr>
        <p:spPr>
          <a:xfrm>
            <a:off x="331485" y="4285052"/>
            <a:ext cx="6553200" cy="338554"/>
          </a:xfrm>
          <a:prstGeom prst="rect">
            <a:avLst/>
          </a:prstGeom>
          <a:noFill/>
        </p:spPr>
        <p:txBody>
          <a:bodyPr wrap="square" rtlCol="0">
            <a:spAutoFit/>
          </a:bodyPr>
          <a:lstStyle/>
          <a:p>
            <a:pPr algn="ctr"/>
            <a:r>
              <a:rPr lang="zh-CN" altLang="en-US" sz="1600" b="1" dirty="0">
                <a:latin typeface="Times New Roman" panose="02020603050405020304" pitchFamily="18" charset="0"/>
                <a:cs typeface="Times New Roman" panose="02020603050405020304" pitchFamily="18" charset="0"/>
              </a:rPr>
              <a:t>图</a:t>
            </a:r>
            <a:r>
              <a:rPr lang="en-US" altLang="zh-CN" sz="1600" b="1" dirty="0">
                <a:latin typeface="Times New Roman" panose="02020603050405020304" pitchFamily="18" charset="0"/>
                <a:cs typeface="Times New Roman" panose="02020603050405020304" pitchFamily="18" charset="0"/>
              </a:rPr>
              <a:t>13-12 </a:t>
            </a:r>
            <a:r>
              <a:rPr lang="zh-CN" altLang="en-US" sz="1600" b="1" dirty="0">
                <a:latin typeface="Times New Roman" panose="02020603050405020304" pitchFamily="18" charset="0"/>
                <a:cs typeface="Times New Roman" panose="02020603050405020304" pitchFamily="18" charset="0"/>
              </a:rPr>
              <a:t>经济周期的示意图</a:t>
            </a:r>
            <a:endParaRPr lang="en-US" sz="16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70CADC1-C7A6-4077-82C3-7DB59BC507C9}"/>
              </a:ext>
            </a:extLst>
          </p:cNvPr>
          <p:cNvSpPr txBox="1"/>
          <p:nvPr/>
        </p:nvSpPr>
        <p:spPr>
          <a:xfrm>
            <a:off x="6427485" y="957159"/>
            <a:ext cx="1981200" cy="830997"/>
          </a:xfrm>
          <a:prstGeom prst="rect">
            <a:avLst/>
          </a:prstGeom>
          <a:noFill/>
          <a:ln>
            <a:solidFill>
              <a:schemeClr val="accent1"/>
            </a:solidFill>
          </a:ln>
        </p:spPr>
        <p:txBody>
          <a:bodyPr wrap="square" rtlCol="0">
            <a:spAutoFit/>
          </a:bodyPr>
          <a:lstStyle/>
          <a:p>
            <a:pPr algn="ctr"/>
            <a:r>
              <a:rPr lang="zh-CN" altLang="en-US" sz="1600" dirty="0">
                <a:latin typeface="Times New Roman" panose="02020603050405020304" pitchFamily="18" charset="0"/>
                <a:cs typeface="Times New Roman" panose="02020603050405020304" pitchFamily="18" charset="0"/>
              </a:rPr>
              <a:t>潜在</a:t>
            </a:r>
            <a:r>
              <a:rPr lang="en-US" altLang="zh-CN" sz="1600" dirty="0">
                <a:latin typeface="Times New Roman" panose="02020603050405020304" pitchFamily="18" charset="0"/>
                <a:cs typeface="Times New Roman" panose="02020603050405020304" pitchFamily="18" charset="0"/>
              </a:rPr>
              <a:t>GDP</a:t>
            </a:r>
            <a:r>
              <a:rPr lang="zh-CN" altLang="en-US" sz="1600" dirty="0">
                <a:latin typeface="Times New Roman" panose="02020603050405020304" pitchFamily="18" charset="0"/>
                <a:cs typeface="Times New Roman" panose="02020603050405020304" pitchFamily="18" charset="0"/>
              </a:rPr>
              <a:t>随着时间不断增长，表示经济增长的长期趋势</a:t>
            </a:r>
            <a:endParaRPr lang="en-US" sz="1600" dirty="0">
              <a:latin typeface="Times New Roman" panose="02020603050405020304" pitchFamily="18" charset="0"/>
              <a:cs typeface="Times New Roman" panose="02020603050405020304" pitchFamily="18" charset="0"/>
            </a:endParaRPr>
          </a:p>
        </p:txBody>
      </p:sp>
      <p:grpSp>
        <p:nvGrpSpPr>
          <p:cNvPr id="8" name="Group 7"/>
          <p:cNvGrpSpPr/>
          <p:nvPr/>
        </p:nvGrpSpPr>
        <p:grpSpPr>
          <a:xfrm>
            <a:off x="1550685" y="1940556"/>
            <a:ext cx="1644533" cy="1880175"/>
            <a:chOff x="1905000" y="2190750"/>
            <a:chExt cx="1644533" cy="1880175"/>
          </a:xfrm>
        </p:grpSpPr>
        <p:cxnSp>
          <p:nvCxnSpPr>
            <p:cNvPr id="9" name="Straight Arrow Connector 8">
              <a:extLst>
                <a:ext uri="{FF2B5EF4-FFF2-40B4-BE49-F238E27FC236}">
                  <a16:creationId xmlns:a16="http://schemas.microsoft.com/office/drawing/2014/main" id="{49DB1A32-BA70-4F34-9A68-20334E3471AA}"/>
                </a:ext>
              </a:extLst>
            </p:cNvPr>
            <p:cNvCxnSpPr/>
            <p:nvPr/>
          </p:nvCxnSpPr>
          <p:spPr>
            <a:xfrm>
              <a:off x="2286000" y="2190750"/>
              <a:ext cx="1219200" cy="1143000"/>
            </a:xfrm>
            <a:prstGeom prst="straightConnector1">
              <a:avLst/>
            </a:prstGeom>
            <a:ln>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13ABDDB-7D89-4E3A-99F0-5F0EF7B32678}"/>
                </a:ext>
              </a:extLst>
            </p:cNvPr>
            <p:cNvSpPr txBox="1"/>
            <p:nvPr/>
          </p:nvSpPr>
          <p:spPr>
            <a:xfrm>
              <a:off x="1905000" y="3486150"/>
              <a:ext cx="1644533" cy="584775"/>
            </a:xfrm>
            <a:prstGeom prst="rect">
              <a:avLst/>
            </a:prstGeom>
            <a:noFill/>
            <a:ln>
              <a:solidFill>
                <a:srgbClr val="00B050"/>
              </a:solidFill>
            </a:ln>
          </p:spPr>
          <p:txBody>
            <a:bodyPr wrap="square" rtlCol="0">
              <a:spAutoFit/>
            </a:bodyPr>
            <a:lstStyle/>
            <a:p>
              <a:pPr algn="ctr"/>
              <a:r>
                <a:rPr lang="zh-CN" altLang="en-US" sz="1600" dirty="0">
                  <a:latin typeface="Times New Roman" panose="02020603050405020304" pitchFamily="18" charset="0"/>
                  <a:cs typeface="Times New Roman" panose="02020603050405020304" pitchFamily="18" charset="0"/>
                </a:rPr>
                <a:t>收缩阶段</a:t>
              </a:r>
              <a:endParaRPr lang="en-US" altLang="zh-CN" sz="1600" dirty="0">
                <a:latin typeface="Times New Roman" panose="02020603050405020304" pitchFamily="18" charset="0"/>
                <a:cs typeface="Times New Roman" panose="02020603050405020304" pitchFamily="18" charset="0"/>
              </a:endParaRPr>
            </a:p>
            <a:p>
              <a:pPr algn="ctr"/>
              <a:r>
                <a:rPr lang="zh-CN" altLang="en-US" sz="1600" dirty="0">
                  <a:latin typeface="Times New Roman" panose="02020603050405020304" pitchFamily="18" charset="0"/>
                  <a:cs typeface="Times New Roman" panose="02020603050405020304" pitchFamily="18" charset="0"/>
                </a:rPr>
                <a:t>包括衰退和萧条</a:t>
              </a:r>
              <a:endParaRPr lang="en-US" sz="1600" dirty="0">
                <a:latin typeface="Times New Roman" panose="02020603050405020304" pitchFamily="18" charset="0"/>
                <a:cs typeface="Times New Roman" panose="02020603050405020304" pitchFamily="18" charset="0"/>
              </a:endParaRPr>
            </a:p>
          </p:txBody>
        </p:sp>
      </p:grpSp>
      <p:grpSp>
        <p:nvGrpSpPr>
          <p:cNvPr id="3" name="Group 2"/>
          <p:cNvGrpSpPr/>
          <p:nvPr/>
        </p:nvGrpSpPr>
        <p:grpSpPr>
          <a:xfrm>
            <a:off x="3608085" y="1372657"/>
            <a:ext cx="2438400" cy="1686074"/>
            <a:chOff x="3962400" y="1622851"/>
            <a:chExt cx="2438400" cy="1686074"/>
          </a:xfrm>
        </p:grpSpPr>
        <p:cxnSp>
          <p:nvCxnSpPr>
            <p:cNvPr id="10" name="Straight Arrow Connector 9">
              <a:extLst>
                <a:ext uri="{FF2B5EF4-FFF2-40B4-BE49-F238E27FC236}">
                  <a16:creationId xmlns:a16="http://schemas.microsoft.com/office/drawing/2014/main" id="{03120433-EF30-480C-A7E3-9BF1CAFCAE20}"/>
                </a:ext>
              </a:extLst>
            </p:cNvPr>
            <p:cNvCxnSpPr>
              <a:cxnSpLocks/>
            </p:cNvCxnSpPr>
            <p:nvPr/>
          </p:nvCxnSpPr>
          <p:spPr>
            <a:xfrm flipV="1">
              <a:off x="3962400" y="1622851"/>
              <a:ext cx="762000" cy="1602088"/>
            </a:xfrm>
            <a:prstGeom prst="straightConnector1">
              <a:avLst/>
            </a:prstGeom>
            <a:ln>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E19119-88EB-4520-8237-9E693D54E058}"/>
                </a:ext>
              </a:extLst>
            </p:cNvPr>
            <p:cNvSpPr txBox="1"/>
            <p:nvPr/>
          </p:nvSpPr>
          <p:spPr>
            <a:xfrm>
              <a:off x="4756267" y="2724150"/>
              <a:ext cx="1644533" cy="584775"/>
            </a:xfrm>
            <a:prstGeom prst="rect">
              <a:avLst/>
            </a:prstGeom>
            <a:noFill/>
            <a:ln>
              <a:solidFill>
                <a:srgbClr val="FF0000"/>
              </a:solidFill>
            </a:ln>
          </p:spPr>
          <p:txBody>
            <a:bodyPr wrap="square" rtlCol="0">
              <a:spAutoFit/>
            </a:bodyPr>
            <a:lstStyle/>
            <a:p>
              <a:pPr algn="ctr"/>
              <a:r>
                <a:rPr lang="zh-CN" altLang="en-US" sz="1600" dirty="0">
                  <a:latin typeface="Times New Roman" panose="02020603050405020304" pitchFamily="18" charset="0"/>
                  <a:cs typeface="Times New Roman" panose="02020603050405020304" pitchFamily="18" charset="0"/>
                </a:rPr>
                <a:t>扩张阶段</a:t>
              </a:r>
              <a:endParaRPr lang="en-US" altLang="zh-CN" sz="1600" dirty="0">
                <a:latin typeface="Times New Roman" panose="02020603050405020304" pitchFamily="18" charset="0"/>
                <a:cs typeface="Times New Roman" panose="02020603050405020304" pitchFamily="18" charset="0"/>
              </a:endParaRPr>
            </a:p>
            <a:p>
              <a:pPr algn="ctr"/>
              <a:r>
                <a:rPr lang="zh-CN" altLang="en-US" sz="1600" dirty="0">
                  <a:latin typeface="Times New Roman" panose="02020603050405020304" pitchFamily="18" charset="0"/>
                  <a:cs typeface="Times New Roman" panose="02020603050405020304" pitchFamily="18" charset="0"/>
                </a:rPr>
                <a:t>包括复苏和繁荣</a:t>
              </a:r>
              <a:endParaRPr lang="en-US" sz="1600" dirty="0">
                <a:latin typeface="Times New Roman" panose="02020603050405020304" pitchFamily="18" charset="0"/>
                <a:cs typeface="Times New Roman" panose="02020603050405020304" pitchFamily="18" charset="0"/>
              </a:endParaRPr>
            </a:p>
          </p:txBody>
        </p:sp>
      </p:grpSp>
      <p:sp>
        <p:nvSpPr>
          <p:cNvPr id="11" name="TextBox 10">
            <a:extLst>
              <a:ext uri="{FF2B5EF4-FFF2-40B4-BE49-F238E27FC236}">
                <a16:creationId xmlns:a16="http://schemas.microsoft.com/office/drawing/2014/main" id="{842B90C9-F21E-4F48-BCCC-3ED1A9FEAF00}"/>
              </a:ext>
            </a:extLst>
          </p:cNvPr>
          <p:cNvSpPr txBox="1"/>
          <p:nvPr/>
        </p:nvSpPr>
        <p:spPr>
          <a:xfrm>
            <a:off x="6427485" y="2472835"/>
            <a:ext cx="1981200" cy="584775"/>
          </a:xfrm>
          <a:prstGeom prst="rect">
            <a:avLst/>
          </a:prstGeom>
          <a:noFill/>
          <a:ln>
            <a:solidFill>
              <a:schemeClr val="tx1"/>
            </a:solidFill>
          </a:ln>
        </p:spPr>
        <p:txBody>
          <a:bodyPr wrap="square" rtlCol="0">
            <a:spAutoFit/>
          </a:bodyPr>
          <a:lstStyle/>
          <a:p>
            <a:pPr algn="ctr"/>
            <a:r>
              <a:rPr lang="zh-CN" altLang="en-US" sz="1600" dirty="0">
                <a:latin typeface="Times New Roman" panose="02020603050405020304" pitchFamily="18" charset="0"/>
                <a:cs typeface="Times New Roman" panose="02020603050405020304" pitchFamily="18" charset="0"/>
              </a:rPr>
              <a:t>请见</a:t>
            </a:r>
            <a:r>
              <a:rPr lang="en-US" altLang="zh-CN" sz="1600" dirty="0">
                <a:latin typeface="Times New Roman" panose="02020603050405020304" pitchFamily="18" charset="0"/>
                <a:cs typeface="Times New Roman" panose="02020603050405020304" pitchFamily="18" charset="0"/>
              </a:rPr>
              <a:t>1947</a:t>
            </a:r>
            <a:r>
              <a:rPr lang="zh-CN" altLang="en-US" sz="1600" dirty="0">
                <a:latin typeface="Times New Roman" panose="02020603050405020304" pitchFamily="18" charset="0"/>
                <a:cs typeface="Times New Roman" panose="02020603050405020304" pitchFamily="18" charset="0"/>
              </a:rPr>
              <a:t>年以来</a:t>
            </a:r>
            <a:endParaRPr lang="en-US" altLang="zh-CN" sz="1600" dirty="0">
              <a:latin typeface="Times New Roman" panose="02020603050405020304" pitchFamily="18" charset="0"/>
              <a:cs typeface="Times New Roman" panose="02020603050405020304" pitchFamily="18" charset="0"/>
            </a:endParaRPr>
          </a:p>
          <a:p>
            <a:pPr algn="ctr"/>
            <a:r>
              <a:rPr lang="zh-CN" altLang="en-US" sz="1600" dirty="0">
                <a:latin typeface="Times New Roman" panose="02020603050405020304" pitchFamily="18" charset="0"/>
                <a:cs typeface="Times New Roman" panose="02020603050405020304" pitchFamily="18" charset="0"/>
                <a:hlinkClick r:id="rId3"/>
              </a:rPr>
              <a:t>美国的经济周期</a:t>
            </a:r>
            <a:endParaRPr lang="en-US" sz="1600" dirty="0">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9CEC91A5-F6A2-4B66-8415-8D573544E556}"/>
              </a:ext>
            </a:extLst>
          </p:cNvPr>
          <p:cNvSpPr/>
          <p:nvPr/>
        </p:nvSpPr>
        <p:spPr>
          <a:xfrm>
            <a:off x="482300" y="290253"/>
            <a:ext cx="6692520" cy="369332"/>
          </a:xfrm>
          <a:prstGeom prst="rect">
            <a:avLst/>
          </a:prstGeom>
        </p:spPr>
        <p:txBody>
          <a:bodyPr wrap="square">
            <a:spAutoFit/>
          </a:bodyPr>
          <a:lstStyle/>
          <a:p>
            <a:r>
              <a:rPr lang="zh-CN" altLang="en-US">
                <a:solidFill>
                  <a:srgbClr val="6B748A"/>
                </a:solidFill>
                <a:latin typeface="微软雅黑" panose="020B0503020204020204" pitchFamily="34" charset="-122"/>
                <a:ea typeface="微软雅黑" panose="020B0503020204020204" pitchFamily="34" charset="-122"/>
              </a:rPr>
              <a:t>经济周期的阶段</a:t>
            </a:r>
            <a:endParaRPr lang="zh-CN" altLang="en-US" dirty="0">
              <a:solidFill>
                <a:srgbClr val="6B748A"/>
              </a:solidFill>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8F47F8D5-391F-46C9-AB3C-2446479F560B}"/>
              </a:ext>
            </a:extLst>
          </p:cNvPr>
          <p:cNvGrpSpPr/>
          <p:nvPr/>
        </p:nvGrpSpPr>
        <p:grpSpPr>
          <a:xfrm>
            <a:off x="239334" y="290253"/>
            <a:ext cx="229174" cy="330963"/>
            <a:chOff x="362743" y="188119"/>
            <a:chExt cx="348993" cy="504000"/>
          </a:xfrm>
          <a:solidFill>
            <a:srgbClr val="6B748A"/>
          </a:solidFill>
        </p:grpSpPr>
        <p:sp>
          <p:nvSpPr>
            <p:cNvPr id="16" name="矩形: 圆角 15">
              <a:extLst>
                <a:ext uri="{FF2B5EF4-FFF2-40B4-BE49-F238E27FC236}">
                  <a16:creationId xmlns:a16="http://schemas.microsoft.com/office/drawing/2014/main" id="{B666782F-3551-458F-8460-157722CC1B73}"/>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7" name="矩形: 圆角 16">
              <a:extLst>
                <a:ext uri="{FF2B5EF4-FFF2-40B4-BE49-F238E27FC236}">
                  <a16:creationId xmlns:a16="http://schemas.microsoft.com/office/drawing/2014/main" id="{529D627B-E365-4E21-A079-84DC7CBC0677}"/>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8" name="矩形: 圆角 17">
              <a:extLst>
                <a:ext uri="{FF2B5EF4-FFF2-40B4-BE49-F238E27FC236}">
                  <a16:creationId xmlns:a16="http://schemas.microsoft.com/office/drawing/2014/main" id="{DC7F0757-FFFC-495D-B27D-2DC7CC75E269}"/>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9" name="矩形: 圆角 18">
              <a:extLst>
                <a:ext uri="{FF2B5EF4-FFF2-40B4-BE49-F238E27FC236}">
                  <a16:creationId xmlns:a16="http://schemas.microsoft.com/office/drawing/2014/main" id="{9B3D9F3E-C698-4866-80C5-F9E6A19B8138}"/>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20" name="直接连接符 19">
            <a:extLst>
              <a:ext uri="{FF2B5EF4-FFF2-40B4-BE49-F238E27FC236}">
                <a16:creationId xmlns:a16="http://schemas.microsoft.com/office/drawing/2014/main" id="{607455FB-736B-44EE-9A16-14E4FCF918A6}"/>
              </a:ext>
            </a:extLst>
          </p:cNvPr>
          <p:cNvCxnSpPr/>
          <p:nvPr/>
        </p:nvCxnSpPr>
        <p:spPr>
          <a:xfrm>
            <a:off x="0" y="708846"/>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EF5BE91C-DE8D-430C-86AE-A362A8D35F05}"/>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0266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3049B-78C4-43C3-8DC2-DDAEF9275803}"/>
              </a:ext>
            </a:extLst>
          </p:cNvPr>
          <p:cNvSpPr>
            <a:spLocks noGrp="1"/>
          </p:cNvSpPr>
          <p:nvPr>
            <p:ph idx="1"/>
          </p:nvPr>
        </p:nvSpPr>
        <p:spPr>
          <a:xfrm>
            <a:off x="257894" y="938745"/>
            <a:ext cx="8783620" cy="3394472"/>
          </a:xfrm>
        </p:spPr>
        <p:txBody>
          <a:bodyPr/>
          <a:lstStyle/>
          <a:p>
            <a:pPr>
              <a:buSzPct val="80000"/>
              <a:buFont typeface="Wingdings" panose="05000000000000000000" pitchFamily="2" charset="2"/>
              <a:buChar char="l"/>
            </a:pPr>
            <a:r>
              <a:rPr lang="zh-CN" altLang="en-US" sz="1800" dirty="0">
                <a:ea typeface="宋体" panose="02010600030101010101" pitchFamily="2" charset="-122"/>
              </a:rPr>
              <a:t>美国经济学家熊彼特根据经济周期持续的长短，将经济周期分为长周期、中周期和短周期</a:t>
            </a:r>
            <a:endParaRPr lang="en-US" altLang="zh-CN" sz="1800" dirty="0">
              <a:ea typeface="宋体" panose="02010600030101010101" pitchFamily="2" charset="-122"/>
            </a:endParaRPr>
          </a:p>
          <a:p>
            <a:pPr lvl="1">
              <a:buSzPct val="60000"/>
              <a:buFont typeface="Wingdings" panose="05000000000000000000" pitchFamily="2" charset="2"/>
              <a:buChar char="n"/>
            </a:pPr>
            <a:r>
              <a:rPr lang="zh-CN" altLang="en-US" sz="1600" dirty="0">
                <a:ea typeface="宋体" panose="02010600030101010101" pitchFamily="2" charset="-122"/>
              </a:rPr>
              <a:t>康德拉季耶夫周期（长周期）</a:t>
            </a:r>
            <a:endParaRPr lang="en-US" altLang="zh-CN" sz="1600" dirty="0">
              <a:ea typeface="宋体" panose="02010600030101010101" pitchFamily="2" charset="-122"/>
            </a:endParaRPr>
          </a:p>
          <a:p>
            <a:pPr lvl="2"/>
            <a:r>
              <a:rPr lang="zh-CN" altLang="en-US" sz="1400" dirty="0">
                <a:ea typeface="宋体" panose="02010600030101010101" pitchFamily="2" charset="-122"/>
              </a:rPr>
              <a:t>俄国经济学家康德拉季耶夫认为一个长周期平均为 </a:t>
            </a:r>
            <a:r>
              <a:rPr lang="en-US" altLang="zh-CN" sz="1400" dirty="0">
                <a:ea typeface="宋体" panose="02010600030101010101" pitchFamily="2" charset="-122"/>
              </a:rPr>
              <a:t>50-60 </a:t>
            </a:r>
            <a:r>
              <a:rPr lang="zh-CN" altLang="en-US" sz="1400" dirty="0">
                <a:ea typeface="宋体" panose="02010600030101010101" pitchFamily="2" charset="-122"/>
              </a:rPr>
              <a:t>年</a:t>
            </a:r>
            <a:endParaRPr lang="en-US" altLang="zh-CN" sz="1400" dirty="0">
              <a:ea typeface="宋体" panose="02010600030101010101" pitchFamily="2" charset="-122"/>
            </a:endParaRPr>
          </a:p>
          <a:p>
            <a:pPr lvl="1">
              <a:buSzPct val="60000"/>
              <a:buFont typeface="Wingdings" panose="05000000000000000000" pitchFamily="2" charset="2"/>
              <a:buChar char="n"/>
            </a:pPr>
            <a:r>
              <a:rPr lang="zh-CN" altLang="en-US" sz="1600" dirty="0">
                <a:ea typeface="宋体" panose="02010600030101010101" pitchFamily="2" charset="-122"/>
              </a:rPr>
              <a:t>朱格拉周期（中周期）</a:t>
            </a:r>
            <a:endParaRPr lang="en-US" altLang="zh-CN" sz="1600" dirty="0">
              <a:ea typeface="宋体" panose="02010600030101010101" pitchFamily="2" charset="-122"/>
            </a:endParaRPr>
          </a:p>
          <a:p>
            <a:pPr lvl="2"/>
            <a:r>
              <a:rPr lang="zh-CN" altLang="en-US" sz="1400" dirty="0">
                <a:ea typeface="宋体" panose="02010600030101010101" pitchFamily="2" charset="-122"/>
              </a:rPr>
              <a:t>法国医生、经济学家朱格拉认为市场经济存在 </a:t>
            </a:r>
            <a:r>
              <a:rPr lang="en-US" altLang="zh-CN" sz="1400" dirty="0">
                <a:ea typeface="宋体" panose="02010600030101010101" pitchFamily="2" charset="-122"/>
              </a:rPr>
              <a:t>9 -10 </a:t>
            </a:r>
            <a:r>
              <a:rPr lang="zh-CN" altLang="en-US" sz="1400" dirty="0">
                <a:ea typeface="宋体" panose="02010600030101010101" pitchFamily="2" charset="-122"/>
              </a:rPr>
              <a:t>年的周期波动</a:t>
            </a:r>
            <a:endParaRPr lang="en-US" altLang="zh-CN" sz="1400" dirty="0">
              <a:ea typeface="宋体" panose="02010600030101010101" pitchFamily="2" charset="-122"/>
            </a:endParaRPr>
          </a:p>
          <a:p>
            <a:pPr lvl="1">
              <a:buSzPct val="60000"/>
              <a:buFont typeface="Wingdings" panose="05000000000000000000" pitchFamily="2" charset="2"/>
              <a:buChar char="n"/>
            </a:pPr>
            <a:r>
              <a:rPr lang="zh-CN" altLang="en-US" sz="1600" dirty="0">
                <a:ea typeface="宋体" panose="02010600030101010101" pitchFamily="2" charset="-122"/>
              </a:rPr>
              <a:t>基钦周期（短周期）</a:t>
            </a:r>
            <a:endParaRPr lang="en-US" altLang="zh-CN" sz="1600" dirty="0">
              <a:ea typeface="宋体" panose="02010600030101010101" pitchFamily="2" charset="-122"/>
            </a:endParaRPr>
          </a:p>
          <a:p>
            <a:pPr lvl="2"/>
            <a:r>
              <a:rPr lang="zh-CN" altLang="en-US" sz="1400" dirty="0">
                <a:ea typeface="宋体" panose="02010600030101010101" pitchFamily="2" charset="-122"/>
              </a:rPr>
              <a:t>美国经济学家基钦认为短周期为 </a:t>
            </a:r>
            <a:r>
              <a:rPr lang="en-US" altLang="zh-CN" sz="1400" dirty="0">
                <a:ea typeface="宋体" panose="02010600030101010101" pitchFamily="2" charset="-122"/>
              </a:rPr>
              <a:t>2-4 </a:t>
            </a:r>
            <a:r>
              <a:rPr lang="zh-CN" altLang="en-US" sz="1400" dirty="0">
                <a:ea typeface="宋体" panose="02010600030101010101" pitchFamily="2" charset="-122"/>
              </a:rPr>
              <a:t>年</a:t>
            </a:r>
            <a:endParaRPr lang="en-US" altLang="zh-CN" sz="1400" dirty="0">
              <a:ea typeface="宋体" panose="02010600030101010101" pitchFamily="2" charset="-122"/>
            </a:endParaRPr>
          </a:p>
          <a:p>
            <a:pPr>
              <a:buSzPct val="80000"/>
              <a:buFont typeface="Wingdings" panose="05000000000000000000" pitchFamily="2" charset="2"/>
              <a:buChar char="l"/>
            </a:pPr>
            <a:r>
              <a:rPr lang="zh-CN" altLang="en-US" sz="1800" dirty="0">
                <a:ea typeface="宋体" panose="02010600030101010101" pitchFamily="2" charset="-122"/>
              </a:rPr>
              <a:t>熊彼特认为</a:t>
            </a:r>
            <a:endParaRPr lang="en-US" altLang="zh-CN" sz="1800" dirty="0">
              <a:ea typeface="宋体" panose="02010600030101010101" pitchFamily="2" charset="-122"/>
            </a:endParaRPr>
          </a:p>
          <a:p>
            <a:pPr lvl="1">
              <a:buSzPct val="60000"/>
              <a:buFont typeface="Wingdings" panose="05000000000000000000" pitchFamily="2" charset="2"/>
              <a:buChar char="n"/>
            </a:pPr>
            <a:r>
              <a:rPr lang="en-US" altLang="zh-CN" sz="1600" dirty="0">
                <a:ea typeface="宋体" panose="02010600030101010101" pitchFamily="2" charset="-122"/>
              </a:rPr>
              <a:t>3</a:t>
            </a:r>
            <a:r>
              <a:rPr lang="zh-CN" altLang="en-US" sz="1600" dirty="0">
                <a:ea typeface="宋体" panose="02010600030101010101" pitchFamily="2" charset="-122"/>
              </a:rPr>
              <a:t>个基钦周期构成</a:t>
            </a:r>
            <a:r>
              <a:rPr lang="en-US" altLang="zh-CN" sz="1600" dirty="0">
                <a:ea typeface="宋体" panose="02010600030101010101" pitchFamily="2" charset="-122"/>
              </a:rPr>
              <a:t>1</a:t>
            </a:r>
            <a:r>
              <a:rPr lang="zh-CN" altLang="en-US" sz="1600" dirty="0">
                <a:ea typeface="宋体" panose="02010600030101010101" pitchFamily="2" charset="-122"/>
              </a:rPr>
              <a:t>个朱格拉周期，</a:t>
            </a:r>
            <a:r>
              <a:rPr lang="en-US" altLang="zh-CN" sz="1600" dirty="0">
                <a:ea typeface="宋体" panose="02010600030101010101" pitchFamily="2" charset="-122"/>
              </a:rPr>
              <a:t>18</a:t>
            </a:r>
            <a:r>
              <a:rPr lang="zh-CN" altLang="en-US" sz="1600" dirty="0">
                <a:ea typeface="宋体" panose="02010600030101010101" pitchFamily="2" charset="-122"/>
              </a:rPr>
              <a:t>个基钦周期构成</a:t>
            </a:r>
            <a:r>
              <a:rPr lang="en-US" altLang="zh-CN" sz="1600" dirty="0">
                <a:ea typeface="宋体" panose="02010600030101010101" pitchFamily="2" charset="-122"/>
              </a:rPr>
              <a:t>1</a:t>
            </a:r>
            <a:r>
              <a:rPr lang="zh-CN" altLang="en-US" sz="1600" dirty="0">
                <a:ea typeface="宋体" panose="02010600030101010101" pitchFamily="2" charset="-122"/>
              </a:rPr>
              <a:t>个康德拉季耶夫周期</a:t>
            </a:r>
            <a:endParaRPr lang="en-US" sz="1600" dirty="0">
              <a:ea typeface="宋体" panose="02010600030101010101" pitchFamily="2" charset="-122"/>
            </a:endParaRPr>
          </a:p>
        </p:txBody>
      </p:sp>
      <p:sp>
        <p:nvSpPr>
          <p:cNvPr id="4" name="Slide Number Placeholder 3">
            <a:extLst>
              <a:ext uri="{FF2B5EF4-FFF2-40B4-BE49-F238E27FC236}">
                <a16:creationId xmlns:a16="http://schemas.microsoft.com/office/drawing/2014/main" id="{7E2C7E87-AFDA-4D38-9E86-7FD784A2FA00}"/>
              </a:ext>
            </a:extLst>
          </p:cNvPr>
          <p:cNvSpPr>
            <a:spLocks noGrp="1"/>
          </p:cNvSpPr>
          <p:nvPr>
            <p:ph type="sldNum" sz="quarter" idx="12"/>
          </p:nvPr>
        </p:nvSpPr>
        <p:spPr/>
        <p:txBody>
          <a:bodyPr/>
          <a:lstStyle/>
          <a:p>
            <a:fld id="{B6F15528-21DE-4FAA-801E-634DDDAF4B2B}" type="slidenum">
              <a:rPr lang="en-US" smtClean="0"/>
              <a:pPr/>
              <a:t>94</a:t>
            </a:fld>
            <a:endParaRPr lang="en-US" dirty="0"/>
          </a:p>
        </p:txBody>
      </p:sp>
      <p:sp>
        <p:nvSpPr>
          <p:cNvPr id="6" name="矩形 5">
            <a:extLst>
              <a:ext uri="{FF2B5EF4-FFF2-40B4-BE49-F238E27FC236}">
                <a16:creationId xmlns:a16="http://schemas.microsoft.com/office/drawing/2014/main" id="{49E5C282-A85C-4C1A-AC8D-309F9CD48200}"/>
              </a:ext>
            </a:extLst>
          </p:cNvPr>
          <p:cNvSpPr/>
          <p:nvPr/>
        </p:nvSpPr>
        <p:spPr>
          <a:xfrm>
            <a:off x="48230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经济周期的类型</a:t>
            </a:r>
          </a:p>
        </p:txBody>
      </p:sp>
      <p:grpSp>
        <p:nvGrpSpPr>
          <p:cNvPr id="7" name="组合 6">
            <a:extLst>
              <a:ext uri="{FF2B5EF4-FFF2-40B4-BE49-F238E27FC236}">
                <a16:creationId xmlns:a16="http://schemas.microsoft.com/office/drawing/2014/main" id="{6EDAAD94-A71C-4D58-8DB3-D477533EA885}"/>
              </a:ext>
            </a:extLst>
          </p:cNvPr>
          <p:cNvGrpSpPr/>
          <p:nvPr/>
        </p:nvGrpSpPr>
        <p:grpSpPr>
          <a:xfrm>
            <a:off x="239334" y="290253"/>
            <a:ext cx="229174" cy="330963"/>
            <a:chOff x="362743" y="188119"/>
            <a:chExt cx="348993" cy="504000"/>
          </a:xfrm>
          <a:solidFill>
            <a:srgbClr val="6B748A"/>
          </a:solidFill>
        </p:grpSpPr>
        <p:sp>
          <p:nvSpPr>
            <p:cNvPr id="8" name="矩形: 圆角 7">
              <a:extLst>
                <a:ext uri="{FF2B5EF4-FFF2-40B4-BE49-F238E27FC236}">
                  <a16:creationId xmlns:a16="http://schemas.microsoft.com/office/drawing/2014/main" id="{7F5F9C54-F1F8-4730-8A69-300DD445A1FE}"/>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E8E2F222-FC57-40D6-94F2-8A178D227F6F}"/>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900BDB3D-0A02-45B0-BAC8-0CF89F9979CC}"/>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1" name="矩形: 圆角 10">
              <a:extLst>
                <a:ext uri="{FF2B5EF4-FFF2-40B4-BE49-F238E27FC236}">
                  <a16:creationId xmlns:a16="http://schemas.microsoft.com/office/drawing/2014/main" id="{3C73F712-E217-42B1-936B-E6442152AC4A}"/>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2" name="直接连接符 11">
            <a:extLst>
              <a:ext uri="{FF2B5EF4-FFF2-40B4-BE49-F238E27FC236}">
                <a16:creationId xmlns:a16="http://schemas.microsoft.com/office/drawing/2014/main" id="{C8B66E99-0077-4D13-8D1D-1991635EE9F9}"/>
              </a:ext>
            </a:extLst>
          </p:cNvPr>
          <p:cNvCxnSpPr/>
          <p:nvPr/>
        </p:nvCxnSpPr>
        <p:spPr>
          <a:xfrm>
            <a:off x="0" y="708846"/>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DB0349BD-9CF5-4C51-AB7B-83AF2986AFE3}"/>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55574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9254FF-66BC-4138-A817-F150CE2473A7}"/>
              </a:ext>
            </a:extLst>
          </p:cNvPr>
          <p:cNvSpPr>
            <a:spLocks noGrp="1"/>
          </p:cNvSpPr>
          <p:nvPr>
            <p:ph idx="1"/>
          </p:nvPr>
        </p:nvSpPr>
        <p:spPr>
          <a:xfrm>
            <a:off x="438028" y="1062409"/>
            <a:ext cx="8229600" cy="3394472"/>
          </a:xfrm>
        </p:spPr>
        <p:txBody>
          <a:bodyPr/>
          <a:lstStyle/>
          <a:p>
            <a:pPr>
              <a:lnSpc>
                <a:spcPct val="120000"/>
              </a:lnSpc>
              <a:buSzPct val="80000"/>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rPr>
              <a:t>西方经济学家提出过各种经济周期理论</a:t>
            </a:r>
            <a:endParaRPr lang="en-US" altLang="zh-CN" sz="1800" dirty="0">
              <a:latin typeface="宋体" panose="02010600030101010101" pitchFamily="2" charset="-122"/>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（一）消费不足论</a:t>
            </a:r>
            <a:endParaRPr lang="en-US" altLang="zh-CN" sz="1600" dirty="0">
              <a:latin typeface="宋体" panose="02010600030101010101" pitchFamily="2" charset="-122"/>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（二）投资过度论</a:t>
            </a:r>
            <a:endParaRPr lang="en-US" altLang="zh-CN" sz="1600" dirty="0">
              <a:latin typeface="宋体" panose="02010600030101010101" pitchFamily="2" charset="-122"/>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（三）货币信用过度论</a:t>
            </a:r>
            <a:endParaRPr lang="en-US" altLang="zh-CN" sz="1600" dirty="0">
              <a:latin typeface="宋体" panose="02010600030101010101" pitchFamily="2" charset="-122"/>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（四）创新经济周期理论</a:t>
            </a:r>
            <a:endParaRPr lang="en-US" altLang="zh-CN" sz="1600" dirty="0">
              <a:latin typeface="宋体" panose="02010600030101010101" pitchFamily="2" charset="-122"/>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（五）太阳黑子论</a:t>
            </a:r>
            <a:endParaRPr lang="en-US" altLang="zh-CN" sz="1600" dirty="0">
              <a:latin typeface="宋体" panose="02010600030101010101" pitchFamily="2" charset="-122"/>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（六）政治周期理论</a:t>
            </a:r>
            <a:endParaRPr lang="en-US" altLang="zh-CN" sz="1600" dirty="0">
              <a:latin typeface="宋体" panose="02010600030101010101" pitchFamily="2" charset="-122"/>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（七）乘数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加速数理论</a:t>
            </a:r>
            <a:endParaRPr lang="en-US" dirty="0">
              <a:latin typeface="宋体" panose="02010600030101010101" pitchFamily="2" charset="-122"/>
              <a:ea typeface="宋体" panose="02010600030101010101" pitchFamily="2" charset="-122"/>
            </a:endParaRPr>
          </a:p>
        </p:txBody>
      </p:sp>
      <p:sp>
        <p:nvSpPr>
          <p:cNvPr id="4" name="Slide Number Placeholder 3">
            <a:extLst>
              <a:ext uri="{FF2B5EF4-FFF2-40B4-BE49-F238E27FC236}">
                <a16:creationId xmlns:a16="http://schemas.microsoft.com/office/drawing/2014/main" id="{83F6853A-BE75-4D6D-886D-98F60418CA0E}"/>
              </a:ext>
            </a:extLst>
          </p:cNvPr>
          <p:cNvSpPr>
            <a:spLocks noGrp="1"/>
          </p:cNvSpPr>
          <p:nvPr>
            <p:ph type="sldNum" sz="quarter" idx="12"/>
          </p:nvPr>
        </p:nvSpPr>
        <p:spPr/>
        <p:txBody>
          <a:bodyPr/>
          <a:lstStyle/>
          <a:p>
            <a:fld id="{B6F15528-21DE-4FAA-801E-634DDDAF4B2B}" type="slidenum">
              <a:rPr lang="en-US" smtClean="0"/>
              <a:pPr/>
              <a:t>95</a:t>
            </a:fld>
            <a:endParaRPr lang="en-US" dirty="0"/>
          </a:p>
        </p:txBody>
      </p:sp>
      <p:sp>
        <p:nvSpPr>
          <p:cNvPr id="5" name="矩形 4">
            <a:extLst>
              <a:ext uri="{FF2B5EF4-FFF2-40B4-BE49-F238E27FC236}">
                <a16:creationId xmlns:a16="http://schemas.microsoft.com/office/drawing/2014/main" id="{99CB42EC-720F-452A-A2F4-D6EBA89C9A69}"/>
              </a:ext>
            </a:extLst>
          </p:cNvPr>
          <p:cNvSpPr/>
          <p:nvPr/>
        </p:nvSpPr>
        <p:spPr>
          <a:xfrm>
            <a:off x="48230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较早时期的经济周期理论</a:t>
            </a:r>
          </a:p>
        </p:txBody>
      </p:sp>
      <p:grpSp>
        <p:nvGrpSpPr>
          <p:cNvPr id="6" name="组合 5">
            <a:extLst>
              <a:ext uri="{FF2B5EF4-FFF2-40B4-BE49-F238E27FC236}">
                <a16:creationId xmlns:a16="http://schemas.microsoft.com/office/drawing/2014/main" id="{A4FD35D6-D8DE-415C-ACB0-CCBB6427CD75}"/>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263C6694-35A7-4082-B5A4-D90610B56F99}"/>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A7C15CCD-EC79-4468-AED1-AF24D2B15AC6}"/>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0C084A1B-851E-4C19-8CFC-07B53330039D}"/>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DEA83B0E-72DD-4802-9BC6-6ACBB3F05C07}"/>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A2A518F6-A96C-4541-BB28-89EB58AFB5EC}"/>
              </a:ext>
            </a:extLst>
          </p:cNvPr>
          <p:cNvCxnSpPr/>
          <p:nvPr/>
        </p:nvCxnSpPr>
        <p:spPr>
          <a:xfrm>
            <a:off x="0" y="708846"/>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F1C43F29-1D16-45A9-BA4E-C36785D158C7}"/>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3872632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933888-CC7D-4E38-A508-1E4DA5645849}"/>
                  </a:ext>
                </a:extLst>
              </p:cNvPr>
              <p:cNvSpPr>
                <a:spLocks noGrp="1"/>
              </p:cNvSpPr>
              <p:nvPr>
                <p:ph idx="1"/>
              </p:nvPr>
            </p:nvSpPr>
            <p:spPr>
              <a:xfrm>
                <a:off x="444868" y="1031292"/>
                <a:ext cx="8229600" cy="3394472"/>
              </a:xfrm>
            </p:spPr>
            <p:txBody>
              <a:bodyPr/>
              <a:lstStyle/>
              <a:p>
                <a:pPr>
                  <a:lnSpc>
                    <a:spcPct val="120000"/>
                  </a:lnSpc>
                  <a:buSzPct val="80000"/>
                  <a:buFont typeface="Wingdings" panose="05000000000000000000" pitchFamily="2" charset="2"/>
                  <a:buChar char="l"/>
                </a:pPr>
                <a:r>
                  <a:rPr lang="zh-CN" altLang="en-US" sz="1800" dirty="0"/>
                  <a:t>西方经济学家对经济周期的解释可以分为外生因素和内生因素两大类</a:t>
                </a:r>
                <a:endParaRPr lang="en-US" altLang="zh-CN" sz="1800" dirty="0"/>
              </a:p>
              <a:p>
                <a:pPr>
                  <a:lnSpc>
                    <a:spcPct val="120000"/>
                  </a:lnSpc>
                  <a:buSzPct val="80000"/>
                  <a:buFont typeface="Wingdings" panose="05000000000000000000" pitchFamily="2" charset="2"/>
                  <a:buChar char="l"/>
                </a:pPr>
                <a:r>
                  <a:rPr lang="zh-CN" altLang="en-US" sz="1800" b="1" dirty="0"/>
                  <a:t>乘数</a:t>
                </a:r>
                <a:r>
                  <a:rPr lang="en-US" altLang="zh-CN" sz="1800" b="1" dirty="0"/>
                  <a:t>-</a:t>
                </a:r>
                <a:r>
                  <a:rPr lang="zh-CN" altLang="en-US" sz="1800" b="1" dirty="0"/>
                  <a:t>加速数相互作用理论</a:t>
                </a:r>
                <a:r>
                  <a:rPr lang="zh-CN" altLang="en-US" sz="1800" dirty="0"/>
                  <a:t>是最具影响的</a:t>
                </a:r>
                <a:r>
                  <a:rPr lang="zh-CN" altLang="en-US" sz="1800" b="1" dirty="0"/>
                  <a:t>内生因素</a:t>
                </a:r>
                <a:r>
                  <a:rPr lang="zh-CN" altLang="en-US" sz="1800" dirty="0"/>
                  <a:t>经济周期理论</a:t>
                </a:r>
                <a:endParaRPr lang="en-US" altLang="zh-CN" sz="1800" dirty="0"/>
              </a:p>
              <a:p>
                <a:pPr>
                  <a:lnSpc>
                    <a:spcPct val="120000"/>
                  </a:lnSpc>
                  <a:buSzPct val="80000"/>
                  <a:buFont typeface="Wingdings" panose="05000000000000000000" pitchFamily="2" charset="2"/>
                  <a:buChar char="l"/>
                </a:pPr>
                <a:r>
                  <a:rPr lang="zh-CN" altLang="en-US" sz="1800" dirty="0"/>
                  <a:t>乘数原理：投资变动引起国民收入变动</a:t>
                </a:r>
                <a:endParaRPr lang="en-US" altLang="zh-CN" sz="1800" dirty="0"/>
              </a:p>
              <a:p>
                <a:pPr>
                  <a:lnSpc>
                    <a:spcPct val="120000"/>
                  </a:lnSpc>
                  <a:buSzPct val="80000"/>
                  <a:buFont typeface="Wingdings" panose="05000000000000000000" pitchFamily="2" charset="2"/>
                  <a:buChar char="l"/>
                </a:pPr>
                <a:r>
                  <a:rPr lang="zh-CN" altLang="en-US" sz="1800" dirty="0"/>
                  <a:t>加速数原理：国民收入变动引起投资变动</a:t>
                </a:r>
                <a:endParaRPr lang="en-US" altLang="zh-CN" sz="1800" dirty="0"/>
              </a:p>
              <a:p>
                <a:pPr>
                  <a:lnSpc>
                    <a:spcPct val="120000"/>
                  </a:lnSpc>
                  <a:buSzPct val="80000"/>
                  <a:buFont typeface="Wingdings" panose="05000000000000000000" pitchFamily="2" charset="2"/>
                  <a:buChar char="l"/>
                </a:pPr>
                <a:r>
                  <a:rPr lang="zh-CN" altLang="en-US" sz="1800" dirty="0"/>
                  <a:t>加速数可以表示为</a:t>
                </a:r>
                <a:endParaRPr lang="en-US" altLang="zh-CN" sz="1800" dirty="0"/>
              </a:p>
              <a:p>
                <a:pPr marL="0" indent="0">
                  <a:lnSpc>
                    <a:spcPct val="120000"/>
                  </a:lnSpc>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𝑣</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𝑡</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𝑌</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𝑌</m:t>
                              </m:r>
                            </m:e>
                            <m:sub>
                              <m:r>
                                <a:rPr lang="en-US" sz="1800" b="0" i="1" smtClean="0">
                                  <a:latin typeface="Cambria Math" panose="02040503050406030204" pitchFamily="18" charset="0"/>
                                </a:rPr>
                                <m:t>𝑡</m:t>
                              </m:r>
                              <m:r>
                                <a:rPr lang="en-US" sz="1800" b="0" i="1" smtClean="0">
                                  <a:latin typeface="Cambria Math" panose="02040503050406030204" pitchFamily="18" charset="0"/>
                                </a:rPr>
                                <m:t>−1</m:t>
                              </m:r>
                            </m:sub>
                          </m:sSub>
                        </m:den>
                      </m:f>
                    </m:oMath>
                  </m:oMathPara>
                </a14:m>
                <a:endParaRPr lang="en-US" sz="2000" dirty="0"/>
              </a:p>
              <a:p>
                <a:pPr lvl="1">
                  <a:lnSpc>
                    <a:spcPct val="120000"/>
                  </a:lnSpc>
                  <a:buSzPct val="60000"/>
                  <a:buFont typeface="Wingdings" panose="05000000000000000000" pitchFamily="2" charset="2"/>
                  <a:buChar char="n"/>
                </a:pPr>
                <a14:m>
                  <m:oMath xmlns:m="http://schemas.openxmlformats.org/officeDocument/2006/math">
                    <m:r>
                      <a:rPr lang="en-US" sz="1600" b="0" i="1" smtClean="0">
                        <a:latin typeface="Cambria Math" panose="02040503050406030204" pitchFamily="18" charset="0"/>
                      </a:rPr>
                      <m:t>𝑣</m:t>
                    </m:r>
                  </m:oMath>
                </a14:m>
                <a:r>
                  <a:rPr lang="zh-CN" altLang="en-US" sz="1600" dirty="0"/>
                  <a:t> 表示加速数，</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𝐼</m:t>
                        </m:r>
                      </m:e>
                      <m:sub>
                        <m:r>
                          <a:rPr lang="en-US" altLang="zh-CN" sz="1600" b="0" i="1" smtClean="0">
                            <a:latin typeface="Cambria Math" panose="02040503050406030204" pitchFamily="18" charset="0"/>
                          </a:rPr>
                          <m:t>𝑡</m:t>
                        </m:r>
                      </m:sub>
                    </m:sSub>
                  </m:oMath>
                </a14:m>
                <a:r>
                  <a:rPr lang="zh-CN" altLang="en-US" sz="1600" dirty="0"/>
                  <a:t> 表示本期的净投资，</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𝑌</m:t>
                        </m:r>
                      </m:e>
                      <m:sub>
                        <m:r>
                          <a:rPr lang="en-US" altLang="zh-CN" sz="1600" b="0" i="1" smtClean="0">
                            <a:latin typeface="Cambria Math" panose="02040503050406030204" pitchFamily="18" charset="0"/>
                          </a:rPr>
                          <m:t>𝑡</m:t>
                        </m:r>
                      </m:sub>
                    </m:sSub>
                  </m:oMath>
                </a14:m>
                <a:r>
                  <a:rPr lang="en-US" sz="1600" dirty="0"/>
                  <a:t> </a:t>
                </a:r>
                <a:r>
                  <a:rPr lang="en-US" sz="1600" dirty="0" err="1"/>
                  <a:t>表示第</a:t>
                </a:r>
                <a:r>
                  <a:rPr lang="en-US" sz="1600" dirty="0"/>
                  <a:t> </a:t>
                </a:r>
                <a14:m>
                  <m:oMath xmlns:m="http://schemas.openxmlformats.org/officeDocument/2006/math">
                    <m:r>
                      <a:rPr lang="en-US" sz="1600" b="0" i="1" smtClean="0">
                        <a:latin typeface="Cambria Math" panose="02040503050406030204" pitchFamily="18" charset="0"/>
                      </a:rPr>
                      <m:t>𝑡</m:t>
                    </m:r>
                  </m:oMath>
                </a14:m>
                <a:r>
                  <a:rPr lang="zh-CN" altLang="en-US" sz="1600" dirty="0"/>
                  <a:t> 期的收入，</a:t>
                </a:r>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𝑌</m:t>
                        </m:r>
                      </m:e>
                      <m:sub>
                        <m:r>
                          <a:rPr lang="en-US" altLang="zh-CN" sz="1600" i="1">
                            <a:latin typeface="Cambria Math" panose="02040503050406030204" pitchFamily="18" charset="0"/>
                          </a:rPr>
                          <m:t>𝑡</m:t>
                        </m:r>
                        <m:r>
                          <a:rPr lang="en-US" altLang="zh-CN" sz="1600" i="1" smtClean="0">
                            <a:latin typeface="Cambria Math" panose="02040503050406030204" pitchFamily="18" charset="0"/>
                          </a:rPr>
                          <m:t>−</m:t>
                        </m:r>
                        <m:r>
                          <a:rPr lang="en-US" altLang="zh-CN" sz="1600" i="1">
                            <a:latin typeface="Cambria Math" panose="02040503050406030204" pitchFamily="18" charset="0"/>
                          </a:rPr>
                          <m:t>1</m:t>
                        </m:r>
                      </m:sub>
                    </m:sSub>
                  </m:oMath>
                </a14:m>
                <a:r>
                  <a:rPr lang="en-US" sz="1600" dirty="0"/>
                  <a:t> </a:t>
                </a:r>
                <a:r>
                  <a:rPr lang="en-US" sz="1600" dirty="0" err="1"/>
                  <a:t>表示第</a:t>
                </a:r>
                <a:r>
                  <a:rPr lang="en-US" sz="1600" dirty="0"/>
                  <a:t> </a:t>
                </a:r>
                <a14:m>
                  <m:oMath xmlns:m="http://schemas.openxmlformats.org/officeDocument/2006/math">
                    <m:r>
                      <a:rPr lang="en-US" sz="1600" i="1">
                        <a:latin typeface="Cambria Math" panose="02040503050406030204" pitchFamily="18" charset="0"/>
                      </a:rPr>
                      <m:t>𝑡</m:t>
                    </m:r>
                    <m:r>
                      <a:rPr lang="en-US" sz="1600" i="1" smtClean="0">
                        <a:latin typeface="Cambria Math" panose="02040503050406030204" pitchFamily="18" charset="0"/>
                      </a:rPr>
                      <m:t>−</m:t>
                    </m:r>
                  </m:oMath>
                </a14:m>
                <a:r>
                  <a:rPr lang="en-US" altLang="zh-CN" sz="1600" dirty="0"/>
                  <a:t>1 </a:t>
                </a:r>
                <a:r>
                  <a:rPr lang="zh-CN" altLang="en-US" sz="1600" dirty="0"/>
                  <a:t>期的收入</a:t>
                </a:r>
                <a:endParaRPr lang="en-US" sz="1600" dirty="0"/>
              </a:p>
            </p:txBody>
          </p:sp>
        </mc:Choice>
        <mc:Fallback xmlns="">
          <p:sp>
            <p:nvSpPr>
              <p:cNvPr id="3" name="Content Placeholder 2">
                <a:extLst>
                  <a:ext uri="{FF2B5EF4-FFF2-40B4-BE49-F238E27FC236}">
                    <a16:creationId xmlns:a16="http://schemas.microsoft.com/office/drawing/2014/main" id="{6F933888-CC7D-4E38-A508-1E4DA5645849}"/>
                  </a:ext>
                </a:extLst>
              </p:cNvPr>
              <p:cNvSpPr>
                <a:spLocks noGrp="1" noRot="1" noChangeAspect="1" noMove="1" noResize="1" noEditPoints="1" noAdjustHandles="1" noChangeArrowheads="1" noChangeShapeType="1" noTextEdit="1"/>
              </p:cNvSpPr>
              <p:nvPr>
                <p:ph idx="1"/>
              </p:nvPr>
            </p:nvSpPr>
            <p:spPr>
              <a:xfrm>
                <a:off x="444868" y="1031292"/>
                <a:ext cx="8229600" cy="3394472"/>
              </a:xfrm>
              <a:blipFill>
                <a:blip r:embed="rId2"/>
                <a:stretch>
                  <a:fillRect l="-148" t="-539" b="-7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E865BB1-D238-4CC9-B836-9DE04DE55A00}"/>
              </a:ext>
            </a:extLst>
          </p:cNvPr>
          <p:cNvSpPr>
            <a:spLocks noGrp="1"/>
          </p:cNvSpPr>
          <p:nvPr>
            <p:ph type="sldNum" sz="quarter" idx="12"/>
          </p:nvPr>
        </p:nvSpPr>
        <p:spPr/>
        <p:txBody>
          <a:bodyPr/>
          <a:lstStyle/>
          <a:p>
            <a:fld id="{B6F15528-21DE-4FAA-801E-634DDDAF4B2B}" type="slidenum">
              <a:rPr lang="en-US" smtClean="0"/>
              <a:pPr/>
              <a:t>96</a:t>
            </a:fld>
            <a:endParaRPr lang="en-US" dirty="0"/>
          </a:p>
        </p:txBody>
      </p:sp>
      <p:sp>
        <p:nvSpPr>
          <p:cNvPr id="5" name="矩形 4">
            <a:extLst>
              <a:ext uri="{FF2B5EF4-FFF2-40B4-BE49-F238E27FC236}">
                <a16:creationId xmlns:a16="http://schemas.microsoft.com/office/drawing/2014/main" id="{85287696-F638-42F5-B9EC-0107B9C760EF}"/>
              </a:ext>
            </a:extLst>
          </p:cNvPr>
          <p:cNvSpPr/>
          <p:nvPr/>
        </p:nvSpPr>
        <p:spPr>
          <a:xfrm>
            <a:off x="48230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乘数和加速数</a:t>
            </a:r>
          </a:p>
        </p:txBody>
      </p:sp>
      <p:grpSp>
        <p:nvGrpSpPr>
          <p:cNvPr id="6" name="组合 5">
            <a:extLst>
              <a:ext uri="{FF2B5EF4-FFF2-40B4-BE49-F238E27FC236}">
                <a16:creationId xmlns:a16="http://schemas.microsoft.com/office/drawing/2014/main" id="{7F3E972B-9A75-4026-8F94-624DB3397A25}"/>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6EB9559A-7446-4D64-BE29-EF0678DEBD77}"/>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507773E2-C229-42A7-9BB0-116FF50FABBE}"/>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922DF7F7-D7F4-4F43-9576-6569DD229B85}"/>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B6E1CBE0-6FC5-4014-9A15-DAA29E7B3505}"/>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22D25630-04F7-4311-AB44-7E21FF8C01B5}"/>
              </a:ext>
            </a:extLst>
          </p:cNvPr>
          <p:cNvCxnSpPr/>
          <p:nvPr/>
        </p:nvCxnSpPr>
        <p:spPr>
          <a:xfrm>
            <a:off x="0" y="708846"/>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13945407-C077-46C3-937E-1014EF506874}"/>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332959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8C4B3B-CF8B-4204-819C-1EE2218A28FE}"/>
              </a:ext>
            </a:extLst>
          </p:cNvPr>
          <p:cNvSpPr>
            <a:spLocks noGrp="1"/>
          </p:cNvSpPr>
          <p:nvPr>
            <p:ph idx="1"/>
          </p:nvPr>
        </p:nvSpPr>
        <p:spPr>
          <a:xfrm>
            <a:off x="262974" y="953188"/>
            <a:ext cx="8229600" cy="3394472"/>
          </a:xfrm>
        </p:spPr>
        <p:txBody>
          <a:bodyPr/>
          <a:lstStyle/>
          <a:p>
            <a:pPr>
              <a:lnSpc>
                <a:spcPct val="120000"/>
              </a:lnSpc>
              <a:buSzPct val="80000"/>
              <a:buFont typeface="Wingdings" panose="05000000000000000000" pitchFamily="2" charset="2"/>
              <a:buChar char="l"/>
            </a:pPr>
            <a:r>
              <a:rPr lang="zh-CN" altLang="en-US" sz="1800" dirty="0">
                <a:latin typeface="+mn-ea"/>
              </a:rPr>
              <a:t>假定经济处于萧条过后的复苏阶段，投资增加，在</a:t>
            </a:r>
            <a:r>
              <a:rPr lang="zh-CN" altLang="en-US" sz="1800" b="1" dirty="0">
                <a:latin typeface="+mn-ea"/>
              </a:rPr>
              <a:t>乘数</a:t>
            </a:r>
            <a:r>
              <a:rPr lang="zh-CN" altLang="en-US" sz="1800" dirty="0">
                <a:latin typeface="+mn-ea"/>
              </a:rPr>
              <a:t>的作用下，投资的增加引起了国民收入的较大增长</a:t>
            </a:r>
            <a:endParaRPr lang="en-US" altLang="zh-CN" sz="1800" dirty="0">
              <a:latin typeface="+mn-ea"/>
            </a:endParaRPr>
          </a:p>
          <a:p>
            <a:pPr>
              <a:lnSpc>
                <a:spcPct val="120000"/>
              </a:lnSpc>
              <a:buSzPct val="80000"/>
              <a:buFont typeface="Wingdings" panose="05000000000000000000" pitchFamily="2" charset="2"/>
              <a:buChar char="l"/>
            </a:pPr>
            <a:r>
              <a:rPr lang="zh-CN" altLang="en-US" sz="1800" dirty="0">
                <a:latin typeface="+mn-ea"/>
              </a:rPr>
              <a:t>随着国民收入的增长，在</a:t>
            </a:r>
            <a:r>
              <a:rPr lang="zh-CN" altLang="en-US" sz="1800" b="1" dirty="0">
                <a:latin typeface="+mn-ea"/>
              </a:rPr>
              <a:t>加速数</a:t>
            </a:r>
            <a:r>
              <a:rPr lang="zh-CN" altLang="en-US" sz="1800" dirty="0">
                <a:latin typeface="+mn-ea"/>
              </a:rPr>
              <a:t>的作用下，又会引起净投资的进一步扩大</a:t>
            </a:r>
            <a:endParaRPr lang="en-US" altLang="zh-CN" sz="1800" dirty="0">
              <a:latin typeface="+mn-ea"/>
            </a:endParaRPr>
          </a:p>
          <a:p>
            <a:pPr>
              <a:lnSpc>
                <a:spcPct val="120000"/>
              </a:lnSpc>
              <a:buSzPct val="80000"/>
              <a:buFont typeface="Wingdings" panose="05000000000000000000" pitchFamily="2" charset="2"/>
              <a:buChar char="l"/>
            </a:pPr>
            <a:r>
              <a:rPr lang="zh-CN" altLang="en-US" sz="1800" dirty="0">
                <a:latin typeface="+mn-ea"/>
              </a:rPr>
              <a:t>这样在乘数和加速数的相互作用下，经济活动水平逐步扩张直至进入繁荣阶段</a:t>
            </a:r>
            <a:endParaRPr lang="en-US" altLang="zh-CN" sz="1800" dirty="0">
              <a:latin typeface="+mn-ea"/>
            </a:endParaRPr>
          </a:p>
          <a:p>
            <a:pPr>
              <a:lnSpc>
                <a:spcPct val="120000"/>
              </a:lnSpc>
              <a:buSzPct val="80000"/>
              <a:buFont typeface="Wingdings" panose="05000000000000000000" pitchFamily="2" charset="2"/>
              <a:buChar char="l"/>
            </a:pPr>
            <a:r>
              <a:rPr lang="zh-CN" altLang="en-US" sz="1800" dirty="0">
                <a:latin typeface="+mn-ea"/>
              </a:rPr>
              <a:t>经济繁荣在社会实现充分就业达到极限后，国民收入增长放慢甚至停止增长，在</a:t>
            </a:r>
            <a:r>
              <a:rPr lang="zh-CN" altLang="en-US" sz="1800" b="1" dirty="0">
                <a:latin typeface="+mn-ea"/>
              </a:rPr>
              <a:t>加速数</a:t>
            </a:r>
            <a:r>
              <a:rPr lang="zh-CN" altLang="en-US" sz="1800" dirty="0">
                <a:latin typeface="+mn-ea"/>
              </a:rPr>
              <a:t>的作用下，净投资下降</a:t>
            </a:r>
            <a:endParaRPr lang="en-US" altLang="zh-CN" sz="1800" dirty="0">
              <a:latin typeface="+mn-ea"/>
            </a:endParaRPr>
          </a:p>
          <a:p>
            <a:pPr>
              <a:lnSpc>
                <a:spcPct val="120000"/>
              </a:lnSpc>
              <a:buSzPct val="80000"/>
              <a:buFont typeface="Wingdings" panose="05000000000000000000" pitchFamily="2" charset="2"/>
              <a:buChar char="l"/>
            </a:pPr>
            <a:r>
              <a:rPr lang="zh-CN" altLang="en-US" sz="1800" dirty="0">
                <a:latin typeface="+mn-ea"/>
              </a:rPr>
              <a:t>在</a:t>
            </a:r>
            <a:r>
              <a:rPr lang="zh-CN" altLang="en-US" sz="1800" b="1" dirty="0">
                <a:latin typeface="+mn-ea"/>
              </a:rPr>
              <a:t>乘数</a:t>
            </a:r>
            <a:r>
              <a:rPr lang="zh-CN" altLang="en-US" sz="1800" dirty="0">
                <a:latin typeface="+mn-ea"/>
              </a:rPr>
              <a:t>的作用下，投资的下降又会使国民收入下降，并进而导致投资水平的进一步下降，经济活动进入衰退和萧条</a:t>
            </a:r>
            <a:endParaRPr lang="en-US" altLang="zh-CN" sz="1800" dirty="0">
              <a:latin typeface="+mn-ea"/>
            </a:endParaRPr>
          </a:p>
        </p:txBody>
      </p:sp>
      <p:sp>
        <p:nvSpPr>
          <p:cNvPr id="4" name="Slide Number Placeholder 3">
            <a:extLst>
              <a:ext uri="{FF2B5EF4-FFF2-40B4-BE49-F238E27FC236}">
                <a16:creationId xmlns:a16="http://schemas.microsoft.com/office/drawing/2014/main" id="{A9204A91-ED6B-483C-948F-A211D8505424}"/>
              </a:ext>
            </a:extLst>
          </p:cNvPr>
          <p:cNvSpPr>
            <a:spLocks noGrp="1"/>
          </p:cNvSpPr>
          <p:nvPr>
            <p:ph type="sldNum" sz="quarter" idx="12"/>
          </p:nvPr>
        </p:nvSpPr>
        <p:spPr/>
        <p:txBody>
          <a:bodyPr/>
          <a:lstStyle/>
          <a:p>
            <a:fld id="{B6F15528-21DE-4FAA-801E-634DDDAF4B2B}" type="slidenum">
              <a:rPr lang="en-US" smtClean="0"/>
              <a:pPr/>
              <a:t>97</a:t>
            </a:fld>
            <a:endParaRPr lang="en-US" dirty="0"/>
          </a:p>
        </p:txBody>
      </p:sp>
      <p:sp>
        <p:nvSpPr>
          <p:cNvPr id="5" name="矩形 4">
            <a:extLst>
              <a:ext uri="{FF2B5EF4-FFF2-40B4-BE49-F238E27FC236}">
                <a16:creationId xmlns:a16="http://schemas.microsoft.com/office/drawing/2014/main" id="{3B869025-7DAE-40BE-92FD-FF836E82FF0B}"/>
              </a:ext>
            </a:extLst>
          </p:cNvPr>
          <p:cNvSpPr/>
          <p:nvPr/>
        </p:nvSpPr>
        <p:spPr>
          <a:xfrm>
            <a:off x="48230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乘数</a:t>
            </a:r>
            <a:r>
              <a:rPr lang="en-US" altLang="zh-CN" dirty="0">
                <a:solidFill>
                  <a:srgbClr val="6B748A"/>
                </a:solidFill>
                <a:latin typeface="微软雅黑" panose="020B0503020204020204" pitchFamily="34" charset="-122"/>
                <a:ea typeface="微软雅黑" panose="020B0503020204020204" pitchFamily="34" charset="-122"/>
              </a:rPr>
              <a:t>-</a:t>
            </a:r>
            <a:r>
              <a:rPr lang="zh-CN" altLang="en-US" dirty="0">
                <a:solidFill>
                  <a:srgbClr val="6B748A"/>
                </a:solidFill>
                <a:latin typeface="微软雅黑" panose="020B0503020204020204" pitchFamily="34" charset="-122"/>
                <a:ea typeface="微软雅黑" panose="020B0503020204020204" pitchFamily="34" charset="-122"/>
              </a:rPr>
              <a:t>加速数相互作用对经济周期波动的作用机制</a:t>
            </a:r>
          </a:p>
        </p:txBody>
      </p:sp>
      <p:grpSp>
        <p:nvGrpSpPr>
          <p:cNvPr id="6" name="组合 5">
            <a:extLst>
              <a:ext uri="{FF2B5EF4-FFF2-40B4-BE49-F238E27FC236}">
                <a16:creationId xmlns:a16="http://schemas.microsoft.com/office/drawing/2014/main" id="{9FCA180D-F681-4919-B34C-5124861CC6D3}"/>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D761CDEF-417C-4AB2-86DE-F5170BFB2E71}"/>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574BE761-7081-4A16-90F8-0EB3D7C37E26}"/>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DBAF606D-B59D-4042-966B-BF44BEDBFED6}"/>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F3F5F713-B6E8-4DD1-848F-3C91BE4A0464}"/>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79CF96E9-83FC-4902-9AE9-36C9D25C6CAA}"/>
              </a:ext>
            </a:extLst>
          </p:cNvPr>
          <p:cNvCxnSpPr/>
          <p:nvPr/>
        </p:nvCxnSpPr>
        <p:spPr>
          <a:xfrm>
            <a:off x="0" y="708846"/>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D4C83E9D-0552-4058-B2D8-1DAA77C806D0}"/>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06717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3637" y="991557"/>
            <a:ext cx="8229600" cy="3394472"/>
          </a:xfrm>
        </p:spPr>
        <p:txBody>
          <a:bodyPr/>
          <a:lstStyle/>
          <a:p>
            <a:pPr>
              <a:lnSpc>
                <a:spcPct val="120000"/>
              </a:lnSpc>
              <a:buSzPct val="80000"/>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rPr>
              <a:t>用乘数和加速数的交互作用来解释经济的周期性波动的理论模型被称为</a:t>
            </a:r>
            <a:r>
              <a:rPr lang="zh-CN" altLang="en-US" sz="1800" b="1" dirty="0">
                <a:solidFill>
                  <a:srgbClr val="FF0000"/>
                </a:solidFill>
                <a:latin typeface="宋体" panose="02010600030101010101" pitchFamily="2" charset="-122"/>
                <a:ea typeface="宋体" panose="02010600030101010101" pitchFamily="2" charset="-122"/>
              </a:rPr>
              <a:t>乘数</a:t>
            </a:r>
            <a:r>
              <a:rPr lang="en-US" altLang="zh-CN" sz="1800" b="1" dirty="0">
                <a:solidFill>
                  <a:srgbClr val="FF0000"/>
                </a:solidFill>
                <a:latin typeface="宋体" panose="02010600030101010101" pitchFamily="2" charset="-122"/>
                <a:ea typeface="宋体" panose="02010600030101010101" pitchFamily="2" charset="-122"/>
              </a:rPr>
              <a:t>-</a:t>
            </a:r>
            <a:r>
              <a:rPr lang="zh-CN" altLang="en-US" sz="1800" b="1" dirty="0">
                <a:solidFill>
                  <a:srgbClr val="FF0000"/>
                </a:solidFill>
                <a:latin typeface="宋体" panose="02010600030101010101" pitchFamily="2" charset="-122"/>
                <a:ea typeface="宋体" panose="02010600030101010101" pitchFamily="2" charset="-122"/>
              </a:rPr>
              <a:t>加速数理论模型</a:t>
            </a:r>
            <a:endParaRPr lang="en-US" altLang="zh-CN" sz="1800" b="1" dirty="0">
              <a:solidFill>
                <a:srgbClr val="FF0000"/>
              </a:solidFill>
              <a:latin typeface="宋体" panose="02010600030101010101" pitchFamily="2" charset="-122"/>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这一模型是汉森和萨缪尔森提出的，故又称为</a:t>
            </a:r>
            <a:r>
              <a:rPr lang="zh-CN" altLang="en-US" sz="1600" b="1" dirty="0">
                <a:latin typeface="宋体" panose="02010600030101010101" pitchFamily="2" charset="-122"/>
                <a:ea typeface="宋体" panose="02010600030101010101" pitchFamily="2" charset="-122"/>
              </a:rPr>
              <a:t>汉森</a:t>
            </a:r>
            <a:r>
              <a:rPr lang="en-US" altLang="zh-CN" sz="1600" b="1" dirty="0">
                <a:latin typeface="宋体" panose="02010600030101010101" pitchFamily="2" charset="-122"/>
                <a:ea typeface="宋体" panose="02010600030101010101" pitchFamily="2" charset="-122"/>
              </a:rPr>
              <a:t>-</a:t>
            </a:r>
            <a:r>
              <a:rPr lang="zh-CN" altLang="en-US" sz="1600" b="1" dirty="0">
                <a:latin typeface="宋体" panose="02010600030101010101" pitchFamily="2" charset="-122"/>
                <a:ea typeface="宋体" panose="02010600030101010101" pitchFamily="2" charset="-122"/>
              </a:rPr>
              <a:t>萨缪尔森模型</a:t>
            </a:r>
            <a:endParaRPr lang="en-US" altLang="zh-CN" sz="1600" b="1" dirty="0">
              <a:latin typeface="宋体" panose="02010600030101010101" pitchFamily="2" charset="-122"/>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rPr>
              <a:t>模型的基本假定是</a:t>
            </a:r>
            <a:endParaRPr lang="en-US" altLang="zh-CN" sz="1800" dirty="0">
              <a:latin typeface="宋体" panose="02010600030101010101" pitchFamily="2" charset="-122"/>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第一，考虑三部门经济，且税收等于零</a:t>
            </a:r>
            <a:endParaRPr lang="en-US" altLang="zh-CN" sz="1600" dirty="0">
              <a:latin typeface="宋体" panose="02010600030101010101" pitchFamily="2" charset="-122"/>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第二，本期收入由本期消费、本期投资与本期政府购买组成</a:t>
            </a:r>
            <a:endParaRPr lang="en-US" altLang="zh-CN" sz="1600" dirty="0">
              <a:latin typeface="宋体" panose="02010600030101010101" pitchFamily="2" charset="-122"/>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第三，消费函数采取长期形式，且本期消费是上一期收入的函数</a:t>
            </a:r>
            <a:endParaRPr lang="en-US" altLang="zh-CN" sz="1600" dirty="0">
              <a:latin typeface="宋体" panose="02010600030101010101" pitchFamily="2" charset="-122"/>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第四，投资由自发投资与引致投资组成，引致投资由消费的变动量引起</a:t>
            </a:r>
            <a:endParaRPr lang="en-US" altLang="zh-CN" sz="1600" dirty="0">
              <a:latin typeface="宋体" panose="02010600030101010101" pitchFamily="2" charset="-122"/>
              <a:ea typeface="宋体" panose="0201060003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98</a:t>
            </a:fld>
            <a:endParaRPr lang="en-US" dirty="0"/>
          </a:p>
        </p:txBody>
      </p:sp>
      <p:sp>
        <p:nvSpPr>
          <p:cNvPr id="5" name="矩形 4">
            <a:extLst>
              <a:ext uri="{FF2B5EF4-FFF2-40B4-BE49-F238E27FC236}">
                <a16:creationId xmlns:a16="http://schemas.microsoft.com/office/drawing/2014/main" id="{DE05C43F-FFB6-4A71-9B8F-0E37EA4BAC37}"/>
              </a:ext>
            </a:extLst>
          </p:cNvPr>
          <p:cNvSpPr/>
          <p:nvPr/>
        </p:nvSpPr>
        <p:spPr>
          <a:xfrm>
            <a:off x="48230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乘数</a:t>
            </a:r>
            <a:r>
              <a:rPr lang="en-US" altLang="zh-CN" dirty="0">
                <a:solidFill>
                  <a:srgbClr val="6B748A"/>
                </a:solidFill>
                <a:latin typeface="微软雅黑" panose="020B0503020204020204" pitchFamily="34" charset="-122"/>
                <a:ea typeface="微软雅黑" panose="020B0503020204020204" pitchFamily="34" charset="-122"/>
              </a:rPr>
              <a:t>-</a:t>
            </a:r>
            <a:r>
              <a:rPr lang="zh-CN" altLang="en-US" dirty="0">
                <a:solidFill>
                  <a:srgbClr val="6B748A"/>
                </a:solidFill>
                <a:latin typeface="微软雅黑" panose="020B0503020204020204" pitchFamily="34" charset="-122"/>
                <a:ea typeface="微软雅黑" panose="020B0503020204020204" pitchFamily="34" charset="-122"/>
              </a:rPr>
              <a:t>加速数模型</a:t>
            </a:r>
          </a:p>
        </p:txBody>
      </p:sp>
      <p:grpSp>
        <p:nvGrpSpPr>
          <p:cNvPr id="6" name="组合 5">
            <a:extLst>
              <a:ext uri="{FF2B5EF4-FFF2-40B4-BE49-F238E27FC236}">
                <a16:creationId xmlns:a16="http://schemas.microsoft.com/office/drawing/2014/main" id="{987BC29D-9A01-4478-BB69-8B3A71EF77DB}"/>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330F4C0D-BABB-4733-AB02-1D619000D82E}"/>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A77A8C16-8FB8-4A00-B393-FAF9BB5BA54D}"/>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8246E180-2196-4948-8816-BED4E24E4020}"/>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4F8E6EF7-8924-4F52-86AA-F6CE08270099}"/>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54718434-21B5-491E-977F-65FC7526DC77}"/>
              </a:ext>
            </a:extLst>
          </p:cNvPr>
          <p:cNvCxnSpPr/>
          <p:nvPr/>
        </p:nvCxnSpPr>
        <p:spPr>
          <a:xfrm>
            <a:off x="0" y="708846"/>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D30A9DC8-CE8E-4A5F-AF5B-8CFA8B9AE49D}"/>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76074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997" y="819150"/>
                <a:ext cx="8229600" cy="3394472"/>
              </a:xfrm>
            </p:spPr>
            <p:txBody>
              <a:bodyPr/>
              <a:lstStyle/>
              <a:p>
                <a:pPr>
                  <a:lnSpc>
                    <a:spcPct val="114000"/>
                  </a:lnSpc>
                  <a:buSzPct val="80000"/>
                  <a:buFont typeface="Wingdings" panose="05000000000000000000" pitchFamily="2" charset="2"/>
                  <a:buChar char="l"/>
                </a:pPr>
                <a:r>
                  <a:rPr lang="zh-CN" altLang="en-US" sz="1800" dirty="0">
                    <a:ea typeface="宋体" panose="02010600030101010101" pitchFamily="2" charset="-122"/>
                  </a:rPr>
                  <a:t>乘数</a:t>
                </a:r>
                <a:r>
                  <a:rPr lang="en-US" altLang="zh-CN" sz="1800" dirty="0">
                    <a:ea typeface="宋体" panose="02010600030101010101" pitchFamily="2" charset="-122"/>
                  </a:rPr>
                  <a:t>-</a:t>
                </a:r>
                <a:r>
                  <a:rPr lang="zh-CN" altLang="en-US" sz="1800" dirty="0">
                    <a:ea typeface="宋体" panose="02010600030101010101" pitchFamily="2" charset="-122"/>
                  </a:rPr>
                  <a:t>加速数模型的基本方程为</a:t>
                </a:r>
                <a:endParaRPr lang="en-US" altLang="zh-CN" sz="1800" dirty="0">
                  <a:ea typeface="宋体" panose="02010600030101010101" pitchFamily="2" charset="-122"/>
                </a:endParaRPr>
              </a:p>
              <a:p>
                <a:pPr marL="0" indent="0">
                  <a:lnSpc>
                    <a:spcPct val="114000"/>
                  </a:lnSpc>
                  <a:buNone/>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a:rPr>
                            <m:t>𝑌</m:t>
                          </m:r>
                        </m:e>
                        <m:sub>
                          <m:r>
                            <a:rPr lang="en-US" altLang="zh-CN" sz="1800" b="0" i="1" smtClean="0">
                              <a:latin typeface="Cambria Math"/>
                            </a:rPr>
                            <m:t>𝑡</m:t>
                          </m:r>
                        </m:sub>
                      </m:sSub>
                      <m:r>
                        <a:rPr lang="en-US" altLang="zh-CN" sz="1800" b="0" i="1" smtClean="0">
                          <a:latin typeface="Cambria Math"/>
                        </a:rPr>
                        <m:t>=</m:t>
                      </m:r>
                      <m:sSub>
                        <m:sSubPr>
                          <m:ctrlPr>
                            <a:rPr lang="en-US" altLang="zh-CN" sz="1800" b="0" i="1" smtClean="0">
                              <a:latin typeface="Cambria Math" panose="02040503050406030204" pitchFamily="18" charset="0"/>
                            </a:rPr>
                          </m:ctrlPr>
                        </m:sSubPr>
                        <m:e>
                          <m:r>
                            <a:rPr lang="en-US" altLang="zh-CN" sz="1800" b="0" i="1" smtClean="0">
                              <a:latin typeface="Cambria Math"/>
                            </a:rPr>
                            <m:t>𝐶</m:t>
                          </m:r>
                        </m:e>
                        <m:sub>
                          <m:r>
                            <a:rPr lang="en-US" altLang="zh-CN" sz="1800" b="0" i="1" smtClean="0">
                              <a:latin typeface="Cambria Math"/>
                            </a:rPr>
                            <m:t>𝑡</m:t>
                          </m:r>
                        </m:sub>
                      </m:sSub>
                      <m:r>
                        <a:rPr lang="en-US" altLang="zh-CN" sz="1800" b="0" i="1" smtClean="0">
                          <a:latin typeface="Cambria Math"/>
                        </a:rPr>
                        <m:t>+</m:t>
                      </m:r>
                      <m:sSub>
                        <m:sSubPr>
                          <m:ctrlPr>
                            <a:rPr lang="en-US" altLang="zh-CN" sz="1800" b="0" i="1" smtClean="0">
                              <a:latin typeface="Cambria Math" panose="02040503050406030204" pitchFamily="18" charset="0"/>
                            </a:rPr>
                          </m:ctrlPr>
                        </m:sSubPr>
                        <m:e>
                          <m:r>
                            <a:rPr lang="en-US" altLang="zh-CN" sz="1800" b="0" i="1" smtClean="0">
                              <a:latin typeface="Cambria Math"/>
                            </a:rPr>
                            <m:t>𝐼</m:t>
                          </m:r>
                        </m:e>
                        <m:sub>
                          <m:r>
                            <a:rPr lang="en-US" altLang="zh-CN" sz="1800" b="0" i="1" smtClean="0">
                              <a:latin typeface="Cambria Math"/>
                            </a:rPr>
                            <m:t>𝑡</m:t>
                          </m:r>
                        </m:sub>
                      </m:sSub>
                      <m:r>
                        <a:rPr lang="en-US" altLang="zh-CN" sz="1800" b="0" i="1" smtClean="0">
                          <a:latin typeface="Cambria Math"/>
                        </a:rPr>
                        <m:t>+</m:t>
                      </m:r>
                      <m:sSub>
                        <m:sSubPr>
                          <m:ctrlPr>
                            <a:rPr lang="en-US" altLang="zh-CN" sz="1800" b="0" i="1" smtClean="0">
                              <a:latin typeface="Cambria Math" panose="02040503050406030204" pitchFamily="18" charset="0"/>
                            </a:rPr>
                          </m:ctrlPr>
                        </m:sSubPr>
                        <m:e>
                          <m:r>
                            <a:rPr lang="en-US" altLang="zh-CN" sz="1800" b="0" i="1" smtClean="0">
                              <a:latin typeface="Cambria Math"/>
                            </a:rPr>
                            <m:t>𝐺</m:t>
                          </m:r>
                        </m:e>
                        <m:sub>
                          <m:r>
                            <a:rPr lang="en-US" altLang="zh-CN" sz="1800" b="0" i="1" smtClean="0">
                              <a:latin typeface="Cambria Math"/>
                            </a:rPr>
                            <m:t>𝑡</m:t>
                          </m:r>
                        </m:sub>
                      </m:sSub>
                    </m:oMath>
                  </m:oMathPara>
                </a14:m>
                <a:endParaRPr lang="en-US" altLang="zh-CN" sz="1800" dirty="0">
                  <a:ea typeface="宋体" panose="02010600030101010101" pitchFamily="2" charset="-122"/>
                </a:endParaRPr>
              </a:p>
              <a:p>
                <a:pPr lvl="1">
                  <a:lnSpc>
                    <a:spcPct val="114000"/>
                  </a:lnSpc>
                  <a:buSzPct val="60000"/>
                  <a:buFont typeface="Wingdings" panose="05000000000000000000" pitchFamily="2" charset="2"/>
                  <a:buChar char="n"/>
                </a:pPr>
                <a:r>
                  <a:rPr lang="zh-CN" altLang="en-US" sz="1600" dirty="0">
                    <a:ea typeface="宋体" panose="02010600030101010101" pitchFamily="2" charset="-122"/>
                  </a:rPr>
                  <a:t>该式是产品市场的均衡公式</a:t>
                </a:r>
                <a:endParaRPr lang="en-US" altLang="zh-CN" sz="1600" dirty="0">
                  <a:ea typeface="宋体" panose="02010600030101010101" pitchFamily="2" charset="-122"/>
                </a:endParaRPr>
              </a:p>
              <a:p>
                <a:pPr lvl="1">
                  <a:lnSpc>
                    <a:spcPct val="114000"/>
                  </a:lnSpc>
                  <a:buSzPct val="60000"/>
                  <a:buFont typeface="Wingdings" panose="05000000000000000000" pitchFamily="2" charset="2"/>
                  <a:buChar char="n"/>
                </a:pPr>
                <a:r>
                  <a:rPr lang="zh-CN" altLang="en-US" sz="1600" dirty="0">
                    <a:ea typeface="宋体" panose="02010600030101010101" pitchFamily="2" charset="-122"/>
                  </a:rPr>
                  <a:t>式中</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a:rPr>
                          <m:t>𝑌</m:t>
                        </m:r>
                      </m:e>
                      <m:sub>
                        <m:r>
                          <a:rPr lang="en-US" altLang="zh-CN" sz="1600" b="0" i="1" smtClean="0">
                            <a:latin typeface="Cambria Math"/>
                          </a:rPr>
                          <m:t>𝑡</m:t>
                        </m:r>
                      </m:sub>
                    </m:sSub>
                    <m:r>
                      <a:rPr lang="en-US" altLang="zh-CN" sz="1600" b="0" i="1" smtClean="0">
                        <a:latin typeface="Cambria Math"/>
                      </a:rPr>
                      <m:t>, </m:t>
                    </m:r>
                    <m:sSub>
                      <m:sSubPr>
                        <m:ctrlPr>
                          <a:rPr lang="en-US" altLang="zh-CN" sz="1600" b="0" i="1" smtClean="0">
                            <a:latin typeface="Cambria Math" panose="02040503050406030204" pitchFamily="18" charset="0"/>
                          </a:rPr>
                        </m:ctrlPr>
                      </m:sSubPr>
                      <m:e>
                        <m:r>
                          <a:rPr lang="en-US" altLang="zh-CN" sz="1600" b="0" i="1" smtClean="0">
                            <a:latin typeface="Cambria Math"/>
                          </a:rPr>
                          <m:t>𝐶</m:t>
                        </m:r>
                      </m:e>
                      <m:sub>
                        <m:r>
                          <a:rPr lang="en-US" altLang="zh-CN" sz="1600" b="0" i="1" smtClean="0">
                            <a:latin typeface="Cambria Math"/>
                          </a:rPr>
                          <m:t>𝑡</m:t>
                        </m:r>
                      </m:sub>
                    </m:sSub>
                    <m:r>
                      <a:rPr lang="en-US" altLang="zh-CN" sz="1600" b="0" i="1" smtClean="0">
                        <a:latin typeface="Cambria Math"/>
                      </a:rPr>
                      <m:t>, </m:t>
                    </m:r>
                    <m:sSub>
                      <m:sSubPr>
                        <m:ctrlPr>
                          <a:rPr lang="en-US" altLang="zh-CN" sz="1600" b="0" i="1" smtClean="0">
                            <a:latin typeface="Cambria Math" panose="02040503050406030204" pitchFamily="18" charset="0"/>
                          </a:rPr>
                        </m:ctrlPr>
                      </m:sSubPr>
                      <m:e>
                        <m:r>
                          <a:rPr lang="en-US" altLang="zh-CN" sz="1600" b="0" i="1" smtClean="0">
                            <a:latin typeface="Cambria Math"/>
                          </a:rPr>
                          <m:t>𝐼</m:t>
                        </m:r>
                      </m:e>
                      <m:sub>
                        <m:r>
                          <a:rPr lang="en-US" altLang="zh-CN" sz="1600" b="0" i="1" smtClean="0">
                            <a:latin typeface="Cambria Math"/>
                          </a:rPr>
                          <m:t>𝑡</m:t>
                        </m:r>
                      </m:sub>
                    </m:sSub>
                    <m:r>
                      <a:rPr lang="en-US" altLang="zh-CN" sz="1600" b="0" i="1" smtClean="0">
                        <a:latin typeface="Cambria Math"/>
                      </a:rPr>
                      <m:t>, </m:t>
                    </m:r>
                    <m:sSub>
                      <m:sSubPr>
                        <m:ctrlPr>
                          <a:rPr lang="en-US" altLang="zh-CN" sz="1600" b="0" i="1" smtClean="0">
                            <a:latin typeface="Cambria Math" panose="02040503050406030204" pitchFamily="18" charset="0"/>
                          </a:rPr>
                        </m:ctrlPr>
                      </m:sSubPr>
                      <m:e>
                        <m:r>
                          <a:rPr lang="en-US" altLang="zh-CN" sz="1600" b="0" i="1" smtClean="0">
                            <a:latin typeface="Cambria Math"/>
                          </a:rPr>
                          <m:t>𝐺</m:t>
                        </m:r>
                      </m:e>
                      <m:sub>
                        <m:r>
                          <a:rPr lang="en-US" altLang="zh-CN" sz="1600" b="0" i="1" smtClean="0">
                            <a:latin typeface="Cambria Math"/>
                          </a:rPr>
                          <m:t>𝑡</m:t>
                        </m:r>
                      </m:sub>
                    </m:sSub>
                  </m:oMath>
                </a14:m>
                <a:r>
                  <a:rPr lang="zh-CN" altLang="en-US" sz="1600" dirty="0">
                    <a:ea typeface="宋体" panose="02010600030101010101" pitchFamily="2" charset="-122"/>
                  </a:rPr>
                  <a:t>分别是第</a:t>
                </a:r>
                <a14:m>
                  <m:oMath xmlns:m="http://schemas.openxmlformats.org/officeDocument/2006/math">
                    <m:r>
                      <a:rPr lang="en-US" altLang="zh-CN" sz="1600" b="0" i="1" smtClean="0">
                        <a:latin typeface="Cambria Math"/>
                      </a:rPr>
                      <m:t>𝑡</m:t>
                    </m:r>
                  </m:oMath>
                </a14:m>
                <a:r>
                  <a:rPr lang="zh-CN" altLang="en-US" sz="1600" dirty="0">
                    <a:ea typeface="宋体" panose="02010600030101010101" pitchFamily="2" charset="-122"/>
                  </a:rPr>
                  <a:t>期的收入、消费、投资和政府支出</a:t>
                </a:r>
                <a:endParaRPr lang="en-US" altLang="zh-CN" sz="1600" dirty="0">
                  <a:ea typeface="宋体" panose="02010600030101010101" pitchFamily="2" charset="-122"/>
                </a:endParaRPr>
              </a:p>
              <a:p>
                <a:pPr>
                  <a:lnSpc>
                    <a:spcPct val="114000"/>
                  </a:lnSpc>
                  <a:buSzPct val="80000"/>
                  <a:buFont typeface="Wingdings" panose="05000000000000000000" pitchFamily="2" charset="2"/>
                  <a:buChar char="l"/>
                </a:pPr>
                <a:r>
                  <a:rPr lang="zh-CN" altLang="en-US" sz="1800" dirty="0">
                    <a:ea typeface="宋体" panose="02010600030101010101" pitchFamily="2" charset="-122"/>
                  </a:rPr>
                  <a:t>第</a:t>
                </a:r>
                <a14:m>
                  <m:oMath xmlns:m="http://schemas.openxmlformats.org/officeDocument/2006/math">
                    <m:r>
                      <a:rPr lang="en-US" altLang="zh-CN" sz="1800" b="0" i="1" smtClean="0">
                        <a:latin typeface="Cambria Math"/>
                      </a:rPr>
                      <m:t>𝑡</m:t>
                    </m:r>
                  </m:oMath>
                </a14:m>
                <a:r>
                  <a:rPr lang="zh-CN" altLang="en-US" sz="1800" dirty="0">
                    <a:ea typeface="宋体" panose="02010600030101010101" pitchFamily="2" charset="-122"/>
                  </a:rPr>
                  <a:t>期消费取决于边际消费倾向</a:t>
                </a:r>
                <a14:m>
                  <m:oMath xmlns:m="http://schemas.openxmlformats.org/officeDocument/2006/math">
                    <m:r>
                      <a:rPr lang="en-US" altLang="zh-CN" sz="1800" b="0" i="1" smtClean="0">
                        <a:latin typeface="Cambria Math"/>
                      </a:rPr>
                      <m:t>𝛽</m:t>
                    </m:r>
                  </m:oMath>
                </a14:m>
                <a:r>
                  <a:rPr lang="zh-CN" altLang="en-US" sz="1800" dirty="0">
                    <a:ea typeface="宋体" panose="02010600030101010101" pitchFamily="2" charset="-122"/>
                  </a:rPr>
                  <a:t>和前一期的收入</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a:rPr>
                          <m:t>𝑌</m:t>
                        </m:r>
                      </m:e>
                      <m:sub>
                        <m:r>
                          <a:rPr lang="en-US" altLang="zh-CN" sz="1800" b="0" i="1" smtClean="0">
                            <a:latin typeface="Cambria Math"/>
                          </a:rPr>
                          <m:t>𝑡</m:t>
                        </m:r>
                        <m:r>
                          <a:rPr lang="en-US" altLang="zh-CN" sz="1800" b="0" i="1" smtClean="0">
                            <a:latin typeface="Cambria Math"/>
                          </a:rPr>
                          <m:t>−1</m:t>
                        </m:r>
                      </m:sub>
                    </m:sSub>
                  </m:oMath>
                </a14:m>
                <a:r>
                  <a:rPr lang="zh-CN" altLang="en-US" sz="1800" dirty="0">
                    <a:ea typeface="宋体" panose="02010600030101010101" pitchFamily="2" charset="-122"/>
                  </a:rPr>
                  <a:t>：</a:t>
                </a:r>
                <a:endParaRPr lang="en-US" altLang="zh-CN" sz="1800" dirty="0">
                  <a:ea typeface="宋体" panose="02010600030101010101" pitchFamily="2" charset="-122"/>
                </a:endParaRPr>
              </a:p>
              <a:p>
                <a:pPr marL="0" indent="0">
                  <a:lnSpc>
                    <a:spcPct val="114000"/>
                  </a:lnSpc>
                  <a:buNone/>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a:rPr>
                            <m:t>𝐶</m:t>
                          </m:r>
                        </m:e>
                        <m:sub>
                          <m:r>
                            <a:rPr lang="en-US" altLang="zh-CN" sz="1800" b="0" i="1" smtClean="0">
                              <a:latin typeface="Cambria Math"/>
                            </a:rPr>
                            <m:t>𝑡</m:t>
                          </m:r>
                        </m:sub>
                      </m:sSub>
                      <m:r>
                        <a:rPr lang="en-US" altLang="zh-CN" sz="1800" b="0" i="1" smtClean="0">
                          <a:latin typeface="Cambria Math"/>
                        </a:rPr>
                        <m:t>=</m:t>
                      </m:r>
                      <m:r>
                        <a:rPr lang="en-US" altLang="zh-CN" sz="1800" b="0" i="1" smtClean="0">
                          <a:latin typeface="Cambria Math"/>
                        </a:rPr>
                        <m:t>𝛽</m:t>
                      </m:r>
                      <m:sSub>
                        <m:sSubPr>
                          <m:ctrlPr>
                            <a:rPr lang="en-US" altLang="zh-CN" sz="1800" b="0" i="1" smtClean="0">
                              <a:latin typeface="Cambria Math" panose="02040503050406030204" pitchFamily="18" charset="0"/>
                            </a:rPr>
                          </m:ctrlPr>
                        </m:sSubPr>
                        <m:e>
                          <m:r>
                            <a:rPr lang="en-US" altLang="zh-CN" sz="1800" b="0" i="1" smtClean="0">
                              <a:latin typeface="Cambria Math"/>
                            </a:rPr>
                            <m:t>𝑌</m:t>
                          </m:r>
                        </m:e>
                        <m:sub>
                          <m:r>
                            <a:rPr lang="en-US" altLang="zh-CN" sz="1800" b="0" i="1" smtClean="0">
                              <a:latin typeface="Cambria Math"/>
                            </a:rPr>
                            <m:t>𝑡</m:t>
                          </m:r>
                          <m:r>
                            <a:rPr lang="en-US" altLang="zh-CN" sz="1800" b="0" i="1" smtClean="0">
                              <a:latin typeface="Cambria Math"/>
                            </a:rPr>
                            <m:t>−1</m:t>
                          </m:r>
                        </m:sub>
                      </m:sSub>
                    </m:oMath>
                  </m:oMathPara>
                </a14:m>
                <a:endParaRPr lang="en-US" altLang="zh-CN" sz="1800" dirty="0">
                  <a:ea typeface="宋体" panose="02010600030101010101" pitchFamily="2" charset="-122"/>
                </a:endParaRPr>
              </a:p>
              <a:p>
                <a:pPr>
                  <a:lnSpc>
                    <a:spcPct val="114000"/>
                  </a:lnSpc>
                  <a:buSzPct val="80000"/>
                  <a:buFont typeface="Wingdings" panose="05000000000000000000" pitchFamily="2" charset="2"/>
                  <a:buChar char="l"/>
                </a:pPr>
                <a:r>
                  <a:rPr lang="zh-CN" altLang="en-US" sz="1800" dirty="0">
                    <a:ea typeface="宋体" panose="02010600030101010101" pitchFamily="2" charset="-122"/>
                  </a:rPr>
                  <a:t>第</a:t>
                </a:r>
                <a14:m>
                  <m:oMath xmlns:m="http://schemas.openxmlformats.org/officeDocument/2006/math">
                    <m:r>
                      <a:rPr lang="en-US" altLang="zh-CN" sz="1800" i="1" dirty="0" smtClean="0">
                        <a:latin typeface="Cambria Math"/>
                      </a:rPr>
                      <m:t>𝑡</m:t>
                    </m:r>
                  </m:oMath>
                </a14:m>
                <a:r>
                  <a:rPr lang="zh-CN" altLang="en-US" sz="1800" dirty="0">
                    <a:ea typeface="宋体" panose="02010600030101010101" pitchFamily="2" charset="-122"/>
                  </a:rPr>
                  <a:t>期投资取决于加速数</a:t>
                </a:r>
                <a14:m>
                  <m:oMath xmlns:m="http://schemas.openxmlformats.org/officeDocument/2006/math">
                    <m:r>
                      <a:rPr lang="en-US" altLang="zh-CN" sz="1800" b="0" i="1" smtClean="0">
                        <a:latin typeface="Cambria Math"/>
                      </a:rPr>
                      <m:t>𝑣</m:t>
                    </m:r>
                  </m:oMath>
                </a14:m>
                <a:r>
                  <a:rPr lang="zh-CN" altLang="en-US" sz="1800" dirty="0">
                    <a:ea typeface="宋体" panose="02010600030101010101" pitchFamily="2" charset="-122"/>
                  </a:rPr>
                  <a:t>和消费的变动：</a:t>
                </a:r>
                <a:endParaRPr lang="en-US" altLang="zh-CN" sz="1800" dirty="0">
                  <a:ea typeface="宋体" panose="02010600030101010101" pitchFamily="2" charset="-122"/>
                </a:endParaRPr>
              </a:p>
              <a:p>
                <a:pPr marL="0" indent="0">
                  <a:lnSpc>
                    <a:spcPct val="114000"/>
                  </a:lnSpc>
                  <a:buNone/>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a:rPr>
                            <m:t>𝐼</m:t>
                          </m:r>
                        </m:e>
                        <m:sub>
                          <m:r>
                            <a:rPr lang="en-US" altLang="zh-CN" sz="1800" b="0" i="1" smtClean="0">
                              <a:latin typeface="Cambria Math"/>
                            </a:rPr>
                            <m:t>𝑡</m:t>
                          </m:r>
                        </m:sub>
                      </m:sSub>
                      <m:r>
                        <a:rPr lang="en-US" altLang="zh-CN" sz="1800" b="0" i="1" smtClean="0">
                          <a:latin typeface="Cambria Math"/>
                        </a:rPr>
                        <m:t>=</m:t>
                      </m:r>
                      <m:r>
                        <a:rPr lang="en-US" altLang="zh-CN" sz="1800" b="0" i="1" smtClean="0">
                          <a:latin typeface="Cambria Math"/>
                        </a:rPr>
                        <m:t>𝑣</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a:rPr>
                                <m:t>𝐶</m:t>
                              </m:r>
                            </m:e>
                            <m:sub>
                              <m:r>
                                <a:rPr lang="en-US" altLang="zh-CN" sz="1800" b="0" i="1" smtClean="0">
                                  <a:latin typeface="Cambria Math"/>
                                </a:rPr>
                                <m:t>𝑡</m:t>
                              </m:r>
                            </m:sub>
                          </m:sSub>
                          <m:r>
                            <a:rPr lang="en-US" altLang="zh-CN" sz="1800" b="0" i="1" smtClean="0">
                              <a:latin typeface="Cambria Math"/>
                            </a:rPr>
                            <m:t>−</m:t>
                          </m:r>
                          <m:sSub>
                            <m:sSubPr>
                              <m:ctrlPr>
                                <a:rPr lang="en-US" altLang="zh-CN" sz="1800" b="0" i="1" smtClean="0">
                                  <a:latin typeface="Cambria Math" panose="02040503050406030204" pitchFamily="18" charset="0"/>
                                </a:rPr>
                              </m:ctrlPr>
                            </m:sSubPr>
                            <m:e>
                              <m:r>
                                <a:rPr lang="en-US" altLang="zh-CN" sz="1800" b="0" i="1" smtClean="0">
                                  <a:latin typeface="Cambria Math"/>
                                </a:rPr>
                                <m:t>𝐶</m:t>
                              </m:r>
                            </m:e>
                            <m:sub>
                              <m:r>
                                <a:rPr lang="en-US" altLang="zh-CN" sz="1800" b="0" i="1" smtClean="0">
                                  <a:latin typeface="Cambria Math"/>
                                </a:rPr>
                                <m:t>𝑡</m:t>
                              </m:r>
                              <m:r>
                                <a:rPr lang="en-US" altLang="zh-CN" sz="1800" b="0" i="1" smtClean="0">
                                  <a:latin typeface="Cambria Math"/>
                                </a:rPr>
                                <m:t>−1</m:t>
                              </m:r>
                            </m:sub>
                          </m:sSub>
                        </m:e>
                      </m:d>
                    </m:oMath>
                  </m:oMathPara>
                </a14:m>
                <a:endParaRPr lang="en-US" altLang="zh-CN" sz="1800" dirty="0">
                  <a:ea typeface="宋体" panose="02010600030101010101" pitchFamily="2" charset="-122"/>
                </a:endParaRPr>
              </a:p>
              <a:p>
                <a:pPr lvl="1">
                  <a:lnSpc>
                    <a:spcPct val="114000"/>
                  </a:lnSpc>
                  <a:buSzPct val="60000"/>
                  <a:buFont typeface="Wingdings" panose="05000000000000000000" pitchFamily="2" charset="2"/>
                  <a:buChar char="n"/>
                </a:pPr>
                <a:r>
                  <a:rPr lang="zh-CN" altLang="en-US" sz="1600" dirty="0">
                    <a:ea typeface="宋体" panose="02010600030101010101" pitchFamily="2" charset="-122"/>
                  </a:rPr>
                  <a:t>教材上公式</a:t>
                </a:r>
                <a:r>
                  <a:rPr lang="en-US" altLang="zh-CN" sz="1600" dirty="0">
                    <a:ea typeface="宋体" panose="02010600030101010101" pitchFamily="2" charset="-122"/>
                  </a:rPr>
                  <a:t>13.9</a:t>
                </a:r>
                <a:r>
                  <a:rPr lang="zh-CN" altLang="en-US" sz="1600" dirty="0">
                    <a:ea typeface="宋体" panose="02010600030101010101" pitchFamily="2" charset="-122"/>
                  </a:rPr>
                  <a:t>是把投资作为本期和上一期的收入之差的函数来论述的</a:t>
                </a:r>
                <a:endParaRPr lang="en-US" altLang="zh-CN" sz="1600" dirty="0">
                  <a:ea typeface="宋体" panose="02010600030101010101" pitchFamily="2" charset="-122"/>
                </a:endParaRPr>
              </a:p>
              <a:p>
                <a:pPr lvl="1">
                  <a:lnSpc>
                    <a:spcPct val="114000"/>
                  </a:lnSpc>
                  <a:buSzPct val="60000"/>
                  <a:buFont typeface="Wingdings" panose="05000000000000000000" pitchFamily="2" charset="2"/>
                  <a:buChar char="n"/>
                </a:pPr>
                <a:r>
                  <a:rPr lang="zh-CN" altLang="en-US" sz="1600" dirty="0">
                    <a:ea typeface="宋体" panose="02010600030101010101" pitchFamily="2" charset="-122"/>
                  </a:rPr>
                  <a:t>由于在一般情况下，消费量和收入大致会保持固定的比例，所以加速原理也可以用本期与前一期消费的改变量来表示</a:t>
                </a:r>
                <a:endParaRPr lang="en-US" altLang="zh-CN" sz="1600" dirty="0">
                  <a:ea typeface="宋体" panose="02010600030101010101" pitchFamily="2"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997" y="819150"/>
                <a:ext cx="8229600" cy="3394472"/>
              </a:xfrm>
              <a:blipFill>
                <a:blip r:embed="rId2"/>
                <a:stretch>
                  <a:fillRect l="-148" t="-1077" b="-136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99</a:t>
            </a:fld>
            <a:endParaRPr lang="en-US" dirty="0"/>
          </a:p>
        </p:txBody>
      </p:sp>
      <p:sp>
        <p:nvSpPr>
          <p:cNvPr id="5" name="矩形 4">
            <a:extLst>
              <a:ext uri="{FF2B5EF4-FFF2-40B4-BE49-F238E27FC236}">
                <a16:creationId xmlns:a16="http://schemas.microsoft.com/office/drawing/2014/main" id="{1AB985AC-BEB9-44C8-95C1-826DB6413AE5}"/>
              </a:ext>
            </a:extLst>
          </p:cNvPr>
          <p:cNvSpPr/>
          <p:nvPr/>
        </p:nvSpPr>
        <p:spPr>
          <a:xfrm>
            <a:off x="48230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乘数</a:t>
            </a:r>
            <a:r>
              <a:rPr lang="en-US" altLang="zh-CN" dirty="0">
                <a:solidFill>
                  <a:srgbClr val="6B748A"/>
                </a:solidFill>
                <a:latin typeface="微软雅黑" panose="020B0503020204020204" pitchFamily="34" charset="-122"/>
                <a:ea typeface="微软雅黑" panose="020B0503020204020204" pitchFamily="34" charset="-122"/>
              </a:rPr>
              <a:t>-</a:t>
            </a:r>
            <a:r>
              <a:rPr lang="zh-CN" altLang="en-US" dirty="0">
                <a:solidFill>
                  <a:srgbClr val="6B748A"/>
                </a:solidFill>
                <a:latin typeface="微软雅黑" panose="020B0503020204020204" pitchFamily="34" charset="-122"/>
                <a:ea typeface="微软雅黑" panose="020B0503020204020204" pitchFamily="34" charset="-122"/>
              </a:rPr>
              <a:t>加速数模型</a:t>
            </a:r>
          </a:p>
        </p:txBody>
      </p:sp>
      <p:grpSp>
        <p:nvGrpSpPr>
          <p:cNvPr id="6" name="组合 5">
            <a:extLst>
              <a:ext uri="{FF2B5EF4-FFF2-40B4-BE49-F238E27FC236}">
                <a16:creationId xmlns:a16="http://schemas.microsoft.com/office/drawing/2014/main" id="{BE3DA9A2-E3F6-4A5E-99E2-EAAD7BCB6E41}"/>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F65797E1-2ECA-4494-B11D-999BD8C88456}"/>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7BE1D5AF-15D2-499E-BFE5-ED1F29C147F4}"/>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FB608B59-4CDB-412A-A5D4-E7DF16FCE819}"/>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1948DBE4-EDEA-4E14-9338-4F1F100D98EC}"/>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19B386C3-982F-4B01-BBDF-5B47DFD63EBE}"/>
              </a:ext>
            </a:extLst>
          </p:cNvPr>
          <p:cNvCxnSpPr/>
          <p:nvPr/>
        </p:nvCxnSpPr>
        <p:spPr>
          <a:xfrm>
            <a:off x="0" y="708846"/>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082A84DE-CD92-45EC-AB2C-B60F47B0B09E}"/>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351698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fade">
                                      <p:cBhvr>
                                        <p:cTn id="2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PA" val="v5.2.4"/>
</p:tagLst>
</file>

<file path=ppt/tags/tag2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0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3231</TotalTime>
  <Words>9862</Words>
  <Application>Microsoft Office PowerPoint</Application>
  <PresentationFormat>On-screen Show (16:9)</PresentationFormat>
  <Paragraphs>1062</Paragraphs>
  <Slides>109</Slides>
  <Notes>4</Notes>
  <HiddenSlides>0</HiddenSlides>
  <MMClips>0</MMClips>
  <ScaleCrop>false</ScaleCrop>
  <HeadingPairs>
    <vt:vector size="4" baseType="variant">
      <vt:variant>
        <vt:lpstr>Theme</vt:lpstr>
      </vt:variant>
      <vt:variant>
        <vt:i4>1</vt:i4>
      </vt:variant>
      <vt:variant>
        <vt:lpstr>Slide Titles</vt:lpstr>
      </vt:variant>
      <vt:variant>
        <vt:i4>109</vt:i4>
      </vt:variant>
    </vt:vector>
  </HeadingPairs>
  <TitlesOfParts>
    <vt:vector size="110" baseType="lpstr">
      <vt:lpstr>Office Theme</vt:lpstr>
      <vt:lpstr>PowerPoint Presentation</vt:lpstr>
      <vt:lpstr>第十三章  失业、通货膨胀和经济周期</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第十三章  失业、通货膨胀和经济周期</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第十三章  失业、通货膨胀和经济周期</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第十三章  失业、通货膨胀和经济周期</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实际经济周期理论</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第十三章 失业、通货膨胀和经济周期</dc:title>
  <dc:creator>Sichao Wei</dc:creator>
  <cp:lastModifiedBy>Haoran LEI</cp:lastModifiedBy>
  <cp:revision>248</cp:revision>
  <dcterms:created xsi:type="dcterms:W3CDTF">2006-08-16T00:00:00Z</dcterms:created>
  <dcterms:modified xsi:type="dcterms:W3CDTF">2023-04-06T06:00:42Z</dcterms:modified>
</cp:coreProperties>
</file>